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5"/>
  </p:notesMasterIdLst>
  <p:sldIdLst>
    <p:sldId id="272" r:id="rId3"/>
    <p:sldId id="300" r:id="rId4"/>
    <p:sldId id="301" r:id="rId5"/>
    <p:sldId id="304" r:id="rId6"/>
    <p:sldId id="307" r:id="rId7"/>
    <p:sldId id="312" r:id="rId8"/>
    <p:sldId id="308" r:id="rId9"/>
    <p:sldId id="309" r:id="rId10"/>
    <p:sldId id="310" r:id="rId11"/>
    <p:sldId id="311" r:id="rId12"/>
    <p:sldId id="299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BDE62-9062-445F-BF18-BF7F57E2DD4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A45DA-4707-4B43-BF53-61B65EBDA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3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*presented</a:t>
            </a:r>
            <a:r>
              <a:rPr lang="en-US" baseline="0" dirty="0" smtClean="0"/>
              <a:t> these at the ATP about a year ago. Do these periods work for everyone? Models that require rotation length would need to use 20-year rotations. I have been told that </a:t>
            </a:r>
            <a:r>
              <a:rPr lang="en-US" dirty="0" smtClean="0"/>
              <a:t>you don't have a ton of productivity gains after year 20. Is there another compelling reason for doing the 25-year rotations? Several modelers are already using or planning to use these future periods, e.g. </a:t>
            </a:r>
            <a:r>
              <a:rPr lang="en-US" dirty="0" err="1" smtClean="0"/>
              <a:t>WaSSI</a:t>
            </a:r>
            <a:r>
              <a:rPr lang="en-US" dirty="0" smtClean="0"/>
              <a:t> regional runs, </a:t>
            </a:r>
            <a:r>
              <a:rPr lang="en-US" dirty="0" err="1" smtClean="0"/>
              <a:t>DayCent</a:t>
            </a:r>
            <a:r>
              <a:rPr lang="en-US" baseline="0" dirty="0" smtClean="0"/>
              <a:t>. </a:t>
            </a:r>
            <a:r>
              <a:rPr lang="en-US" dirty="0" smtClean="0"/>
              <a:t>It</a:t>
            </a:r>
            <a:r>
              <a:rPr lang="en-US" baseline="0" dirty="0" smtClean="0"/>
              <a:t> seems</a:t>
            </a:r>
            <a:r>
              <a:rPr lang="en-US" dirty="0" smtClean="0"/>
              <a:t> like 20-year slices will be the most pragmatic choice, but we wanted to make sure the idea passed the group</a:t>
            </a:r>
            <a:r>
              <a:rPr lang="en-US" baseline="0" dirty="0" smtClean="0"/>
              <a:t> check.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81DA-884D-3A4E-A3A1-12DC2E51A3D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9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45DA-4707-4B43-BF53-61B65EBDAF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3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look for recommendations from the modelers about any preferred colors to use for their output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*example: what are appropriate colors to use for low vs. high green weight values? 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*note: colors we chose are generally unambiguous (i.e., brown = dry, green = wet) and span a fairly wide range so there is decent contrast on the maps (e.g., the summer temperature color ramp spans blue/green/yellow/orange/red/pink), so we will expect the same for the model output.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45DA-4707-4B43-BF53-61B65EBDAF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1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*wanted to point out that change maps will</a:t>
            </a:r>
            <a:r>
              <a:rPr lang="en-US" baseline="0" dirty="0" smtClean="0"/>
              <a:t> likely have different color ramp than historical and projected averages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45DA-4707-4B43-BF53-61B65EBDAF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22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45DA-4707-4B43-BF53-61B65EBDAFB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9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*tried to mimic USDA hardiness zones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45DA-4707-4B43-BF53-61B65EBDAFB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23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*notice similar color ramp</a:t>
            </a:r>
            <a:r>
              <a:rPr lang="en-US" baseline="0" dirty="0" smtClean="0"/>
              <a:t> as previous projected change example despite the fact that this is </a:t>
            </a:r>
            <a:r>
              <a:rPr lang="en-US" baseline="0" dirty="0" smtClean="0"/>
              <a:t>a negative change </a:t>
            </a:r>
            <a:r>
              <a:rPr lang="en-US" baseline="0" dirty="0" smtClean="0"/>
              <a:t>and the other one </a:t>
            </a:r>
            <a:r>
              <a:rPr lang="en-US" baseline="0" dirty="0" smtClean="0"/>
              <a:t>(change in summer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temp) was positive change -- </a:t>
            </a:r>
            <a:r>
              <a:rPr lang="en-US" baseline="0" dirty="0" smtClean="0"/>
              <a:t>overall effect is warming in both which is why we used warm colors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(in other words… even though</a:t>
            </a:r>
            <a:r>
              <a:rPr lang="en-US" baseline="0" dirty="0" smtClean="0"/>
              <a:t> extreme min temp is negative change, used warm colors since it is change in number of days -- because min temps are warming despite it being a negative change)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45DA-4707-4B43-BF53-61B65EBDAFB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86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time permits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45DA-4707-4B43-BF53-61B65EBDAF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67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*cover this if time!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E25C5-EA4D-4579-8EBF-A9EE0FD986F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2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639334" y="3151862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720" y="2400284"/>
            <a:ext cx="7986440" cy="1408560"/>
          </a:xfrm>
        </p:spPr>
        <p:txBody>
          <a:bodyPr anchor="t"/>
          <a:lstStyle>
            <a:lvl1pPr>
              <a:defRPr sz="4400" b="0">
                <a:solidFill>
                  <a:srgbClr val="235A56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214853"/>
            <a:ext cx="4673600" cy="609395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 bwMode="auto">
          <a:xfrm>
            <a:off x="3810000" y="5116115"/>
            <a:ext cx="4673600" cy="60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defRPr sz="2000">
                <a:solidFill>
                  <a:srgbClr val="595959"/>
                </a:solidFill>
                <a:latin typeface="Century Gothic"/>
                <a:ea typeface="ＭＳ Ｐゴシック" pitchFamily="-108" charset="-128"/>
                <a:cs typeface="Century Gothic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tabLst>
                <a:tab pos="1593850" algn="l"/>
              </a:tabLs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9pPr>
          </a:lstStyle>
          <a:p>
            <a:r>
              <a:rPr lang="en-US" sz="1400" kern="0" dirty="0" smtClean="0"/>
              <a:t>PINEMAP ATP Meeting | December 5, 2014</a:t>
            </a:r>
            <a:endParaRPr lang="en-US" sz="1400" kern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96" y="6316508"/>
            <a:ext cx="2429468" cy="46928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412125" y="6381872"/>
            <a:ext cx="3957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ＭＳ Ｐゴシック" pitchFamily="-108" charset="-128"/>
                <a:cs typeface="Century Gothic"/>
              </a:rPr>
              <a:t>PINEMAP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 is a </a:t>
            </a:r>
            <a:r>
              <a:rPr lang="en-US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ＭＳ Ｐゴシック" pitchFamily="-108" charset="-128"/>
                <a:cs typeface="Century Gothic"/>
              </a:rPr>
              <a:t>Coordinated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 Agricultural Project funded by the </a:t>
            </a:r>
          </a:p>
          <a:p>
            <a:pPr defTabSz="457200"/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USDA National Institute of Food and Agriculture, Award # 2011-68002-30185.</a:t>
            </a:r>
          </a:p>
        </p:txBody>
      </p:sp>
    </p:spTree>
    <p:extLst>
      <p:ext uri="{BB962C8B-B14F-4D97-AF65-F5344CB8AC3E}">
        <p14:creationId xmlns:p14="http://schemas.microsoft.com/office/powerpoint/2010/main" val="347045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226"/>
            <a:ext cx="9144000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4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043" y="1535113"/>
            <a:ext cx="3927185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4043" y="2174875"/>
            <a:ext cx="39271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677" y="1535113"/>
            <a:ext cx="3928727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677" y="2174875"/>
            <a:ext cx="39287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62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1"/>
          <p:cNvSpPr>
            <a:spLocks noChangeShapeType="1"/>
          </p:cNvSpPr>
          <p:nvPr/>
        </p:nvSpPr>
        <p:spPr bwMode="auto">
          <a:xfrm>
            <a:off x="639763" y="3151188"/>
            <a:ext cx="796925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" pitchFamily="-105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328" y="2433040"/>
            <a:ext cx="7444272" cy="1408560"/>
          </a:xfrm>
        </p:spPr>
        <p:txBody>
          <a:bodyPr anchor="t"/>
          <a:lstStyle>
            <a:lvl1pPr>
              <a:defRPr sz="4400" b="0">
                <a:solidFill>
                  <a:srgbClr val="235A56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214853"/>
            <a:ext cx="4673600" cy="1533071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29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1"/>
          <p:cNvSpPr>
            <a:spLocks noChangeShapeType="1"/>
          </p:cNvSpPr>
          <p:nvPr/>
        </p:nvSpPr>
        <p:spPr bwMode="auto">
          <a:xfrm>
            <a:off x="593725" y="4497388"/>
            <a:ext cx="796925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" pitchFamily="-105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4" y="4521480"/>
            <a:ext cx="6604086" cy="1374713"/>
          </a:xfrm>
        </p:spPr>
        <p:txBody>
          <a:bodyPr anchor="t"/>
          <a:lstStyle>
            <a:lvl1pPr algn="l">
              <a:defRPr sz="4000" b="0" cap="none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3040387"/>
            <a:ext cx="6604086" cy="145682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63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1"/>
          <p:cNvSpPr>
            <a:spLocks noChangeShapeType="1"/>
          </p:cNvSpPr>
          <p:nvPr/>
        </p:nvSpPr>
        <p:spPr bwMode="auto">
          <a:xfrm>
            <a:off x="1219200" y="1108075"/>
            <a:ext cx="796925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" pitchFamily="-105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72" y="136265"/>
            <a:ext cx="7255028" cy="1022239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7772400" cy="4983480"/>
          </a:xfrm>
        </p:spPr>
        <p:txBody>
          <a:bodyPr/>
          <a:lstStyle>
            <a:lvl1pPr>
              <a:defRPr sz="3200" baseline="0"/>
            </a:lvl1pPr>
            <a:lvl2pPr>
              <a:defRPr sz="2800" baseline="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91C27F-4E69-4FB9-99F1-CB5EFA1368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57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1219200" y="1108075"/>
            <a:ext cx="796925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" pitchFamily="-105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71" y="136265"/>
            <a:ext cx="7276426" cy="1022239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3687763" cy="5108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91C27F-4E69-4FB9-99F1-CB5EFA1368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11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1219200" y="1108075"/>
            <a:ext cx="796925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" pitchFamily="-105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72" y="136265"/>
            <a:ext cx="7178828" cy="1022239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83188" y="1396999"/>
            <a:ext cx="3732212" cy="4977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91C27F-4E69-4FB9-99F1-CB5EFA1368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33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1219200" y="1108075"/>
            <a:ext cx="796925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" pitchFamily="-105" charset="0"/>
              <a:ea typeface="MS PGothic" pitchFamily="34" charset="-128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414030" y="1995303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36571" y="136265"/>
            <a:ext cx="7202447" cy="1022239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19200" y="1397000"/>
            <a:ext cx="4181475" cy="495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>
          <a:xfrm>
            <a:off x="8191500" y="6518275"/>
            <a:ext cx="952500" cy="23018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333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1219200" y="1108075"/>
            <a:ext cx="796925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" pitchFamily="-105" charset="0"/>
              <a:ea typeface="MS PGothic" pitchFamily="34" charset="-128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213665">
            <a:off x="480905" y="1710182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36572" y="136265"/>
            <a:ext cx="7178828" cy="1022239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362450" y="1397000"/>
            <a:ext cx="4552950" cy="4964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>
          <a:xfrm>
            <a:off x="8191500" y="6518275"/>
            <a:ext cx="952500" cy="23018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43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762000" y="4497207"/>
            <a:ext cx="7800768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4" y="4521480"/>
            <a:ext cx="6604086" cy="1374713"/>
          </a:xfrm>
        </p:spPr>
        <p:txBody>
          <a:bodyPr anchor="t"/>
          <a:lstStyle>
            <a:lvl1pPr algn="l">
              <a:defRPr sz="4000" b="0" cap="none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3040387"/>
            <a:ext cx="6604086" cy="145682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021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1"/>
          <p:cNvSpPr>
            <a:spLocks noChangeShapeType="1"/>
          </p:cNvSpPr>
          <p:nvPr/>
        </p:nvSpPr>
        <p:spPr bwMode="auto">
          <a:xfrm>
            <a:off x="1219200" y="1108075"/>
            <a:ext cx="796925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" pitchFamily="-105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72" y="136265"/>
            <a:ext cx="7043708" cy="1022239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C27F-4E69-4FB9-99F1-CB5EFA1368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52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58" y="257226"/>
            <a:ext cx="8107241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C27F-4E69-4FB9-99F1-CB5EFA1368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22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226"/>
            <a:ext cx="9144000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C27F-4E69-4FB9-99F1-CB5EFA1368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15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C27F-4E69-4FB9-99F1-CB5EFA1368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8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1219200" y="1108075"/>
            <a:ext cx="796925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" pitchFamily="-105" charset="0"/>
              <a:ea typeface="MS PGothic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043" y="1535113"/>
            <a:ext cx="392718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4043" y="2174875"/>
            <a:ext cx="39271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677" y="1535113"/>
            <a:ext cx="392872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677" y="2174875"/>
            <a:ext cx="39287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36572" y="136265"/>
            <a:ext cx="7043708" cy="1022239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C27F-4E69-4FB9-99F1-CB5EFA1368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4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1219200" y="1108075"/>
            <a:ext cx="796925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" pitchFamily="-105" charset="0"/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4928" y="1600201"/>
            <a:ext cx="3942872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84928" y="3941764"/>
            <a:ext cx="3942872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5037688" y="1600200"/>
            <a:ext cx="3942872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36572" y="136265"/>
            <a:ext cx="7043708" cy="1022239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C27F-4E69-4FB9-99F1-CB5EFA1368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5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90C1C3-28D7-4204-8CAA-784889EF12DB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394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7772400" cy="4983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7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3687763" cy="5108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8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83188" y="1396999"/>
            <a:ext cx="3732212" cy="4977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6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414030" y="1995303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19200" y="1397000"/>
            <a:ext cx="4181475" cy="495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2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213665">
            <a:off x="480905" y="1710182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362450" y="1397000"/>
            <a:ext cx="4552950" cy="4964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5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58" y="257226"/>
            <a:ext cx="8107241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2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-9008" y="-19993"/>
            <a:ext cx="1711684" cy="6911291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930918 w 1666237"/>
              <a:gd name="connsiteY5" fmla="*/ 460033 h 6867000"/>
              <a:gd name="connsiteX0" fmla="*/ 1160713 w 1160728"/>
              <a:gd name="connsiteY0" fmla="*/ 987206 h 6867000"/>
              <a:gd name="connsiteX1" fmla="*/ 586739 w 1160728"/>
              <a:gd name="connsiteY1" fmla="*/ 2554777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9"/>
              <a:gd name="connsiteY0" fmla="*/ 987206 h 6867000"/>
              <a:gd name="connsiteX1" fmla="*/ 611398 w 1160729"/>
              <a:gd name="connsiteY1" fmla="*/ 6080867 h 6867000"/>
              <a:gd name="connsiteX2" fmla="*/ 314574 w 1160729"/>
              <a:gd name="connsiteY2" fmla="*/ 6867000 h 6867000"/>
              <a:gd name="connsiteX3" fmla="*/ 11652 w 1160729"/>
              <a:gd name="connsiteY3" fmla="*/ 6863092 h 6867000"/>
              <a:gd name="connsiteX4" fmla="*/ 0 w 1160729"/>
              <a:gd name="connsiteY4" fmla="*/ 0 h 6867000"/>
              <a:gd name="connsiteX5" fmla="*/ 930918 w 1160729"/>
              <a:gd name="connsiteY5" fmla="*/ 460033 h 6867000"/>
              <a:gd name="connsiteX0" fmla="*/ 1160713 w 1160728"/>
              <a:gd name="connsiteY0" fmla="*/ 987206 h 6867000"/>
              <a:gd name="connsiteX1" fmla="*/ 574409 w 1160728"/>
              <a:gd name="connsiteY1" fmla="*/ 2739712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4"/>
              <a:gd name="connsiteY0" fmla="*/ 987206 h 6867000"/>
              <a:gd name="connsiteX1" fmla="*/ 574409 w 1160724"/>
              <a:gd name="connsiteY1" fmla="*/ 2739712 h 6867000"/>
              <a:gd name="connsiteX2" fmla="*/ 314574 w 1160724"/>
              <a:gd name="connsiteY2" fmla="*/ 6867000 h 6867000"/>
              <a:gd name="connsiteX3" fmla="*/ 11652 w 1160724"/>
              <a:gd name="connsiteY3" fmla="*/ 6863092 h 6867000"/>
              <a:gd name="connsiteX4" fmla="*/ 0 w 1160724"/>
              <a:gd name="connsiteY4" fmla="*/ 0 h 6867000"/>
              <a:gd name="connsiteX5" fmla="*/ 930918 w 1160724"/>
              <a:gd name="connsiteY5" fmla="*/ 460033 h 6867000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9"/>
              <a:gd name="connsiteY0" fmla="*/ 987206 h 6916316"/>
              <a:gd name="connsiteX1" fmla="*/ 759354 w 1160729"/>
              <a:gd name="connsiteY1" fmla="*/ 3035607 h 6916316"/>
              <a:gd name="connsiteX2" fmla="*/ 1128333 w 1160729"/>
              <a:gd name="connsiteY2" fmla="*/ 6916316 h 6916316"/>
              <a:gd name="connsiteX3" fmla="*/ 11652 w 1160729"/>
              <a:gd name="connsiteY3" fmla="*/ 6863092 h 6916316"/>
              <a:gd name="connsiteX4" fmla="*/ 0 w 1160729"/>
              <a:gd name="connsiteY4" fmla="*/ 0 h 6916316"/>
              <a:gd name="connsiteX5" fmla="*/ 930918 w 116072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930918 w 162924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832281 w 1629249"/>
              <a:gd name="connsiteY5" fmla="*/ 40847 h 6916316"/>
              <a:gd name="connsiteX0" fmla="*/ 1629241 w 1629248"/>
              <a:gd name="connsiteY0" fmla="*/ 13216 h 6916316"/>
              <a:gd name="connsiteX1" fmla="*/ 599068 w 1629248"/>
              <a:gd name="connsiteY1" fmla="*/ 2936975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629241 w 1629247"/>
              <a:gd name="connsiteY0" fmla="*/ 13216 h 6916316"/>
              <a:gd name="connsiteX1" fmla="*/ 599068 w 1629247"/>
              <a:gd name="connsiteY1" fmla="*/ 2936975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7"/>
              <a:gd name="connsiteY0" fmla="*/ 13216 h 6916316"/>
              <a:gd name="connsiteX1" fmla="*/ 648386 w 1629247"/>
              <a:gd name="connsiteY1" fmla="*/ 2986291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8"/>
              <a:gd name="connsiteY0" fmla="*/ 13216 h 6916316"/>
              <a:gd name="connsiteX1" fmla="*/ 648386 w 1629248"/>
              <a:gd name="connsiteY1" fmla="*/ 2986291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505944 w 1505952"/>
              <a:gd name="connsiteY0" fmla="*/ 25545 h 6916316"/>
              <a:gd name="connsiteX1" fmla="*/ 648386 w 1505952"/>
              <a:gd name="connsiteY1" fmla="*/ 2986291 h 6916316"/>
              <a:gd name="connsiteX2" fmla="*/ 1128333 w 1505952"/>
              <a:gd name="connsiteY2" fmla="*/ 6916316 h 6916316"/>
              <a:gd name="connsiteX3" fmla="*/ 11652 w 1505952"/>
              <a:gd name="connsiteY3" fmla="*/ 6863092 h 6916316"/>
              <a:gd name="connsiteX4" fmla="*/ 0 w 1505952"/>
              <a:gd name="connsiteY4" fmla="*/ 0 h 6916316"/>
              <a:gd name="connsiteX5" fmla="*/ 832281 w 1505952"/>
              <a:gd name="connsiteY5" fmla="*/ 40847 h 6916316"/>
              <a:gd name="connsiteX0" fmla="*/ 1505944 w 1505944"/>
              <a:gd name="connsiteY0" fmla="*/ 25545 h 6916316"/>
              <a:gd name="connsiteX1" fmla="*/ 648386 w 1505944"/>
              <a:gd name="connsiteY1" fmla="*/ 2986291 h 6916316"/>
              <a:gd name="connsiteX2" fmla="*/ 1128333 w 1505944"/>
              <a:gd name="connsiteY2" fmla="*/ 6916316 h 6916316"/>
              <a:gd name="connsiteX3" fmla="*/ 11652 w 1505944"/>
              <a:gd name="connsiteY3" fmla="*/ 6863092 h 6916316"/>
              <a:gd name="connsiteX4" fmla="*/ 0 w 1505944"/>
              <a:gd name="connsiteY4" fmla="*/ 0 h 6916316"/>
              <a:gd name="connsiteX5" fmla="*/ 832281 w 1505944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86029"/>
              <a:gd name="connsiteY0" fmla="*/ 887 h 6865738"/>
              <a:gd name="connsiteX1" fmla="*/ 648386 w 1786029"/>
              <a:gd name="connsiteY1" fmla="*/ 2986291 h 6865738"/>
              <a:gd name="connsiteX2" fmla="*/ 1786029 w 1786029"/>
              <a:gd name="connsiteY2" fmla="*/ 6865738 h 6865738"/>
              <a:gd name="connsiteX3" fmla="*/ 11652 w 1786029"/>
              <a:gd name="connsiteY3" fmla="*/ 6863092 h 6865738"/>
              <a:gd name="connsiteX4" fmla="*/ 0 w 1786029"/>
              <a:gd name="connsiteY4" fmla="*/ 0 h 6865738"/>
              <a:gd name="connsiteX5" fmla="*/ 832281 w 1786029"/>
              <a:gd name="connsiteY5" fmla="*/ 40847 h 6865738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1492280 w 1740208"/>
              <a:gd name="connsiteY1" fmla="*/ 6857098 h 6863092"/>
              <a:gd name="connsiteX2" fmla="*/ 11652 w 1740208"/>
              <a:gd name="connsiteY2" fmla="*/ 6863092 h 6863092"/>
              <a:gd name="connsiteX3" fmla="*/ 0 w 1740208"/>
              <a:gd name="connsiteY3" fmla="*/ 0 h 6863092"/>
              <a:gd name="connsiteX4" fmla="*/ 832281 w 1740208"/>
              <a:gd name="connsiteY4" fmla="*/ 40847 h 6863092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11880 h 6911291"/>
              <a:gd name="connsiteX1" fmla="*/ 1520687 w 1740208"/>
              <a:gd name="connsiteY1" fmla="*/ 6911291 h 6911291"/>
              <a:gd name="connsiteX2" fmla="*/ 11652 w 1740208"/>
              <a:gd name="connsiteY2" fmla="*/ 6874085 h 6911291"/>
              <a:gd name="connsiteX3" fmla="*/ 0 w 1740208"/>
              <a:gd name="connsiteY3" fmla="*/ 10993 h 6911291"/>
              <a:gd name="connsiteX4" fmla="*/ 832281 w 1740208"/>
              <a:gd name="connsiteY4" fmla="*/ 0 h 69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208" h="6911291">
                <a:moveTo>
                  <a:pt x="1740208" y="11880"/>
                </a:moveTo>
                <a:cubicBezTo>
                  <a:pt x="-129467" y="2451137"/>
                  <a:pt x="438161" y="5128230"/>
                  <a:pt x="1520687" y="6911291"/>
                </a:cubicBezTo>
                <a:lnTo>
                  <a:pt x="11652" y="6874085"/>
                </a:lnTo>
                <a:lnTo>
                  <a:pt x="0" y="10993"/>
                </a:lnTo>
                <a:lnTo>
                  <a:pt x="832281" y="0"/>
                </a:lnTo>
              </a:path>
            </a:pathLst>
          </a:custGeom>
          <a:solidFill>
            <a:srgbClr val="235A5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-17646" y="-34559"/>
            <a:ext cx="1617846" cy="6897652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1337797 w 1666237"/>
              <a:gd name="connsiteY5" fmla="*/ 3860 h 6867000"/>
              <a:gd name="connsiteX0" fmla="*/ 1666230 w 1666230"/>
              <a:gd name="connsiteY0" fmla="*/ 13216 h 6867000"/>
              <a:gd name="connsiteX1" fmla="*/ 586739 w 1666230"/>
              <a:gd name="connsiteY1" fmla="*/ 2554777 h 6867000"/>
              <a:gd name="connsiteX2" fmla="*/ 314574 w 1666230"/>
              <a:gd name="connsiteY2" fmla="*/ 6867000 h 6867000"/>
              <a:gd name="connsiteX3" fmla="*/ 11652 w 1666230"/>
              <a:gd name="connsiteY3" fmla="*/ 6863092 h 6867000"/>
              <a:gd name="connsiteX4" fmla="*/ 0 w 1666230"/>
              <a:gd name="connsiteY4" fmla="*/ 0 h 6867000"/>
              <a:gd name="connsiteX5" fmla="*/ 1337797 w 1666230"/>
              <a:gd name="connsiteY5" fmla="*/ 3860 h 6867000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483063 w 1700788"/>
              <a:gd name="connsiteY1" fmla="*/ 256748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622816 w 1700788"/>
              <a:gd name="connsiteY1" fmla="*/ 6909313 h 6909313"/>
              <a:gd name="connsiteX2" fmla="*/ 11652 w 1700788"/>
              <a:gd name="connsiteY2" fmla="*/ 6893076 h 6909313"/>
              <a:gd name="connsiteX3" fmla="*/ 0 w 1700788"/>
              <a:gd name="connsiteY3" fmla="*/ 29984 h 6909313"/>
              <a:gd name="connsiteX4" fmla="*/ 1337797 w 1700788"/>
              <a:gd name="connsiteY4" fmla="*/ 33844 h 6909313"/>
              <a:gd name="connsiteX0" fmla="*/ 1700788 w 1700788"/>
              <a:gd name="connsiteY0" fmla="*/ 716 h 6910029"/>
              <a:gd name="connsiteX1" fmla="*/ 622816 w 1700788"/>
              <a:gd name="connsiteY1" fmla="*/ 6910029 h 6910029"/>
              <a:gd name="connsiteX2" fmla="*/ 11652 w 1700788"/>
              <a:gd name="connsiteY2" fmla="*/ 6893792 h 6910029"/>
              <a:gd name="connsiteX3" fmla="*/ 0 w 1700788"/>
              <a:gd name="connsiteY3" fmla="*/ 30700 h 6910029"/>
              <a:gd name="connsiteX4" fmla="*/ 1337797 w 1700788"/>
              <a:gd name="connsiteY4" fmla="*/ 0 h 691002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897652"/>
              <a:gd name="connsiteX1" fmla="*/ 1087904 w 1708054"/>
              <a:gd name="connsiteY1" fmla="*/ 640412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054" h="6897652">
                <a:moveTo>
                  <a:pt x="1708054" y="4576"/>
                </a:moveTo>
                <a:cubicBezTo>
                  <a:pt x="-384143" y="2826416"/>
                  <a:pt x="533723" y="5505843"/>
                  <a:pt x="1044303" y="6896609"/>
                </a:cubicBezTo>
                <a:lnTo>
                  <a:pt x="18918" y="6897652"/>
                </a:lnTo>
                <a:lnTo>
                  <a:pt x="0" y="0"/>
                </a:lnTo>
                <a:lnTo>
                  <a:pt x="1345063" y="3860"/>
                </a:lnTo>
              </a:path>
            </a:pathLst>
          </a:custGeom>
          <a:gradFill flip="none" rotWithShape="1">
            <a:gsLst>
              <a:gs pos="0">
                <a:srgbClr val="9CA635"/>
              </a:gs>
              <a:gs pos="100000">
                <a:srgbClr val="FFFFFF"/>
              </a:gs>
            </a:gsLst>
            <a:lin ang="378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083" y="1397000"/>
            <a:ext cx="7696200" cy="50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3040" y="76200"/>
            <a:ext cx="6902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6" y="0"/>
            <a:ext cx="903069" cy="11114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235A56"/>
          </a:solidFill>
          <a:latin typeface="Gill Sans"/>
          <a:ea typeface="ＭＳ Ｐゴシック" pitchFamily="-108" charset="-128"/>
          <a:cs typeface="Gill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24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8" charset="-128"/>
          <a:cs typeface="Cambria"/>
        </a:defRPr>
      </a:lvl1pPr>
      <a:lvl2pPr marL="5746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22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4pPr>
      <a:lvl5pPr marL="154305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»"/>
        <a:tabLst>
          <a:tab pos="1593850" algn="l"/>
        </a:tabLst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3"/>
          <p:cNvSpPr>
            <a:spLocks/>
          </p:cNvSpPr>
          <p:nvPr/>
        </p:nvSpPr>
        <p:spPr bwMode="auto">
          <a:xfrm>
            <a:off x="-9525" y="-20638"/>
            <a:ext cx="2117725" cy="6911976"/>
          </a:xfrm>
          <a:custGeom>
            <a:avLst/>
            <a:gdLst>
              <a:gd name="T0" fmla="*/ 18352309 w 1740208"/>
              <a:gd name="T1" fmla="*/ 11891 h 6911291"/>
              <a:gd name="T2" fmla="*/ 16037229 w 1740208"/>
              <a:gd name="T3" fmla="*/ 6918829 h 6911291"/>
              <a:gd name="T4" fmla="*/ 122877 w 1740208"/>
              <a:gd name="T5" fmla="*/ 6881584 h 6911291"/>
              <a:gd name="T6" fmla="*/ 0 w 1740208"/>
              <a:gd name="T7" fmla="*/ 11004 h 6911291"/>
              <a:gd name="T8" fmla="*/ 8777265 w 1740208"/>
              <a:gd name="T9" fmla="*/ 0 h 69112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0208" h="6911291">
                <a:moveTo>
                  <a:pt x="1740208" y="11880"/>
                </a:moveTo>
                <a:cubicBezTo>
                  <a:pt x="-129467" y="2451137"/>
                  <a:pt x="438161" y="5128230"/>
                  <a:pt x="1520687" y="6911291"/>
                </a:cubicBezTo>
                <a:lnTo>
                  <a:pt x="11652" y="6874085"/>
                </a:lnTo>
                <a:lnTo>
                  <a:pt x="0" y="10993"/>
                </a:lnTo>
                <a:lnTo>
                  <a:pt x="832281" y="0"/>
                </a:lnTo>
              </a:path>
            </a:pathLst>
          </a:custGeom>
          <a:solidFill>
            <a:srgbClr val="235A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7463" y="-34925"/>
            <a:ext cx="2030413" cy="6897688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1337797 w 1666237"/>
              <a:gd name="connsiteY5" fmla="*/ 3860 h 6867000"/>
              <a:gd name="connsiteX0" fmla="*/ 1666230 w 1666230"/>
              <a:gd name="connsiteY0" fmla="*/ 13216 h 6867000"/>
              <a:gd name="connsiteX1" fmla="*/ 586739 w 1666230"/>
              <a:gd name="connsiteY1" fmla="*/ 2554777 h 6867000"/>
              <a:gd name="connsiteX2" fmla="*/ 314574 w 1666230"/>
              <a:gd name="connsiteY2" fmla="*/ 6867000 h 6867000"/>
              <a:gd name="connsiteX3" fmla="*/ 11652 w 1666230"/>
              <a:gd name="connsiteY3" fmla="*/ 6863092 h 6867000"/>
              <a:gd name="connsiteX4" fmla="*/ 0 w 1666230"/>
              <a:gd name="connsiteY4" fmla="*/ 0 h 6867000"/>
              <a:gd name="connsiteX5" fmla="*/ 1337797 w 1666230"/>
              <a:gd name="connsiteY5" fmla="*/ 3860 h 6867000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483063 w 1700788"/>
              <a:gd name="connsiteY1" fmla="*/ 256748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622816 w 1700788"/>
              <a:gd name="connsiteY1" fmla="*/ 6909313 h 6909313"/>
              <a:gd name="connsiteX2" fmla="*/ 11652 w 1700788"/>
              <a:gd name="connsiteY2" fmla="*/ 6893076 h 6909313"/>
              <a:gd name="connsiteX3" fmla="*/ 0 w 1700788"/>
              <a:gd name="connsiteY3" fmla="*/ 29984 h 6909313"/>
              <a:gd name="connsiteX4" fmla="*/ 1337797 w 1700788"/>
              <a:gd name="connsiteY4" fmla="*/ 33844 h 6909313"/>
              <a:gd name="connsiteX0" fmla="*/ 1700788 w 1700788"/>
              <a:gd name="connsiteY0" fmla="*/ 716 h 6910029"/>
              <a:gd name="connsiteX1" fmla="*/ 622816 w 1700788"/>
              <a:gd name="connsiteY1" fmla="*/ 6910029 h 6910029"/>
              <a:gd name="connsiteX2" fmla="*/ 11652 w 1700788"/>
              <a:gd name="connsiteY2" fmla="*/ 6893792 h 6910029"/>
              <a:gd name="connsiteX3" fmla="*/ 0 w 1700788"/>
              <a:gd name="connsiteY3" fmla="*/ 30700 h 6910029"/>
              <a:gd name="connsiteX4" fmla="*/ 1337797 w 1700788"/>
              <a:gd name="connsiteY4" fmla="*/ 0 h 691002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897652"/>
              <a:gd name="connsiteX1" fmla="*/ 1087904 w 1708054"/>
              <a:gd name="connsiteY1" fmla="*/ 640412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054" h="6897652">
                <a:moveTo>
                  <a:pt x="1708054" y="4576"/>
                </a:moveTo>
                <a:cubicBezTo>
                  <a:pt x="-384143" y="2826416"/>
                  <a:pt x="533723" y="5505843"/>
                  <a:pt x="1044303" y="6896609"/>
                </a:cubicBezTo>
                <a:lnTo>
                  <a:pt x="18918" y="6897652"/>
                </a:lnTo>
                <a:lnTo>
                  <a:pt x="0" y="0"/>
                </a:lnTo>
                <a:lnTo>
                  <a:pt x="1345063" y="3860"/>
                </a:lnTo>
              </a:path>
            </a:pathLst>
          </a:custGeom>
          <a:gradFill flip="none" rotWithShape="1">
            <a:gsLst>
              <a:gs pos="0">
                <a:srgbClr val="9CA635"/>
              </a:gs>
              <a:gs pos="100000">
                <a:srgbClr val="FFFFFF"/>
              </a:gs>
            </a:gsLst>
            <a:lin ang="378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9CA635"/>
              </a:solidFill>
              <a:latin typeface="Times" pitchFamily="-105" charset="0"/>
              <a:ea typeface="MS PGothic" pitchFamily="34" charset="-128"/>
            </a:endParaRPr>
          </a:p>
        </p:txBody>
      </p:sp>
      <p:pic>
        <p:nvPicPr>
          <p:cNvPr id="2052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11113"/>
            <a:ext cx="1004888" cy="123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397000"/>
            <a:ext cx="7696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2950" y="76200"/>
            <a:ext cx="69024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1546225" y="6453188"/>
            <a:ext cx="546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7F7F7F"/>
                </a:solidFill>
                <a:latin typeface="Cambria" pitchFamily="18" charset="0"/>
                <a:ea typeface="MS PGothic" pitchFamily="34" charset="-128"/>
              </a:rPr>
              <a:t>Pine Integrated Network: Education, Mitigation, and Adaptation project (PINEMAP) is a Coordinated Agricultural Project funded by the USDA National Institute of Food and Agriculture</a:t>
            </a:r>
          </a:p>
        </p:txBody>
      </p:sp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6477000"/>
            <a:ext cx="16970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7075488" y="6464300"/>
            <a:ext cx="0" cy="3476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391C27F-4E69-4FB9-99F1-CB5EFA1368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35A56"/>
          </a:solidFill>
          <a:latin typeface="Arial"/>
          <a:ea typeface="MS PGothic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35A5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35A5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35A5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35A5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9CA635"/>
        </a:buClr>
        <a:buChar char="•"/>
        <a:defRPr sz="2600">
          <a:solidFill>
            <a:srgbClr val="595959"/>
          </a:solidFill>
          <a:latin typeface="Cambria"/>
          <a:ea typeface="MS PGothic" pitchFamily="34" charset="-128"/>
          <a:cs typeface="Cambria"/>
        </a:defRPr>
      </a:lvl1pPr>
      <a:lvl2pPr marL="574675" indent="-228600" algn="l" rtl="0" eaLnBrk="0" fontAlgn="base" hangingPunct="0">
        <a:spcBef>
          <a:spcPct val="20000"/>
        </a:spcBef>
        <a:spcAft>
          <a:spcPct val="0"/>
        </a:spcAft>
        <a:buClr>
          <a:srgbClr val="9CA635"/>
        </a:buClr>
        <a:buChar char="–"/>
        <a:defRPr sz="2200">
          <a:solidFill>
            <a:srgbClr val="595959"/>
          </a:solidFill>
          <a:latin typeface="Cambria"/>
          <a:ea typeface="MS PGothic" pitchFamily="34" charset="-128"/>
          <a:cs typeface="Cambria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9CA635"/>
        </a:buClr>
        <a:buChar char="•"/>
        <a:defRPr>
          <a:solidFill>
            <a:srgbClr val="595959"/>
          </a:solidFill>
          <a:latin typeface="Cambria"/>
          <a:ea typeface="MS PGothic" pitchFamily="34" charset="-128"/>
          <a:cs typeface="Cambria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9CA635"/>
        </a:buClr>
        <a:buChar char="–"/>
        <a:defRPr>
          <a:solidFill>
            <a:srgbClr val="595959"/>
          </a:solidFill>
          <a:latin typeface="Cambria"/>
          <a:ea typeface="MS PGothic" pitchFamily="34" charset="-128"/>
          <a:cs typeface="Cambri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CA635"/>
        </a:buClr>
        <a:buChar char="»"/>
        <a:defRPr>
          <a:solidFill>
            <a:srgbClr val="595959"/>
          </a:solidFill>
          <a:latin typeface="Cambria"/>
          <a:ea typeface="MS PGothic" pitchFamily="34" charset="-128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MACA: Future Time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00897" y="1397000"/>
            <a:ext cx="7990703" cy="4983480"/>
          </a:xfrm>
        </p:spPr>
        <p:txBody>
          <a:bodyPr/>
          <a:lstStyle/>
          <a:p>
            <a:r>
              <a:rPr lang="en-US" sz="2800" dirty="0" smtClean="0"/>
              <a:t>Proposed 20-year periods (as of Dec 2014): </a:t>
            </a:r>
          </a:p>
          <a:p>
            <a:pPr lvl="1"/>
            <a:r>
              <a:rPr lang="en-US" sz="2600" dirty="0" smtClean="0"/>
              <a:t>2020-2039</a:t>
            </a:r>
            <a:r>
              <a:rPr lang="en-US" sz="2600" dirty="0"/>
              <a:t>, 2040-2059, 2060-2079, </a:t>
            </a:r>
            <a:r>
              <a:rPr lang="en-US" sz="2600" dirty="0" smtClean="0"/>
              <a:t>2080-2099</a:t>
            </a:r>
          </a:p>
          <a:p>
            <a:r>
              <a:rPr lang="en-US" sz="2800" dirty="0" smtClean="0"/>
              <a:t>Several modelers already using / planning to use</a:t>
            </a:r>
          </a:p>
          <a:p>
            <a:r>
              <a:rPr lang="en-US" sz="2800" dirty="0" smtClean="0"/>
              <a:t>Is everyone OK with these?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Scheme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4" t="20798" r="29782" b="15316"/>
          <a:stretch/>
        </p:blipFill>
        <p:spPr bwMode="auto">
          <a:xfrm>
            <a:off x="1524000" y="913887"/>
            <a:ext cx="6110049" cy="594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0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New MACA FAQ website: </a:t>
            </a:r>
            <a:r>
              <a:rPr lang="en-US" sz="2200" dirty="0" smtClean="0"/>
              <a:t>http://climate.ncsu.edu/hadinon/pinemap/MACA_FAQs.php</a:t>
            </a:r>
          </a:p>
          <a:p>
            <a:r>
              <a:rPr lang="en-US" dirty="0" smtClean="0"/>
              <a:t>(</a:t>
            </a:r>
            <a:r>
              <a:rPr lang="en-US" dirty="0"/>
              <a:t>one of the questions addresses how to run an ecological model with MACA data and analyze the output)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36265"/>
            <a:ext cx="7620000" cy="1022239"/>
          </a:xfrm>
        </p:spPr>
        <p:txBody>
          <a:bodyPr/>
          <a:lstStyle/>
          <a:p>
            <a:r>
              <a:rPr lang="en-US" sz="3000" dirty="0" smtClean="0"/>
              <a:t>Another Example Application with MACA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91C27F-4E69-4FB9-99F1-CB5EFA1368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54415" r="54542"/>
          <a:stretch/>
        </p:blipFill>
        <p:spPr bwMode="auto">
          <a:xfrm>
            <a:off x="1676400" y="1148755"/>
            <a:ext cx="6705600" cy="516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 bwMode="auto">
          <a:xfrm rot="829495">
            <a:off x="7620" y="2590800"/>
            <a:ext cx="2057400" cy="1752600"/>
          </a:xfrm>
          <a:prstGeom prst="cloud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-10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129915"/>
            <a:ext cx="2057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prstClr val="white"/>
                </a:solidFill>
                <a:latin typeface="Times" pitchFamily="-105" charset="0"/>
              </a:rPr>
              <a:t>Note</a:t>
            </a:r>
            <a:r>
              <a:rPr lang="en-US" sz="2000" b="1" dirty="0">
                <a:solidFill>
                  <a:prstClr val="white"/>
                </a:solidFill>
                <a:latin typeface="Times" pitchFamily="-105" charset="0"/>
              </a:rPr>
              <a:t>: historical = model </a:t>
            </a:r>
            <a:r>
              <a:rPr lang="en-US" sz="2000" b="1" dirty="0" smtClean="0">
                <a:solidFill>
                  <a:prstClr val="white"/>
                </a:solidFill>
                <a:latin typeface="Times" pitchFamily="-105" charset="0"/>
              </a:rPr>
              <a:t>baseline</a:t>
            </a:r>
            <a:endParaRPr lang="en-US" sz="2000" b="1" dirty="0">
              <a:solidFill>
                <a:prstClr val="white"/>
              </a:solidFill>
              <a:latin typeface="Times" pitchFamily="-105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5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8077200" cy="1158504"/>
          </a:xfrm>
        </p:spPr>
        <p:txBody>
          <a:bodyPr/>
          <a:lstStyle/>
          <a:p>
            <a:r>
              <a:rPr lang="en-US" sz="3400" dirty="0" smtClean="0"/>
              <a:t>MACA: Climate Model Baseline Period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1397000"/>
            <a:ext cx="8153400" cy="4983480"/>
          </a:xfrm>
        </p:spPr>
        <p:txBody>
          <a:bodyPr/>
          <a:lstStyle/>
          <a:p>
            <a:r>
              <a:rPr lang="en-US" sz="2800" dirty="0" smtClean="0"/>
              <a:t>Recommended climate model baseline period: 1950-2005</a:t>
            </a:r>
          </a:p>
          <a:p>
            <a:r>
              <a:rPr lang="en-US" dirty="0" smtClean="0"/>
              <a:t>How can you run </a:t>
            </a:r>
            <a:r>
              <a:rPr lang="en-US" dirty="0"/>
              <a:t>a model for the climate model baseline period (1950-2005) with models that require rotation length, e.g. </a:t>
            </a:r>
            <a:r>
              <a:rPr lang="en-US" dirty="0" smtClean="0"/>
              <a:t>20-years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/>
              <a:t>Potential </a:t>
            </a:r>
            <a:r>
              <a:rPr lang="en-US" dirty="0" smtClean="0"/>
              <a:t>solutions: </a:t>
            </a:r>
          </a:p>
          <a:p>
            <a:pPr marL="803275" lvl="1" indent="-457200">
              <a:buFont typeface="+mj-lt"/>
              <a:buAutoNum type="arabicPeriod"/>
            </a:pPr>
            <a:r>
              <a:rPr lang="en-US" dirty="0" smtClean="0"/>
              <a:t>Two climate model baseline runs: 1950-1969 &amp; 1970-1989 OR 1966-1985 &amp; 1986-2005 then average the two runs?</a:t>
            </a:r>
          </a:p>
          <a:p>
            <a:pPr marL="803275" lvl="1" indent="-45720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models that require rotation length, use 1986-2005 period as climate model baseline period. Otherwise, use </a:t>
            </a:r>
            <a:r>
              <a:rPr lang="en-US" dirty="0" smtClean="0"/>
              <a:t>1950-2005</a:t>
            </a:r>
            <a:r>
              <a:rPr lang="en-US" dirty="0"/>
              <a:t>. 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Potential issue: outputs </a:t>
            </a:r>
            <a:r>
              <a:rPr lang="en-US" sz="2000" dirty="0"/>
              <a:t>from </a:t>
            </a:r>
            <a:r>
              <a:rPr lang="en-US" sz="2000" dirty="0" err="1"/>
              <a:t>WaSSI</a:t>
            </a:r>
            <a:r>
              <a:rPr lang="en-US" sz="2000" dirty="0"/>
              <a:t> that are similar to </a:t>
            </a:r>
            <a:r>
              <a:rPr lang="en-US" sz="2000" dirty="0" smtClean="0"/>
              <a:t>3PG, G&amp;Y?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1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DSS maps: color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19200" y="1264920"/>
            <a:ext cx="7772400" cy="4983480"/>
          </a:xfrm>
        </p:spPr>
        <p:txBody>
          <a:bodyPr/>
          <a:lstStyle/>
          <a:p>
            <a:r>
              <a:rPr lang="en-US" dirty="0" smtClean="0"/>
              <a:t>Preferred </a:t>
            </a:r>
            <a:r>
              <a:rPr lang="en-US" dirty="0"/>
              <a:t>color schemes for </a:t>
            </a:r>
            <a:r>
              <a:rPr lang="en-US" dirty="0" smtClean="0"/>
              <a:t>DSS regional model maps?</a:t>
            </a:r>
            <a:endParaRPr lang="en-US" dirty="0"/>
          </a:p>
          <a:p>
            <a:pPr lvl="1"/>
            <a:r>
              <a:rPr lang="en-US" dirty="0" smtClean="0"/>
              <a:t>Consistent color </a:t>
            </a:r>
            <a:r>
              <a:rPr lang="en-US" dirty="0"/>
              <a:t>ramps for </a:t>
            </a:r>
            <a:r>
              <a:rPr lang="en-US" dirty="0" smtClean="0"/>
              <a:t>regional map outputs?  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yes, what would those be? </a:t>
            </a:r>
            <a:endParaRPr lang="en-US" dirty="0" smtClean="0"/>
          </a:p>
          <a:p>
            <a:pPr lvl="2"/>
            <a:r>
              <a:rPr lang="en-US" dirty="0"/>
              <a:t>If no, we can create tool-specific </a:t>
            </a:r>
            <a:r>
              <a:rPr lang="en-US" dirty="0" smtClean="0"/>
              <a:t>or variable-specific color </a:t>
            </a:r>
            <a:r>
              <a:rPr lang="en-US" dirty="0"/>
              <a:t>ramps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Examples </a:t>
            </a:r>
            <a:r>
              <a:rPr lang="en-US" dirty="0"/>
              <a:t>(</a:t>
            </a:r>
            <a:r>
              <a:rPr lang="en-US" dirty="0" smtClean="0"/>
              <a:t>created for DSS tools)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Scheme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t="28016" r="29805" b="7977"/>
          <a:stretch/>
        </p:blipFill>
        <p:spPr bwMode="auto">
          <a:xfrm>
            <a:off x="2133600" y="1219200"/>
            <a:ext cx="5723322" cy="555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4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Scheme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6" t="20690" r="10823" b="15588"/>
          <a:stretch/>
        </p:blipFill>
        <p:spPr bwMode="auto">
          <a:xfrm>
            <a:off x="0" y="1371600"/>
            <a:ext cx="9177581" cy="462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6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Scheme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18829" r="10698" b="16197"/>
          <a:stretch/>
        </p:blipFill>
        <p:spPr bwMode="auto">
          <a:xfrm>
            <a:off x="-3875" y="1371600"/>
            <a:ext cx="9147875" cy="469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48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Scheme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2" t="20116" r="28218" b="15217"/>
          <a:stretch/>
        </p:blipFill>
        <p:spPr bwMode="auto">
          <a:xfrm>
            <a:off x="1447800" y="914400"/>
            <a:ext cx="6400800" cy="587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40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Scheme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19229" r="10765" b="16076"/>
          <a:stretch/>
        </p:blipFill>
        <p:spPr bwMode="auto">
          <a:xfrm>
            <a:off x="0" y="1371600"/>
            <a:ext cx="9144000" cy="465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67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riLifeTaylorWid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nk Presentation">
      <a:majorFont>
        <a:latin typeface="H Avenir Heavy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griLifeTaylorWid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nk Presentation">
      <a:majorFont>
        <a:latin typeface="H Avenir Heavy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522</Words>
  <Application>Microsoft Office PowerPoint</Application>
  <PresentationFormat>On-screen Show (4:3)</PresentationFormat>
  <Paragraphs>61</Paragraphs>
  <Slides>12</Slides>
  <Notes>9</Notes>
  <HiddenSlides>6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AgriLifeTaylorWide</vt:lpstr>
      <vt:lpstr>2_AgriLifeTaylorWide</vt:lpstr>
      <vt:lpstr>MACA: Future Time Periods</vt:lpstr>
      <vt:lpstr>MACA: Climate Model Baseline Period</vt:lpstr>
      <vt:lpstr>DSS maps: color schemes</vt:lpstr>
      <vt:lpstr>Color Scheme Examples</vt:lpstr>
      <vt:lpstr>Color Scheme Examples</vt:lpstr>
      <vt:lpstr>Extra Slides</vt:lpstr>
      <vt:lpstr>Color Scheme Examples</vt:lpstr>
      <vt:lpstr>Color Scheme Examples</vt:lpstr>
      <vt:lpstr>Color Scheme Examples</vt:lpstr>
      <vt:lpstr>Color Scheme Examples</vt:lpstr>
      <vt:lpstr>Other resources</vt:lpstr>
      <vt:lpstr>Another Example Application with MACA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PINEMAP DSS &amp; MACA updates</dc:title>
  <dc:creator>Heather</dc:creator>
  <cp:lastModifiedBy>Heather</cp:lastModifiedBy>
  <cp:revision>75</cp:revision>
  <dcterms:created xsi:type="dcterms:W3CDTF">2014-12-02T18:20:32Z</dcterms:created>
  <dcterms:modified xsi:type="dcterms:W3CDTF">2015-11-30T16:49:10Z</dcterms:modified>
</cp:coreProperties>
</file>