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  <p:sldMasterId id="2147483722" r:id="rId4"/>
    <p:sldMasterId id="2147483746" r:id="rId5"/>
  </p:sldMasterIdLst>
  <p:notesMasterIdLst>
    <p:notesMasterId r:id="rId21"/>
  </p:notesMasterIdLst>
  <p:sldIdLst>
    <p:sldId id="258" r:id="rId6"/>
    <p:sldId id="257" r:id="rId7"/>
    <p:sldId id="272" r:id="rId8"/>
    <p:sldId id="266" r:id="rId9"/>
    <p:sldId id="263" r:id="rId10"/>
    <p:sldId id="265" r:id="rId11"/>
    <p:sldId id="278" r:id="rId12"/>
    <p:sldId id="273" r:id="rId13"/>
    <p:sldId id="274" r:id="rId14"/>
    <p:sldId id="275" r:id="rId15"/>
    <p:sldId id="264" r:id="rId16"/>
    <p:sldId id="269" r:id="rId17"/>
    <p:sldId id="259" r:id="rId18"/>
    <p:sldId id="277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2B8F0-E4F4-4A07-A0AC-7DA6888E4B0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73A78-C78E-4E9B-AF5D-1A6A37F3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3A78-C78E-4E9B-AF5D-1A6A37F31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3A78-C78E-4E9B-AF5D-1A6A37F31D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4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1" y="421488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5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5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93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50" y="1535117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50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92" y="1535117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92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3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9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9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3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47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36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4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2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51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45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3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4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50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50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43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0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83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29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8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3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7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82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3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64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06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51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4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39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1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15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3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06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2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14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6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10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9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52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9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7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67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3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42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57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7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98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13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5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2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45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9/19/2013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2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3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20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9/19/2013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3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4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3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 dirty="0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73" y="25725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0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9008" y="-19993"/>
            <a:ext cx="2117085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7646" y="-34559"/>
            <a:ext cx="2030687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8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52910" y="6453765"/>
            <a:ext cx="7466520" cy="369332"/>
            <a:chOff x="1552910" y="6453765"/>
            <a:chExt cx="7466520" cy="369332"/>
          </a:xfrm>
        </p:grpSpPr>
        <p:sp>
          <p:nvSpPr>
            <p:cNvPr id="7" name="Rectangle 6"/>
            <p:cNvSpPr/>
            <p:nvPr userDrawn="1"/>
          </p:nvSpPr>
          <p:spPr>
            <a:xfrm>
              <a:off x="1552910" y="6453765"/>
              <a:ext cx="56832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9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Cambria"/>
                  <a:cs typeface="Cambria"/>
                </a:rPr>
                <a:t>Pine Integrated Network: Education, Mitigation, and Adaptation project (PINEMAP) is a Coordinated Agricultural Project funded by the USDA National Institute of Food and Agriculture, Award #2011-68002-30185</a:t>
              </a:r>
              <a:endPara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/>
                <a:cs typeface="Cambria"/>
              </a:endParaRPr>
            </a:p>
          </p:txBody>
        </p:sp>
        <p:pic>
          <p:nvPicPr>
            <p:cNvPr id="10" name="Picture 9"/>
            <p:cNvPicPr/>
            <p:nvPr userDrawn="1"/>
          </p:nvPicPr>
          <p:blipFill>
            <a:blip r:embed="rId14" cstate="print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401" y="6477206"/>
              <a:ext cx="1696029" cy="32245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 bwMode="auto">
            <a:xfrm>
              <a:off x="7241424" y="6464887"/>
              <a:ext cx="0" cy="3470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" y="21452"/>
            <a:ext cx="1105636" cy="11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1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6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DCF7-A167-4F74-864F-6A84570573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1C15-304F-4FA6-B49B-5759F48FFBA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3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6" t="71432" r="37370" b="16443"/>
          <a:stretch/>
        </p:blipFill>
        <p:spPr bwMode="auto">
          <a:xfrm>
            <a:off x="2590802" y="1143000"/>
            <a:ext cx="5217753" cy="208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blog.nuamps.at.northwestern.edu/wp-content/uploads/2011/04/Sc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394932"/>
            <a:ext cx="3906224" cy="29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048" y="304800"/>
            <a:ext cx="5979752" cy="60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PINEMAP Outcome Theme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7" y="0"/>
            <a:ext cx="485775" cy="1466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38" y="880093"/>
            <a:ext cx="8128742" cy="60130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" y="84789"/>
            <a:ext cx="8105660" cy="100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prstClr val="black"/>
                </a:solidFill>
              </a:rPr>
              <a:t>Whole  PINEMAP network (2013)</a:t>
            </a:r>
            <a:br>
              <a:rPr lang="en-US" sz="1800" b="1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Visualization based on interactions that include communication (</a:t>
            </a:r>
            <a:r>
              <a:rPr lang="en-US" sz="1200" b="1" dirty="0" smtClean="0">
                <a:solidFill>
                  <a:srgbClr val="FF0000"/>
                </a:solidFill>
              </a:rPr>
              <a:t>2-3-4 tie strength</a:t>
            </a:r>
            <a:r>
              <a:rPr lang="en-US" sz="1200" dirty="0" smtClean="0">
                <a:solidFill>
                  <a:prstClr val="black"/>
                </a:solidFill>
              </a:rPr>
              <a:t>)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color = </a:t>
            </a:r>
            <a:r>
              <a:rPr lang="en-US" sz="1200" b="1" dirty="0" smtClean="0">
                <a:solidFill>
                  <a:srgbClr val="FF0000"/>
                </a:solidFill>
              </a:rPr>
              <a:t>AIMS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(see legend).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Boxes = AIM leaders.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size is </a:t>
            </a:r>
            <a:r>
              <a:rPr lang="en-US" sz="1200" b="1" dirty="0" err="1" smtClean="0">
                <a:solidFill>
                  <a:srgbClr val="FF0000"/>
                </a:solidFill>
              </a:rPr>
              <a:t>betweenness</a:t>
            </a:r>
            <a:r>
              <a:rPr lang="en-US" sz="1200" b="1" dirty="0" smtClean="0">
                <a:solidFill>
                  <a:srgbClr val="FF0000"/>
                </a:solidFill>
              </a:rPr>
              <a:t> centrality </a:t>
            </a:r>
            <a:r>
              <a:rPr lang="en-US" sz="1200" dirty="0" smtClean="0">
                <a:solidFill>
                  <a:prstClr val="black"/>
                </a:solidFill>
              </a:rPr>
              <a:t>(larger nodes are in key positions to broker interactions for collaboration and shared thinking across the whole PINEMAP network ) </a:t>
            </a:r>
            <a:endParaRPr lang="pt-BR" sz="1200" dirty="0"/>
          </a:p>
        </p:txBody>
      </p:sp>
      <p:sp>
        <p:nvSpPr>
          <p:cNvPr id="6" name="Oval 5"/>
          <p:cNvSpPr/>
          <p:nvPr/>
        </p:nvSpPr>
        <p:spPr>
          <a:xfrm>
            <a:off x="2438400" y="96494"/>
            <a:ext cx="2779708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850" y="152426"/>
            <a:ext cx="4163188" cy="228599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152400"/>
            <a:ext cx="3810002" cy="2169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9" y="2612712"/>
            <a:ext cx="3657600" cy="20517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780" y="2514600"/>
            <a:ext cx="3609020" cy="2030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21" y="4732864"/>
            <a:ext cx="3615381" cy="204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7543" y="4664459"/>
            <a:ext cx="3690258" cy="2056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-76200"/>
            <a:ext cx="15240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AIMS</a:t>
            </a:r>
            <a:endParaRPr lang="en-US" sz="2800" b="1" dirty="0"/>
          </a:p>
        </p:txBody>
      </p:sp>
      <p:sp>
        <p:nvSpPr>
          <p:cNvPr id="10" name="Oval 9"/>
          <p:cNvSpPr/>
          <p:nvPr/>
        </p:nvSpPr>
        <p:spPr>
          <a:xfrm>
            <a:off x="3505200" y="228600"/>
            <a:ext cx="533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54343" y="4864972"/>
            <a:ext cx="533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0" y="2743200"/>
            <a:ext cx="533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2667000"/>
            <a:ext cx="533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304800"/>
            <a:ext cx="533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58200" y="4897559"/>
            <a:ext cx="533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1" y="3732562"/>
            <a:ext cx="1295400" cy="23300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3543" y="251461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Functional Units within PINEMAP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943" y="0"/>
            <a:ext cx="9228091" cy="70173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21704"/>
            <a:ext cx="8770516" cy="48158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36121"/>
            <a:ext cx="8763000" cy="49155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2307" y="117538"/>
            <a:ext cx="1006665" cy="18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56" y="0"/>
            <a:ext cx="7900515" cy="1158504"/>
          </a:xfrm>
        </p:spPr>
        <p:txBody>
          <a:bodyPr/>
          <a:lstStyle/>
          <a:p>
            <a:pPr algn="ctr"/>
            <a:r>
              <a:rPr lang="en-US" sz="2800" dirty="0"/>
              <a:t>To achieve project OUTCOMES…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1588394"/>
            <a:ext cx="8153400" cy="498348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8" charset="-128"/>
                <a:cs typeface="Cambria"/>
              </a:defRPr>
            </a:lvl1pPr>
            <a:lvl2pPr marL="574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–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–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4pPr>
            <a:lvl5pPr marL="1543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»"/>
              <a:tabLst>
                <a:tab pos="1593850" algn="l"/>
              </a:tabLs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lvl="1"/>
            <a:endParaRPr lang="en-US" sz="2400" kern="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Tx/>
              <a:buNone/>
            </a:pPr>
            <a:endParaRPr lang="en-US" u="sng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35922"/>
            <a:ext cx="3505200" cy="26289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295400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8" charset="-128"/>
                <a:cs typeface="Cambria"/>
              </a:defRPr>
            </a:lvl1pPr>
            <a:lvl2pPr marL="574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–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–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4pPr>
            <a:lvl5pPr marL="1543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»"/>
              <a:tabLst>
                <a:tab pos="1593850" algn="l"/>
              </a:tabLs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Motivate</a:t>
            </a:r>
            <a:r>
              <a:rPr lang="en-US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collaboration beyond AIM </a:t>
            </a:r>
            <a:r>
              <a:rPr lang="en-US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groups…</a:t>
            </a:r>
          </a:p>
          <a:p>
            <a:r>
              <a:rPr lang="en-US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How will we cross borders?</a:t>
            </a:r>
          </a:p>
          <a:p>
            <a:r>
              <a:rPr lang="en-US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Through tasks, activities, questions, or approaches that unite us =INTEGRATION PLATFORMS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473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PINEMAP</a:t>
            </a:r>
            <a:br>
              <a:rPr lang="en-US" sz="3200" dirty="0" smtClean="0"/>
            </a:br>
            <a:r>
              <a:rPr lang="en-US" sz="3200" dirty="0" smtClean="0"/>
              <a:t>Integration Platforms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66800" y="1264920"/>
            <a:ext cx="8153400" cy="4983480"/>
          </a:xfrm>
        </p:spPr>
        <p:txBody>
          <a:bodyPr/>
          <a:lstStyle/>
          <a:p>
            <a:r>
              <a:rPr lang="en-US" sz="2000" dirty="0" smtClean="0"/>
              <a:t>Integrating </a:t>
            </a:r>
            <a:r>
              <a:rPr lang="en-US" sz="2000" b="1" dirty="0" smtClean="0">
                <a:solidFill>
                  <a:srgbClr val="FF0000"/>
                </a:solidFill>
              </a:rPr>
              <a:t>modeling with economic analysis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1400" dirty="0" smtClean="0"/>
              <a:t>– Bob </a:t>
            </a:r>
            <a:r>
              <a:rPr lang="en-US" sz="1400" dirty="0" err="1" smtClean="0"/>
              <a:t>Abt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Seed deployment tool </a:t>
            </a:r>
            <a:r>
              <a:rPr lang="en-US" sz="2000" dirty="0" smtClean="0"/>
              <a:t>development </a:t>
            </a:r>
            <a:br>
              <a:rPr lang="en-US" sz="2000" dirty="0" smtClean="0"/>
            </a:br>
            <a:r>
              <a:rPr lang="en-US" sz="1400" dirty="0" smtClean="0"/>
              <a:t>– Tom </a:t>
            </a:r>
            <a:r>
              <a:rPr lang="en-US" sz="1400" dirty="0" err="1" smtClean="0"/>
              <a:t>Byram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000" dirty="0" smtClean="0"/>
              <a:t>PINEMAP </a:t>
            </a:r>
            <a:r>
              <a:rPr lang="en-US" sz="2000" b="1" dirty="0" smtClean="0">
                <a:solidFill>
                  <a:srgbClr val="FF0000"/>
                </a:solidFill>
              </a:rPr>
              <a:t>scenario</a:t>
            </a:r>
            <a:r>
              <a:rPr lang="en-US" sz="2000" dirty="0" smtClean="0"/>
              <a:t> development </a:t>
            </a:r>
            <a:br>
              <a:rPr lang="en-US" sz="2000" dirty="0" smtClean="0"/>
            </a:br>
            <a:r>
              <a:rPr lang="en-US" sz="1400" dirty="0" smtClean="0"/>
              <a:t>– Bob </a:t>
            </a:r>
            <a:r>
              <a:rPr lang="en-US" sz="1400" dirty="0" err="1" smtClean="0"/>
              <a:t>Teskey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DSS tools  </a:t>
            </a:r>
            <a:r>
              <a:rPr lang="en-US" sz="2000" dirty="0" smtClean="0"/>
              <a:t>- Decision Support System development </a:t>
            </a:r>
            <a:br>
              <a:rPr lang="en-US" sz="2000" dirty="0" smtClean="0"/>
            </a:br>
            <a:r>
              <a:rPr lang="en-US" sz="1400" dirty="0" smtClean="0"/>
              <a:t>– Heather </a:t>
            </a:r>
            <a:r>
              <a:rPr lang="en-US" sz="1400" dirty="0" err="1" smtClean="0"/>
              <a:t>Dinon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PLT modules </a:t>
            </a:r>
            <a:r>
              <a:rPr lang="en-US" sz="2000" dirty="0" smtClean="0"/>
              <a:t>- Project Learning Tree secondary module development </a:t>
            </a:r>
            <a:br>
              <a:rPr lang="en-US" sz="2000" dirty="0" smtClean="0"/>
            </a:br>
            <a:r>
              <a:rPr lang="en-US" sz="1400" dirty="0" smtClean="0"/>
              <a:t>– Martha Monroe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Tech Transfer / </a:t>
            </a:r>
            <a:r>
              <a:rPr lang="en-US" sz="2000" dirty="0"/>
              <a:t>Outreach / Extension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Non-corporate </a:t>
            </a:r>
            <a:r>
              <a:rPr lang="en-US" sz="1400" dirty="0" smtClean="0"/>
              <a:t>– Eric Taylor</a:t>
            </a:r>
          </a:p>
          <a:p>
            <a:pPr lvl="1"/>
            <a:r>
              <a:rPr lang="en-US" sz="2000" dirty="0" smtClean="0"/>
              <a:t>Corporate </a:t>
            </a:r>
            <a:r>
              <a:rPr lang="en-US" sz="1400" dirty="0" smtClean="0"/>
              <a:t>– Tim Martin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SNA as a tool for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19200" y="1066800"/>
            <a:ext cx="7772400" cy="4983480"/>
          </a:xfrm>
        </p:spPr>
        <p:txBody>
          <a:bodyPr/>
          <a:lstStyle/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Management Team</a:t>
            </a:r>
          </a:p>
          <a:p>
            <a:pPr lvl="1"/>
            <a:r>
              <a:rPr lang="en-US" dirty="0" smtClean="0"/>
              <a:t>Leadership Team (Exec Comm.)</a:t>
            </a:r>
          </a:p>
          <a:p>
            <a:pPr lvl="1"/>
            <a:r>
              <a:rPr lang="en-US" dirty="0" smtClean="0"/>
              <a:t>AIM Teams</a:t>
            </a:r>
          </a:p>
          <a:p>
            <a:pPr lvl="1"/>
            <a:r>
              <a:rPr lang="en-US" dirty="0" smtClean="0"/>
              <a:t>Integration activity members</a:t>
            </a:r>
            <a:endParaRPr lang="en-US" dirty="0"/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Customized Aim reports</a:t>
            </a:r>
          </a:p>
          <a:p>
            <a:pPr lvl="1"/>
            <a:r>
              <a:rPr lang="en-US" dirty="0" smtClean="0"/>
              <a:t>ATP meetings</a:t>
            </a:r>
          </a:p>
          <a:p>
            <a:pPr lvl="1"/>
            <a:r>
              <a:rPr lang="en-US" dirty="0" smtClean="0"/>
              <a:t>Virtual “public space” for on-going feedback &amp; discussion </a:t>
            </a:r>
            <a:endParaRPr lang="en-US" dirty="0"/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Raise awareness - Situation assessment</a:t>
            </a:r>
          </a:p>
          <a:p>
            <a:pPr lvl="1"/>
            <a:r>
              <a:rPr lang="en-US" dirty="0" smtClean="0"/>
              <a:t>Build / strengthen relationships – Champion integration</a:t>
            </a:r>
          </a:p>
        </p:txBody>
      </p:sp>
    </p:spTree>
    <p:extLst>
      <p:ext uri="{BB962C8B-B14F-4D97-AF65-F5344CB8AC3E}">
        <p14:creationId xmlns:p14="http://schemas.microsoft.com/office/powerpoint/2010/main" val="40013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 t="11661" r="24696" b="9734"/>
          <a:stretch/>
        </p:blipFill>
        <p:spPr bwMode="auto">
          <a:xfrm rot="21291468">
            <a:off x="3028952" y="1371600"/>
            <a:ext cx="388508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will our next annual report say about our level of integration?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1237614">
            <a:off x="2790634" y="1054816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 smtClean="0">
                <a:solidFill>
                  <a:schemeClr val="bg1"/>
                </a:solidFill>
              </a:rPr>
              <a:t>?</a:t>
            </a:r>
            <a:endParaRPr lang="en-US" sz="3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1" y="26670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Who needs to step up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to the integration plate?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9308"/>
            <a:ext cx="4283944" cy="1158504"/>
          </a:xfrm>
        </p:spPr>
        <p:txBody>
          <a:bodyPr/>
          <a:lstStyle/>
          <a:p>
            <a:pPr algn="ctr"/>
            <a:r>
              <a:rPr lang="en-US" sz="4400" dirty="0" smtClean="0">
                <a:latin typeface="Cambria" panose="02040503050406030204" pitchFamily="18" charset="0"/>
              </a:rPr>
              <a:t>Team Science</a:t>
            </a:r>
            <a:endParaRPr lang="en-US" sz="44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75173" y="1981202"/>
            <a:ext cx="8153400" cy="302463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8" charset="-128"/>
                <a:cs typeface="Cambria"/>
              </a:defRPr>
            </a:lvl1pPr>
            <a:lvl2pPr marL="574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–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–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4pPr>
            <a:lvl5pPr marL="1543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Char char="»"/>
              <a:tabLst>
                <a:tab pos="1593850" algn="l"/>
              </a:tabLs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3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Crossing boundaries</a:t>
            </a:r>
          </a:p>
          <a:p>
            <a:pPr lvl="1"/>
            <a: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Institutions</a:t>
            </a:r>
          </a:p>
          <a:p>
            <a:pPr lvl="1"/>
            <a: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Geography</a:t>
            </a:r>
          </a:p>
          <a:p>
            <a:pPr lvl="1"/>
            <a: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Disciplines</a:t>
            </a:r>
            <a:b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en-US" sz="2400" kern="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sz="24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Research + Education + </a:t>
            </a:r>
            <a: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Outreach</a:t>
            </a:r>
            <a:endParaRPr lang="en-US" sz="2400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Academia          Stakeholders</a:t>
            </a:r>
            <a:endParaRPr lang="en-US" sz="2400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endParaRPr lang="en-US" sz="2400" kern="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u="sng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895600" y="52578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8" descr="http://www.knowledge-gallery.com/admin/attachments/History-of-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1" y="2209822"/>
            <a:ext cx="3237373" cy="23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914411" y="209921"/>
            <a:ext cx="807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Know </a:t>
            </a:r>
            <a:r>
              <a:rPr lang="en-US" sz="2400" b="1" i="1" dirty="0">
                <a:solidFill>
                  <a:srgbClr val="FF0000"/>
                </a:solidFill>
              </a:rPr>
              <a:t>the net, Knit the net</a:t>
            </a:r>
            <a:br>
              <a:rPr lang="en-US" sz="2400" b="1" i="1" dirty="0">
                <a:solidFill>
                  <a:srgbClr val="FF0000"/>
                </a:solidFill>
              </a:rPr>
            </a:br>
            <a:r>
              <a:rPr lang="en-US" dirty="0" err="1" smtClean="0"/>
              <a:t>Valdis</a:t>
            </a:r>
            <a:r>
              <a:rPr lang="en-US" dirty="0" smtClean="0"/>
              <a:t> Krebs</a:t>
            </a:r>
            <a:endParaRPr lang="en-US" dirty="0"/>
          </a:p>
        </p:txBody>
      </p:sp>
      <p:pic>
        <p:nvPicPr>
          <p:cNvPr id="4" name="Picture 3" descr="http://t2.gstatic.com/images?q=tbn:ANd9GcRmdAEvzUhfJz_BGN4vT87HdBIm1-cIUDMcYgm57SHqExy8-1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98028"/>
            <a:ext cx="6400800" cy="43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11" y="255182"/>
            <a:ext cx="8989990" cy="6602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3330" y="25119"/>
            <a:ext cx="41506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Network BASELINE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Shows the 51 original PIs with visualization </a:t>
            </a:r>
            <a:r>
              <a:rPr lang="en-US" sz="1200" dirty="0">
                <a:solidFill>
                  <a:prstClr val="black"/>
                </a:solidFill>
              </a:rPr>
              <a:t>based </a:t>
            </a:r>
            <a:r>
              <a:rPr lang="en-US" sz="1200" u="sng" dirty="0" smtClean="0">
                <a:solidFill>
                  <a:prstClr val="black"/>
                </a:solidFill>
              </a:rPr>
              <a:t>only on the </a:t>
            </a:r>
            <a:r>
              <a:rPr lang="en-US" sz="1200" b="1" u="sng" dirty="0" smtClean="0">
                <a:solidFill>
                  <a:srgbClr val="FF0000"/>
                </a:solidFill>
              </a:rPr>
              <a:t>STRONGEST TIES </a:t>
            </a:r>
            <a:r>
              <a:rPr lang="en-US" sz="1200" dirty="0" smtClean="0">
                <a:solidFill>
                  <a:prstClr val="black"/>
                </a:solidFill>
              </a:rPr>
              <a:t>(people who </a:t>
            </a:r>
            <a:r>
              <a:rPr lang="en-US" sz="1200" dirty="0">
                <a:solidFill>
                  <a:prstClr val="black"/>
                </a:solidFill>
              </a:rPr>
              <a:t>worked together </a:t>
            </a:r>
            <a:r>
              <a:rPr lang="en-US" sz="1200" dirty="0" smtClean="0">
                <a:solidFill>
                  <a:prstClr val="black"/>
                </a:solidFill>
              </a:rPr>
              <a:t>very closely </a:t>
            </a:r>
            <a:r>
              <a:rPr lang="en-US" sz="1200" dirty="0">
                <a:solidFill>
                  <a:prstClr val="black"/>
                </a:solidFill>
              </a:rPr>
              <a:t>prior to  </a:t>
            </a:r>
            <a:r>
              <a:rPr lang="en-US" sz="1200" dirty="0" smtClean="0">
                <a:solidFill>
                  <a:prstClr val="black"/>
                </a:solidFill>
              </a:rPr>
              <a:t>PINEMAP)</a:t>
            </a:r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</a:t>
            </a:r>
            <a:r>
              <a:rPr lang="en-US" sz="1200" dirty="0">
                <a:solidFill>
                  <a:prstClr val="black"/>
                </a:solidFill>
              </a:rPr>
              <a:t>color = </a:t>
            </a:r>
            <a:r>
              <a:rPr lang="en-US" sz="1200" b="1" dirty="0" smtClean="0">
                <a:solidFill>
                  <a:srgbClr val="FF0000"/>
                </a:solidFill>
              </a:rPr>
              <a:t>INSTITUTIONS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(see legend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Node size is </a:t>
            </a:r>
            <a:r>
              <a:rPr lang="en-US" sz="1200" b="1" dirty="0" err="1">
                <a:solidFill>
                  <a:srgbClr val="FF0000"/>
                </a:solidFill>
              </a:rPr>
              <a:t>betweenness</a:t>
            </a:r>
            <a:r>
              <a:rPr lang="en-US" sz="1200" b="1" dirty="0">
                <a:solidFill>
                  <a:srgbClr val="FF0000"/>
                </a:solidFill>
              </a:rPr>
              <a:t> centrality </a:t>
            </a:r>
            <a:r>
              <a:rPr lang="en-US" sz="1200" dirty="0">
                <a:solidFill>
                  <a:prstClr val="black"/>
                </a:solidFill>
              </a:rPr>
              <a:t>(larger nodes are in key positions to broker interactions </a:t>
            </a:r>
            <a:r>
              <a:rPr lang="en-US" sz="1200" dirty="0" smtClean="0">
                <a:solidFill>
                  <a:prstClr val="black"/>
                </a:solidFill>
              </a:rPr>
              <a:t>across </a:t>
            </a:r>
            <a:r>
              <a:rPr lang="en-US" sz="1200" dirty="0">
                <a:solidFill>
                  <a:prstClr val="black"/>
                </a:solidFill>
              </a:rPr>
              <a:t>the whole PINEMAP network ) </a:t>
            </a:r>
            <a:endParaRPr lang="pt-BR" b="1" dirty="0">
              <a:solidFill>
                <a:srgbClr val="5B9BD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11" y="1905000"/>
            <a:ext cx="1121569" cy="26860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0" y="457200"/>
            <a:ext cx="87853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71" y="190500"/>
            <a:ext cx="87853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46455" y="5334000"/>
            <a:ext cx="119715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96707" y="1676400"/>
            <a:ext cx="87853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3" y="1354748"/>
            <a:ext cx="8887807" cy="4846066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" y="34511"/>
            <a:ext cx="8105660" cy="100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prstClr val="black"/>
                </a:solidFill>
              </a:rPr>
              <a:t>Whole  PINEMAP network (2013)</a:t>
            </a:r>
            <a:br>
              <a:rPr lang="en-US" sz="1800" b="1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Visualization based only on strong ties (</a:t>
            </a:r>
            <a:r>
              <a:rPr lang="en-US" sz="1200" b="1" dirty="0" smtClean="0">
                <a:solidFill>
                  <a:srgbClr val="FF0000"/>
                </a:solidFill>
              </a:rPr>
              <a:t>3-4 tie strength </a:t>
            </a:r>
            <a:r>
              <a:rPr lang="en-US" sz="1200" dirty="0" smtClean="0">
                <a:solidFill>
                  <a:prstClr val="black"/>
                </a:solidFill>
              </a:rPr>
              <a:t>--- collaboration &amp; shared thinking)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color = </a:t>
            </a:r>
            <a:r>
              <a:rPr lang="en-US" sz="1200" b="1" dirty="0" smtClean="0">
                <a:solidFill>
                  <a:srgbClr val="FF0000"/>
                </a:solidFill>
              </a:rPr>
              <a:t>INSTITUTIONS </a:t>
            </a:r>
            <a:r>
              <a:rPr lang="en-US" sz="1200" dirty="0" smtClean="0">
                <a:solidFill>
                  <a:prstClr val="black"/>
                </a:solidFill>
              </a:rPr>
              <a:t>(see legend).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Boxes = AIM leaders.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size is </a:t>
            </a:r>
            <a:r>
              <a:rPr lang="en-US" sz="1200" b="1" dirty="0" err="1" smtClean="0">
                <a:solidFill>
                  <a:srgbClr val="FF0000"/>
                </a:solidFill>
              </a:rPr>
              <a:t>betweenness</a:t>
            </a:r>
            <a:r>
              <a:rPr lang="en-US" sz="1200" b="1" dirty="0" smtClean="0">
                <a:solidFill>
                  <a:srgbClr val="FF0000"/>
                </a:solidFill>
              </a:rPr>
              <a:t> centrality </a:t>
            </a:r>
            <a:r>
              <a:rPr lang="en-US" sz="1200" dirty="0" smtClean="0">
                <a:solidFill>
                  <a:prstClr val="black"/>
                </a:solidFill>
              </a:rPr>
              <a:t>(larger nodes are in key positions to broker interactions for collaboration and shared thinking across the whole PINEMAP network ) </a:t>
            </a:r>
            <a:endParaRPr lang="pt-BR" sz="1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444" y="0"/>
            <a:ext cx="1121569" cy="26860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88530" y="4324350"/>
            <a:ext cx="878530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05191" y="4648200"/>
            <a:ext cx="84781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4076700"/>
            <a:ext cx="87853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71991" y="5715000"/>
            <a:ext cx="84781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5181600"/>
            <a:ext cx="84781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03" y="793681"/>
            <a:ext cx="8246654" cy="60843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941741" y="490441"/>
            <a:ext cx="877006" cy="441736"/>
            <a:chOff x="10665303" y="96308"/>
            <a:chExt cx="1322928" cy="532483"/>
          </a:xfrm>
        </p:grpSpPr>
        <p:sp>
          <p:nvSpPr>
            <p:cNvPr id="8" name="Rectangle 7"/>
            <p:cNvSpPr/>
            <p:nvPr/>
          </p:nvSpPr>
          <p:spPr>
            <a:xfrm>
              <a:off x="10665303" y="96308"/>
              <a:ext cx="1322928" cy="47013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54856" b="20391"/>
            <a:stretch/>
          </p:blipFill>
          <p:spPr>
            <a:xfrm>
              <a:off x="10725169" y="96308"/>
              <a:ext cx="288091" cy="47013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921381" y="96308"/>
              <a:ext cx="752503" cy="333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2013</a:t>
              </a:r>
              <a:endParaRPr lang="pt-BR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21381" y="294887"/>
              <a:ext cx="1066850" cy="333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Baseline</a:t>
              </a:r>
              <a:endParaRPr lang="pt-BR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289" y="39115"/>
            <a:ext cx="633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WHOLE PINEMAP Network (2013)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Visualization </a:t>
            </a:r>
            <a:r>
              <a:rPr lang="en-US" sz="1200" dirty="0">
                <a:solidFill>
                  <a:prstClr val="black"/>
                </a:solidFill>
              </a:rPr>
              <a:t>based </a:t>
            </a:r>
            <a:r>
              <a:rPr lang="en-US" sz="1200" dirty="0" smtClean="0">
                <a:solidFill>
                  <a:prstClr val="black"/>
                </a:solidFill>
              </a:rPr>
              <a:t>on strong ties (3&amp;4 – collaboration and shared thinking).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Orange nodes are the original 51 PIs.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Node </a:t>
            </a:r>
            <a:r>
              <a:rPr lang="en-US" sz="1200" dirty="0">
                <a:solidFill>
                  <a:prstClr val="black"/>
                </a:solidFill>
              </a:rPr>
              <a:t>size is </a:t>
            </a:r>
            <a:r>
              <a:rPr lang="en-US" sz="1200" b="1" dirty="0" err="1">
                <a:solidFill>
                  <a:srgbClr val="FF0000"/>
                </a:solidFill>
              </a:rPr>
              <a:t>betweenness</a:t>
            </a:r>
            <a:r>
              <a:rPr lang="en-US" sz="1200" b="1" dirty="0">
                <a:solidFill>
                  <a:srgbClr val="FF0000"/>
                </a:solidFill>
              </a:rPr>
              <a:t> centrality </a:t>
            </a:r>
            <a:r>
              <a:rPr lang="en-US" sz="1200" dirty="0">
                <a:solidFill>
                  <a:prstClr val="black"/>
                </a:solidFill>
              </a:rPr>
              <a:t>(larger nodes are in key positions to broker interactions </a:t>
            </a:r>
            <a:r>
              <a:rPr lang="en-US" sz="1200" dirty="0" smtClean="0">
                <a:solidFill>
                  <a:prstClr val="black"/>
                </a:solidFill>
              </a:rPr>
              <a:t>across </a:t>
            </a:r>
            <a:r>
              <a:rPr lang="en-US" sz="1200" dirty="0">
                <a:solidFill>
                  <a:prstClr val="black"/>
                </a:solidFill>
              </a:rPr>
              <a:t>the whole PINEMAP network ) 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0" y="32004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1000" y="48006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65355" y="3733800"/>
            <a:ext cx="791572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0200" y="3835859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7" y="860082"/>
            <a:ext cx="8198393" cy="5997918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" y="34485"/>
            <a:ext cx="8105660" cy="100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prstClr val="black"/>
                </a:solidFill>
              </a:rPr>
              <a:t>Whole  PINEMAP network (2013)</a:t>
            </a:r>
            <a:br>
              <a:rPr lang="en-US" sz="1800" b="1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Visualization based only on strong ties (</a:t>
            </a:r>
            <a:r>
              <a:rPr lang="en-US" sz="1200" b="1" dirty="0" smtClean="0">
                <a:solidFill>
                  <a:srgbClr val="FF0000"/>
                </a:solidFill>
              </a:rPr>
              <a:t>3-4 tie strength </a:t>
            </a:r>
            <a:r>
              <a:rPr lang="en-US" sz="1200" dirty="0" smtClean="0">
                <a:solidFill>
                  <a:prstClr val="black"/>
                </a:solidFill>
              </a:rPr>
              <a:t>--- collaboration &amp; shared thinking)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color = </a:t>
            </a:r>
            <a:r>
              <a:rPr lang="en-US" sz="1200" b="1" dirty="0" smtClean="0">
                <a:solidFill>
                  <a:srgbClr val="FF0000"/>
                </a:solidFill>
              </a:rPr>
              <a:t>ROLES</a:t>
            </a:r>
            <a:r>
              <a:rPr lang="en-US" sz="1200" dirty="0" smtClean="0">
                <a:solidFill>
                  <a:prstClr val="black"/>
                </a:solidFill>
              </a:rPr>
              <a:t> (see legend).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Boxes = AIM leaders.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size is </a:t>
            </a:r>
            <a:r>
              <a:rPr lang="en-US" sz="1200" b="1" dirty="0" err="1" smtClean="0">
                <a:solidFill>
                  <a:srgbClr val="FF0000"/>
                </a:solidFill>
              </a:rPr>
              <a:t>betweenness</a:t>
            </a:r>
            <a:r>
              <a:rPr lang="en-US" sz="1200" b="1" dirty="0" smtClean="0">
                <a:solidFill>
                  <a:srgbClr val="FF0000"/>
                </a:solidFill>
              </a:rPr>
              <a:t> centrality </a:t>
            </a:r>
            <a:r>
              <a:rPr lang="en-US" sz="1200" dirty="0" smtClean="0">
                <a:solidFill>
                  <a:prstClr val="black"/>
                </a:solidFill>
              </a:rPr>
              <a:t>(larger nodes are in key positions to broker interactions for collaboration and shared thinking across the whole PINEMAP network ) </a:t>
            </a:r>
            <a:endParaRPr lang="pt-BR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032241"/>
            <a:ext cx="907256" cy="15335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0" y="2286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72400" y="833998"/>
            <a:ext cx="1295399" cy="1930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</a:lstStyle>
          <a:p>
            <a:pPr algn="ctr"/>
            <a:r>
              <a:rPr lang="en-US" sz="2800" b="1" dirty="0" smtClean="0"/>
              <a:t>Intensity of Interactions </a:t>
            </a:r>
            <a:br>
              <a:rPr lang="en-US" sz="2800" b="1" dirty="0" smtClean="0"/>
            </a:br>
            <a:r>
              <a:rPr lang="en-US" sz="2800" b="1" dirty="0" smtClean="0"/>
              <a:t>in whole PINEMAP network </a:t>
            </a:r>
            <a:r>
              <a:rPr lang="en-US" sz="2800" dirty="0" smtClean="0"/>
              <a:t>(2013)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655987"/>
              </p:ext>
            </p:extLst>
          </p:nvPr>
        </p:nvGraphicFramePr>
        <p:xfrm>
          <a:off x="990600" y="2286022"/>
          <a:ext cx="7924800" cy="2118233"/>
        </p:xfrm>
        <a:graphic>
          <a:graphicData uri="http://schemas.openxmlformats.org/drawingml/2006/table">
            <a:tbl>
              <a:tblPr/>
              <a:tblGrid>
                <a:gridCol w="3657600"/>
                <a:gridCol w="1034717"/>
                <a:gridCol w="3232483"/>
              </a:tblGrid>
              <a:tr h="344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Intensity</a:t>
                      </a:r>
                    </a:p>
                  </a:txBody>
                  <a:tcPr marL="11085" marR="11085" marT="1478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# Ties</a:t>
                      </a:r>
                    </a:p>
                  </a:txBody>
                  <a:tcPr marL="11085" marR="11085" marT="1478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% of the Whole Network</a:t>
                      </a:r>
                    </a:p>
                  </a:txBody>
                  <a:tcPr marL="11085" marR="11085" marT="1478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4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   Limited engagement (0 and 1)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11978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   Communication (2)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1746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   Collaboration (3)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   Shared thinking (4)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15252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1085" marR="11085" marT="14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9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" y="1295400"/>
            <a:ext cx="9046390" cy="49530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8" y="34500"/>
            <a:ext cx="8658227" cy="1001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prstClr val="black"/>
                </a:solidFill>
              </a:rPr>
              <a:t>Whole  PINEMAP network (2013)</a:t>
            </a:r>
            <a:br>
              <a:rPr lang="en-US" sz="1800" b="1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Visualization based only on strong ties (</a:t>
            </a:r>
            <a:r>
              <a:rPr lang="en-US" sz="1200" b="1" dirty="0" smtClean="0">
                <a:solidFill>
                  <a:srgbClr val="FF0000"/>
                </a:solidFill>
              </a:rPr>
              <a:t>3-4 tie strength </a:t>
            </a:r>
            <a:r>
              <a:rPr lang="en-US" sz="1200" dirty="0" smtClean="0">
                <a:solidFill>
                  <a:prstClr val="black"/>
                </a:solidFill>
              </a:rPr>
              <a:t>--- collaboration &amp; shared thinking)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color = </a:t>
            </a:r>
            <a:r>
              <a:rPr lang="en-US" sz="1200" b="1" dirty="0" smtClean="0">
                <a:solidFill>
                  <a:srgbClr val="FF0000"/>
                </a:solidFill>
              </a:rPr>
              <a:t>AIMS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(see legend).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Boxes = AIM leaders.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Node size is </a:t>
            </a:r>
            <a:r>
              <a:rPr lang="en-US" sz="1200" b="1" dirty="0" err="1" smtClean="0">
                <a:solidFill>
                  <a:srgbClr val="FF0000"/>
                </a:solidFill>
              </a:rPr>
              <a:t>betweenness</a:t>
            </a:r>
            <a:r>
              <a:rPr lang="en-US" sz="1200" b="1" dirty="0" smtClean="0">
                <a:solidFill>
                  <a:srgbClr val="FF0000"/>
                </a:solidFill>
              </a:rPr>
              <a:t> centrality </a:t>
            </a:r>
            <a:r>
              <a:rPr lang="en-US" sz="1200" dirty="0" smtClean="0">
                <a:solidFill>
                  <a:prstClr val="black"/>
                </a:solidFill>
              </a:rPr>
              <a:t>(larger nodes are in key positions to broker interactions for collaboration and shared thinking across the whole PINEMAP network ) </a:t>
            </a:r>
            <a:endParaRPr lang="pt-BR" sz="1200" dirty="0"/>
          </a:p>
        </p:txBody>
      </p:sp>
      <p:sp>
        <p:nvSpPr>
          <p:cNvPr id="10" name="Oval 9"/>
          <p:cNvSpPr/>
          <p:nvPr/>
        </p:nvSpPr>
        <p:spPr>
          <a:xfrm>
            <a:off x="2362200" y="76200"/>
            <a:ext cx="1295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7" y="0"/>
            <a:ext cx="4857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239</Words>
  <Application>Microsoft Office PowerPoint</Application>
  <PresentationFormat>On-screen Show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AgriLifeTaylorWide</vt:lpstr>
      <vt:lpstr>1_Office Theme</vt:lpstr>
      <vt:lpstr>Office Theme</vt:lpstr>
      <vt:lpstr>2_Office Theme</vt:lpstr>
      <vt:lpstr>4_Office Theme</vt:lpstr>
      <vt:lpstr>PINEMAP Outcome Theme</vt:lpstr>
      <vt:lpstr>Team Science</vt:lpstr>
      <vt:lpstr>Know the net, Knit the net Valdis Krebs</vt:lpstr>
      <vt:lpstr>PowerPoint Presentation</vt:lpstr>
      <vt:lpstr>PowerPoint Presentation</vt:lpstr>
      <vt:lpstr>PowerPoint Presentation</vt:lpstr>
      <vt:lpstr>PowerPoint Presentation</vt:lpstr>
      <vt:lpstr>Intensity of Interactions  in whole PINEMAP network (2013)</vt:lpstr>
      <vt:lpstr>PowerPoint Presentation</vt:lpstr>
      <vt:lpstr>PowerPoint Presentation</vt:lpstr>
      <vt:lpstr>AIMS</vt:lpstr>
      <vt:lpstr>To achieve project OUTCOMES…</vt:lpstr>
      <vt:lpstr>PINEMAP Integration Platforms</vt:lpstr>
      <vt:lpstr>Using SNA as a tool for reflection</vt:lpstr>
      <vt:lpstr>What will our next annual report say about our level of integration?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Wendy-Lin</dc:creator>
  <cp:lastModifiedBy>Wendy-Lin</cp:lastModifiedBy>
  <cp:revision>19</cp:revision>
  <dcterms:created xsi:type="dcterms:W3CDTF">2006-08-16T00:00:00Z</dcterms:created>
  <dcterms:modified xsi:type="dcterms:W3CDTF">2013-09-19T12:46:37Z</dcterms:modified>
</cp:coreProperties>
</file>