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60" r:id="rId4"/>
    <p:sldId id="261" r:id="rId5"/>
    <p:sldId id="258" r:id="rId6"/>
    <p:sldId id="259" r:id="rId7"/>
    <p:sldId id="262" r:id="rId8"/>
    <p:sldId id="263" r:id="rId9"/>
    <p:sldId id="265" r:id="rId10"/>
    <p:sldId id="266" r:id="rId11"/>
    <p:sldId id="267"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8379"/>
    <a:srgbClr val="2C3F7A"/>
    <a:srgbClr val="A5B1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485" autoAdjust="0"/>
  </p:normalViewPr>
  <p:slideViewPr>
    <p:cSldViewPr>
      <p:cViewPr varScale="1">
        <p:scale>
          <a:sx n="89" d="100"/>
          <a:sy n="89" d="100"/>
        </p:scale>
        <p:origin x="-492"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001F6B-C3E8-416D-900D-CADF65B6E37D}" type="datetimeFigureOut">
              <a:rPr lang="en-US" smtClean="0"/>
              <a:t>7/19/2012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99E11F-87CF-4394-A924-0FC23BEEBC5D}" type="slidenum">
              <a:rPr lang="en-US" smtClean="0"/>
              <a:t>‹#›</a:t>
            </a:fld>
            <a:endParaRPr lang="en-US"/>
          </a:p>
        </p:txBody>
      </p:sp>
    </p:spTree>
    <p:extLst>
      <p:ext uri="{BB962C8B-B14F-4D97-AF65-F5344CB8AC3E}">
        <p14:creationId xmlns:p14="http://schemas.microsoft.com/office/powerpoint/2010/main" val="34394806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RFA requires</a:t>
            </a:r>
            <a:r>
              <a:rPr lang="en-US" baseline="0" dirty="0" smtClean="0"/>
              <a:t> these CAP projects to be integrated, interdisciplinary efforts. </a:t>
            </a:r>
          </a:p>
          <a:p>
            <a:endParaRPr lang="en-US" baseline="0" dirty="0" smtClean="0"/>
          </a:p>
          <a:p>
            <a:r>
              <a:rPr lang="en-US" baseline="0" dirty="0" smtClean="0"/>
              <a:t>By surveying team members on perceptions of integrated team science, barriers, and solutions, we can quantify how we change as an integrative team over the course of the 5-year project while also identifying areas for improvement, therefore helping us to be more effective. </a:t>
            </a:r>
          </a:p>
          <a:p>
            <a:endParaRPr lang="en-US" baseline="0" dirty="0" smtClean="0"/>
          </a:p>
          <a:p>
            <a:r>
              <a:rPr lang="en-US" baseline="0" dirty="0" smtClean="0"/>
              <a:t>We can also work with the corn and wheat CAPs to do some cross-CAP comparison and ultimately provide input and feedback to NIFA regarding how these mega, integrated, interdisciplinary projects work, what the challenges are, and suggest some ideas and solutions. </a:t>
            </a:r>
          </a:p>
          <a:p>
            <a:endParaRPr lang="en-US" baseline="0" dirty="0" smtClean="0"/>
          </a:p>
          <a:p>
            <a:r>
              <a:rPr lang="en-US" baseline="0" dirty="0" smtClean="0"/>
              <a:t>Finally, W-L Bartels who is leading this effort/research needs some scientific, research based material. </a:t>
            </a:r>
            <a:endParaRPr lang="en-US" dirty="0"/>
          </a:p>
        </p:txBody>
      </p:sp>
      <p:sp>
        <p:nvSpPr>
          <p:cNvPr id="4" name="Slide Number Placeholder 3"/>
          <p:cNvSpPr>
            <a:spLocks noGrp="1"/>
          </p:cNvSpPr>
          <p:nvPr>
            <p:ph type="sldNum" sz="quarter" idx="10"/>
          </p:nvPr>
        </p:nvSpPr>
        <p:spPr/>
        <p:txBody>
          <a:bodyPr/>
          <a:lstStyle/>
          <a:p>
            <a:fld id="{0D99E11F-87CF-4394-A924-0FC23BEEBC5D}" type="slidenum">
              <a:rPr lang="en-US" smtClean="0"/>
              <a:t>2</a:t>
            </a:fld>
            <a:endParaRPr lang="en-US"/>
          </a:p>
        </p:txBody>
      </p:sp>
    </p:spTree>
    <p:extLst>
      <p:ext uri="{BB962C8B-B14F-4D97-AF65-F5344CB8AC3E}">
        <p14:creationId xmlns:p14="http://schemas.microsoft.com/office/powerpoint/2010/main" val="34648445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 ideas to create success in integration within</a:t>
            </a:r>
            <a:r>
              <a:rPr lang="en-US" baseline="0" dirty="0" smtClean="0"/>
              <a:t> PINEMAP included…</a:t>
            </a:r>
            <a:endParaRPr lang="en-US" dirty="0"/>
          </a:p>
        </p:txBody>
      </p:sp>
      <p:sp>
        <p:nvSpPr>
          <p:cNvPr id="4" name="Slide Number Placeholder 3"/>
          <p:cNvSpPr>
            <a:spLocks noGrp="1"/>
          </p:cNvSpPr>
          <p:nvPr>
            <p:ph type="sldNum" sz="quarter" idx="10"/>
          </p:nvPr>
        </p:nvSpPr>
        <p:spPr/>
        <p:txBody>
          <a:bodyPr/>
          <a:lstStyle/>
          <a:p>
            <a:fld id="{0D99E11F-87CF-4394-A924-0FC23BEEBC5D}" type="slidenum">
              <a:rPr lang="en-US" smtClean="0"/>
              <a:t>12</a:t>
            </a:fld>
            <a:endParaRPr lang="en-US"/>
          </a:p>
        </p:txBody>
      </p:sp>
    </p:spTree>
    <p:extLst>
      <p:ext uri="{BB962C8B-B14F-4D97-AF65-F5344CB8AC3E}">
        <p14:creationId xmlns:p14="http://schemas.microsoft.com/office/powerpoint/2010/main" val="29613957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you’ve had a chance to review</a:t>
            </a:r>
            <a:r>
              <a:rPr lang="en-US" baseline="0" dirty="0" smtClean="0"/>
              <a:t> the annual meeting report, we’d like to hear your input/feedback before it is rolled out to </a:t>
            </a:r>
            <a:r>
              <a:rPr lang="en-US" baseline="0" smtClean="0"/>
              <a:t>the entire team.</a:t>
            </a:r>
            <a:endParaRPr lang="en-US" baseline="0" dirty="0" smtClean="0"/>
          </a:p>
        </p:txBody>
      </p:sp>
      <p:sp>
        <p:nvSpPr>
          <p:cNvPr id="4" name="Slide Number Placeholder 3"/>
          <p:cNvSpPr>
            <a:spLocks noGrp="1"/>
          </p:cNvSpPr>
          <p:nvPr>
            <p:ph type="sldNum" sz="quarter" idx="10"/>
          </p:nvPr>
        </p:nvSpPr>
        <p:spPr/>
        <p:txBody>
          <a:bodyPr/>
          <a:lstStyle/>
          <a:p>
            <a:fld id="{0D99E11F-87CF-4394-A924-0FC23BEEBC5D}" type="slidenum">
              <a:rPr lang="en-US" smtClean="0"/>
              <a:t>13</a:t>
            </a:fld>
            <a:endParaRPr lang="en-US"/>
          </a:p>
        </p:txBody>
      </p:sp>
    </p:spTree>
    <p:extLst>
      <p:ext uri="{BB962C8B-B14F-4D97-AF65-F5344CB8AC3E}">
        <p14:creationId xmlns:p14="http://schemas.microsoft.com/office/powerpoint/2010/main" val="15148408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general, we received positive feedback about the meeting structure, use of time, participant engagement, and next steps. Participants were most satisfied with the effort made to involve everyone at the meeting </a:t>
            </a:r>
            <a:endParaRPr lang="en-US" dirty="0"/>
          </a:p>
        </p:txBody>
      </p:sp>
      <p:sp>
        <p:nvSpPr>
          <p:cNvPr id="4" name="Slide Number Placeholder 3"/>
          <p:cNvSpPr>
            <a:spLocks noGrp="1"/>
          </p:cNvSpPr>
          <p:nvPr>
            <p:ph type="sldNum" sz="quarter" idx="10"/>
          </p:nvPr>
        </p:nvSpPr>
        <p:spPr/>
        <p:txBody>
          <a:bodyPr/>
          <a:lstStyle/>
          <a:p>
            <a:fld id="{0D99E11F-87CF-4394-A924-0FC23BEEBC5D}" type="slidenum">
              <a:rPr lang="en-US" smtClean="0"/>
              <a:t>3</a:t>
            </a:fld>
            <a:endParaRPr lang="en-US"/>
          </a:p>
        </p:txBody>
      </p:sp>
    </p:spTree>
    <p:extLst>
      <p:ext uri="{BB962C8B-B14F-4D97-AF65-F5344CB8AC3E}">
        <p14:creationId xmlns:p14="http://schemas.microsoft.com/office/powerpoint/2010/main" val="2576784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terms of achieving our specific meeting objectives, responses indicate that we could perhaps have done better at setting the stage for cross Aim interaction in year 2 as well as fostering interaction among Aims and specifically among research and extension </a:t>
            </a:r>
            <a:endParaRPr lang="en-US" dirty="0"/>
          </a:p>
        </p:txBody>
      </p:sp>
      <p:sp>
        <p:nvSpPr>
          <p:cNvPr id="4" name="Slide Number Placeholder 3"/>
          <p:cNvSpPr>
            <a:spLocks noGrp="1"/>
          </p:cNvSpPr>
          <p:nvPr>
            <p:ph type="sldNum" sz="quarter" idx="10"/>
          </p:nvPr>
        </p:nvSpPr>
        <p:spPr/>
        <p:txBody>
          <a:bodyPr/>
          <a:lstStyle/>
          <a:p>
            <a:fld id="{0D99E11F-87CF-4394-A924-0FC23BEEBC5D}" type="slidenum">
              <a:rPr lang="en-US" smtClean="0"/>
              <a:t>4</a:t>
            </a:fld>
            <a:endParaRPr lang="en-US"/>
          </a:p>
        </p:txBody>
      </p:sp>
    </p:spTree>
    <p:extLst>
      <p:ext uri="{BB962C8B-B14F-4D97-AF65-F5344CB8AC3E}">
        <p14:creationId xmlns:p14="http://schemas.microsoft.com/office/powerpoint/2010/main" val="13744774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Qualitative results show that participants most valued interaction opportunities for network building, learning, sharing and exchange as well as the Aim breakout sessions.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response to what was missing from the meeting, participants indicated that they would have liked more progress reports and scientific or technical presentations. Furthermore, opportunities for cross-Aim integration and planning meetings were somewhat lacking. A few respondents also felt that use of time during Aim breakout sessions could have been better managed.  In future meetings, planners might consider providing space for more unstructured/informal time.</a:t>
            </a:r>
          </a:p>
          <a:p>
            <a:endParaRPr lang="en-US" dirty="0"/>
          </a:p>
        </p:txBody>
      </p:sp>
      <p:sp>
        <p:nvSpPr>
          <p:cNvPr id="4" name="Slide Number Placeholder 3"/>
          <p:cNvSpPr>
            <a:spLocks noGrp="1"/>
          </p:cNvSpPr>
          <p:nvPr>
            <p:ph type="sldNum" sz="quarter" idx="10"/>
          </p:nvPr>
        </p:nvSpPr>
        <p:spPr/>
        <p:txBody>
          <a:bodyPr/>
          <a:lstStyle/>
          <a:p>
            <a:fld id="{0D99E11F-87CF-4394-A924-0FC23BEEBC5D}" type="slidenum">
              <a:rPr lang="en-US" smtClean="0"/>
              <a:t>5</a:t>
            </a:fld>
            <a:endParaRPr lang="en-US"/>
          </a:p>
        </p:txBody>
      </p:sp>
    </p:spTree>
    <p:extLst>
      <p:ext uri="{BB962C8B-B14F-4D97-AF65-F5344CB8AC3E}">
        <p14:creationId xmlns:p14="http://schemas.microsoft.com/office/powerpoint/2010/main" val="26477839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r>
              <a:rPr lang="en-US" sz="1200" kern="1200" dirty="0" smtClean="0">
                <a:solidFill>
                  <a:schemeClr val="tx1"/>
                </a:solidFill>
                <a:effectLst/>
                <a:latin typeface="+mn-lt"/>
                <a:ea typeface="+mn-ea"/>
                <a:cs typeface="+mn-cs"/>
              </a:rPr>
              <a:t>Results show that approximately 85% of respondents read the </a:t>
            </a:r>
            <a:r>
              <a:rPr lang="en-US" sz="1200" i="1" kern="1200" dirty="0" smtClean="0">
                <a:solidFill>
                  <a:schemeClr val="tx1"/>
                </a:solidFill>
                <a:effectLst/>
                <a:latin typeface="+mn-lt"/>
                <a:ea typeface="+mn-ea"/>
                <a:cs typeface="+mn-cs"/>
              </a:rPr>
              <a:t>PINEMAP Forecast</a:t>
            </a:r>
            <a:r>
              <a:rPr lang="en-US" sz="1200" kern="1200" dirty="0" smtClean="0">
                <a:solidFill>
                  <a:schemeClr val="tx1"/>
                </a:solidFill>
                <a:effectLst/>
                <a:latin typeface="+mn-lt"/>
                <a:ea typeface="+mn-ea"/>
                <a:cs typeface="+mn-cs"/>
              </a:rPr>
              <a:t> and 81% access the PINEMAP Intranet site and find these resources useful to them personally.</a:t>
            </a:r>
            <a:endParaRPr lang="en-US" dirty="0"/>
          </a:p>
        </p:txBody>
      </p:sp>
      <p:sp>
        <p:nvSpPr>
          <p:cNvPr id="4" name="Slide Number Placeholder 3"/>
          <p:cNvSpPr>
            <a:spLocks noGrp="1"/>
          </p:cNvSpPr>
          <p:nvPr>
            <p:ph type="sldNum" sz="quarter" idx="10"/>
          </p:nvPr>
        </p:nvSpPr>
        <p:spPr/>
        <p:txBody>
          <a:bodyPr/>
          <a:lstStyle/>
          <a:p>
            <a:fld id="{0D99E11F-87CF-4394-A924-0FC23BEEBC5D}" type="slidenum">
              <a:rPr lang="en-US" smtClean="0"/>
              <a:t>6</a:t>
            </a:fld>
            <a:endParaRPr lang="en-US"/>
          </a:p>
        </p:txBody>
      </p:sp>
    </p:spTree>
    <p:extLst>
      <p:ext uri="{BB962C8B-B14F-4D97-AF65-F5344CB8AC3E}">
        <p14:creationId xmlns:p14="http://schemas.microsoft.com/office/powerpoint/2010/main" val="8509268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majority of respondents (89%) agree that there is good communication from project management.  In addition, although most participants are satisfied with communication among members of Aim groups, almost 20% of individuals responded neutrally or somewhat negative regarding within Aim communication. Participants also provided specific, qualitative feedback and suggestions on what is working and what is missing related to project management communications.</a:t>
            </a:r>
          </a:p>
          <a:p>
            <a:endParaRPr lang="en-US" dirty="0"/>
          </a:p>
        </p:txBody>
      </p:sp>
      <p:sp>
        <p:nvSpPr>
          <p:cNvPr id="4" name="Slide Number Placeholder 3"/>
          <p:cNvSpPr>
            <a:spLocks noGrp="1"/>
          </p:cNvSpPr>
          <p:nvPr>
            <p:ph type="sldNum" sz="quarter" idx="10"/>
          </p:nvPr>
        </p:nvSpPr>
        <p:spPr/>
        <p:txBody>
          <a:bodyPr/>
          <a:lstStyle/>
          <a:p>
            <a:fld id="{0D99E11F-87CF-4394-A924-0FC23BEEBC5D}" type="slidenum">
              <a:rPr lang="en-US" smtClean="0"/>
              <a:t>7</a:t>
            </a:fld>
            <a:endParaRPr lang="en-US"/>
          </a:p>
        </p:txBody>
      </p:sp>
    </p:spTree>
    <p:extLst>
      <p:ext uri="{BB962C8B-B14F-4D97-AF65-F5344CB8AC3E}">
        <p14:creationId xmlns:p14="http://schemas.microsoft.com/office/powerpoint/2010/main" val="2196548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As might be expected, participants perceive the major challenges to integration within PINEMAP to be limited time, problems with communication, and distance among participants.  </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Interestingly</a:t>
            </a:r>
            <a:r>
              <a:rPr lang="en-US" sz="1200" kern="1200" dirty="0" smtClean="0">
                <a:solidFill>
                  <a:schemeClr val="tx1"/>
                </a:solidFill>
                <a:effectLst/>
                <a:latin typeface="+mn-lt"/>
                <a:ea typeface="+mn-ea"/>
                <a:cs typeface="+mn-cs"/>
              </a:rPr>
              <a:t>, however, the largest number of responses relates to the challenge of managing diversity within the context of disciplinary backgrounds, priorities, and expectations, the ability to relate to one another’s work, preconceived notions of other Aims, </a:t>
            </a:r>
            <a:r>
              <a:rPr lang="en-US" sz="1200" kern="1200" dirty="0" smtClean="0">
                <a:solidFill>
                  <a:schemeClr val="tx1"/>
                </a:solidFill>
                <a:effectLst/>
                <a:latin typeface="+mn-lt"/>
                <a:ea typeface="+mn-ea"/>
                <a:cs typeface="+mn-cs"/>
              </a:rPr>
              <a:t>etc.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Many participants also mentioned that teamwork presented difficulties, especially to those unfamiliar with working in an integrated manner. </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Synchronizing </a:t>
            </a:r>
            <a:r>
              <a:rPr lang="en-US" sz="1200" kern="1200" dirty="0" smtClean="0">
                <a:solidFill>
                  <a:schemeClr val="tx1"/>
                </a:solidFill>
                <a:effectLst/>
                <a:latin typeface="+mn-lt"/>
                <a:ea typeface="+mn-ea"/>
                <a:cs typeface="+mn-cs"/>
              </a:rPr>
              <a:t>the timing of completion of deliverables and outputs across Aims appears to be another important problem PINEMAP is likely to face. </a:t>
            </a:r>
            <a:endParaRPr lang="en-US" dirty="0"/>
          </a:p>
        </p:txBody>
      </p:sp>
      <p:sp>
        <p:nvSpPr>
          <p:cNvPr id="4" name="Slide Number Placeholder 3"/>
          <p:cNvSpPr>
            <a:spLocks noGrp="1"/>
          </p:cNvSpPr>
          <p:nvPr>
            <p:ph type="sldNum" sz="quarter" idx="10"/>
          </p:nvPr>
        </p:nvSpPr>
        <p:spPr/>
        <p:txBody>
          <a:bodyPr/>
          <a:lstStyle/>
          <a:p>
            <a:fld id="{0D99E11F-87CF-4394-A924-0FC23BEEBC5D}" type="slidenum">
              <a:rPr lang="en-US" smtClean="0"/>
              <a:t>9</a:t>
            </a:fld>
            <a:endParaRPr lang="en-US"/>
          </a:p>
        </p:txBody>
      </p:sp>
    </p:spTree>
    <p:extLst>
      <p:ext uri="{BB962C8B-B14F-4D97-AF65-F5344CB8AC3E}">
        <p14:creationId xmlns:p14="http://schemas.microsoft.com/office/powerpoint/2010/main" val="21047001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We asked respondents to think about science integration</a:t>
            </a:r>
            <a:r>
              <a:rPr lang="en-US" sz="1200" kern="1200" baseline="0" dirty="0" smtClean="0">
                <a:solidFill>
                  <a:schemeClr val="tx1"/>
                </a:solidFill>
                <a:effectLst/>
                <a:latin typeface="+mn-lt"/>
                <a:ea typeface="+mn-ea"/>
                <a:cs typeface="+mn-cs"/>
              </a:rPr>
              <a:t> within PINEMAP—how well it is working, if PINEMAP is improving research productivity and/or quality, if PINEMAP is capitalizing on strengths of different researchers and able to accommodate different working styles.</a:t>
            </a:r>
          </a:p>
          <a:p>
            <a:endParaRPr lang="en-US" sz="1200"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When </a:t>
            </a:r>
            <a:r>
              <a:rPr lang="en-US" sz="1200" kern="1200" dirty="0" smtClean="0">
                <a:solidFill>
                  <a:schemeClr val="tx1"/>
                </a:solidFill>
                <a:effectLst/>
                <a:latin typeface="+mn-lt"/>
                <a:ea typeface="+mn-ea"/>
                <a:cs typeface="+mn-cs"/>
              </a:rPr>
              <a:t>asked about science integration within PINEMAP Aims, 74% of respondents agreed that it is working well. However, only 51% agreed that cross-Aim integration is working well. </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Furthermore</a:t>
            </a:r>
            <a:r>
              <a:rPr lang="en-US" sz="1200" kern="1200" dirty="0" smtClean="0">
                <a:solidFill>
                  <a:schemeClr val="tx1"/>
                </a:solidFill>
                <a:effectLst/>
                <a:latin typeface="+mn-lt"/>
                <a:ea typeface="+mn-ea"/>
                <a:cs typeface="+mn-cs"/>
              </a:rPr>
              <a:t>, although 44% of respondents believe that PINEMAP is improving their </a:t>
            </a:r>
            <a:r>
              <a:rPr lang="en-US" sz="1200" i="1" kern="1200" dirty="0" smtClean="0">
                <a:solidFill>
                  <a:schemeClr val="tx1"/>
                </a:solidFill>
                <a:effectLst/>
                <a:latin typeface="+mn-lt"/>
                <a:ea typeface="+mn-ea"/>
                <a:cs typeface="+mn-cs"/>
              </a:rPr>
              <a:t>research productivity</a:t>
            </a:r>
            <a:r>
              <a:rPr lang="en-US" sz="1200" kern="1200" dirty="0" smtClean="0">
                <a:solidFill>
                  <a:schemeClr val="tx1"/>
                </a:solidFill>
                <a:effectLst/>
                <a:latin typeface="+mn-lt"/>
                <a:ea typeface="+mn-ea"/>
                <a:cs typeface="+mn-cs"/>
              </a:rPr>
              <a:t>, 13% of respondents do not agree.  </a:t>
            </a:r>
            <a:r>
              <a:rPr lang="en-US" sz="1200" kern="1200" dirty="0" smtClean="0">
                <a:solidFill>
                  <a:schemeClr val="tx1"/>
                </a:solidFill>
                <a:effectLst/>
                <a:latin typeface="+mn-lt"/>
                <a:ea typeface="+mn-ea"/>
                <a:cs typeface="+mn-cs"/>
              </a:rPr>
              <a:t>At</a:t>
            </a:r>
            <a:r>
              <a:rPr lang="en-US" sz="1200" kern="1200" baseline="0" dirty="0" smtClean="0">
                <a:solidFill>
                  <a:schemeClr val="tx1"/>
                </a:solidFill>
                <a:effectLst/>
                <a:latin typeface="+mn-lt"/>
                <a:ea typeface="+mn-ea"/>
                <a:cs typeface="+mn-cs"/>
              </a:rPr>
              <a:t> this stage, we all realize that there is a lot of input and effort, or “transaction costs” without a lot of outputs—this is to be expected at this stage in the project, and we are glad folks are being honest.</a:t>
            </a:r>
            <a:endParaRPr lang="en-US" dirty="0"/>
          </a:p>
        </p:txBody>
      </p:sp>
      <p:sp>
        <p:nvSpPr>
          <p:cNvPr id="4" name="Slide Number Placeholder 3"/>
          <p:cNvSpPr>
            <a:spLocks noGrp="1"/>
          </p:cNvSpPr>
          <p:nvPr>
            <p:ph type="sldNum" sz="quarter" idx="10"/>
          </p:nvPr>
        </p:nvSpPr>
        <p:spPr/>
        <p:txBody>
          <a:bodyPr/>
          <a:lstStyle/>
          <a:p>
            <a:fld id="{0D99E11F-87CF-4394-A924-0FC23BEEBC5D}" type="slidenum">
              <a:rPr lang="en-US" smtClean="0"/>
              <a:t>10</a:t>
            </a:fld>
            <a:endParaRPr lang="en-US"/>
          </a:p>
        </p:txBody>
      </p:sp>
    </p:spTree>
    <p:extLst>
      <p:ext uri="{BB962C8B-B14F-4D97-AF65-F5344CB8AC3E}">
        <p14:creationId xmlns:p14="http://schemas.microsoft.com/office/powerpoint/2010/main" val="25857841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At the same time, 51% of respondents agree that PINEMAP has improved the </a:t>
            </a:r>
            <a:r>
              <a:rPr lang="en-US" sz="1200" i="1" kern="1200" dirty="0" smtClean="0">
                <a:solidFill>
                  <a:schemeClr val="tx1"/>
                </a:solidFill>
                <a:effectLst/>
                <a:latin typeface="+mn-lt"/>
                <a:ea typeface="+mn-ea"/>
                <a:cs typeface="+mn-cs"/>
              </a:rPr>
              <a:t>quality of their research</a:t>
            </a:r>
            <a:r>
              <a:rPr lang="en-US" sz="1200" kern="1200" dirty="0" smtClean="0">
                <a:solidFill>
                  <a:schemeClr val="tx1"/>
                </a:solidFill>
                <a:effectLst/>
                <a:latin typeface="+mn-lt"/>
                <a:ea typeface="+mn-ea"/>
                <a:cs typeface="+mn-cs"/>
              </a:rPr>
              <a:t> and 81% feel that time spent on PINEMAP is well worth the effort in terms of returns they receive. </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Results </a:t>
            </a:r>
            <a:r>
              <a:rPr lang="en-US" sz="1200" kern="1200" dirty="0" smtClean="0">
                <a:solidFill>
                  <a:schemeClr val="tx1"/>
                </a:solidFill>
                <a:effectLst/>
                <a:latin typeface="+mn-lt"/>
                <a:ea typeface="+mn-ea"/>
                <a:cs typeface="+mn-cs"/>
              </a:rPr>
              <a:t>also suggest that the PINEMAP team is doing a fairly good job of accommodating the different working styles of team members and capitalizing on strengths of different researchers</a:t>
            </a:r>
            <a:endParaRPr lang="en-US" dirty="0" smtClean="0"/>
          </a:p>
          <a:p>
            <a:endParaRPr lang="en-US" dirty="0"/>
          </a:p>
        </p:txBody>
      </p:sp>
      <p:sp>
        <p:nvSpPr>
          <p:cNvPr id="4" name="Slide Number Placeholder 3"/>
          <p:cNvSpPr>
            <a:spLocks noGrp="1"/>
          </p:cNvSpPr>
          <p:nvPr>
            <p:ph type="sldNum" sz="quarter" idx="10"/>
          </p:nvPr>
        </p:nvSpPr>
        <p:spPr/>
        <p:txBody>
          <a:bodyPr/>
          <a:lstStyle/>
          <a:p>
            <a:fld id="{0D99E11F-87CF-4394-A924-0FC23BEEBC5D}" type="slidenum">
              <a:rPr lang="en-US" smtClean="0"/>
              <a:t>11</a:t>
            </a:fld>
            <a:endParaRPr lang="en-US"/>
          </a:p>
        </p:txBody>
      </p:sp>
    </p:spTree>
    <p:extLst>
      <p:ext uri="{BB962C8B-B14F-4D97-AF65-F5344CB8AC3E}">
        <p14:creationId xmlns:p14="http://schemas.microsoft.com/office/powerpoint/2010/main" val="41853987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lumMod val="50000"/>
                    <a:lumOff val="50000"/>
                  </a:schemeClr>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rgbClr val="308379"/>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491A0070-3F71-481E-8D95-C64639B5D00F}" type="datetimeFigureOut">
              <a:rPr lang="en-US" smtClean="0"/>
              <a:t>7/19/2012</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9001124" y="4846320"/>
            <a:ext cx="142876" cy="2011680"/>
          </a:xfrm>
          <a:prstGeom prst="rect">
            <a:avLst/>
          </a:prstGeom>
          <a:solidFill>
            <a:srgbClr val="2C3F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rgbClr val="A5B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222AB64F-D6BA-4A18-9CA2-6F8F2545D970}"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1A0070-3F71-481E-8D95-C64639B5D00F}" type="datetimeFigureOut">
              <a:rPr lang="en-US" smtClean="0"/>
              <a:t>7/19/2012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2AB64F-D6BA-4A18-9CA2-6F8F2545D97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1A0070-3F71-481E-8D95-C64639B5D00F}" type="datetimeFigureOut">
              <a:rPr lang="en-US" smtClean="0"/>
              <a:t>7/19/2012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2AB64F-D6BA-4A18-9CA2-6F8F2545D97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91A0070-3F71-481E-8D95-C64639B5D00F}" type="datetimeFigureOut">
              <a:rPr lang="en-US" smtClean="0"/>
              <a:t>7/19/2012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2AB64F-D6BA-4A18-9CA2-6F8F2545D970}"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491A0070-3F71-481E-8D95-C64639B5D00F}" type="datetimeFigureOut">
              <a:rPr lang="en-US" smtClean="0"/>
              <a:t>7/19/2012</a:t>
            </a:fld>
            <a:endParaRPr lang="en-US"/>
          </a:p>
        </p:txBody>
      </p:sp>
      <p:sp>
        <p:nvSpPr>
          <p:cNvPr id="8" name="Slide Number Placeholder 7"/>
          <p:cNvSpPr>
            <a:spLocks noGrp="1"/>
          </p:cNvSpPr>
          <p:nvPr>
            <p:ph type="sldNum" sz="quarter" idx="11"/>
          </p:nvPr>
        </p:nvSpPr>
        <p:spPr/>
        <p:txBody>
          <a:bodyPr/>
          <a:lstStyle/>
          <a:p>
            <a:fld id="{222AB64F-D6BA-4A18-9CA2-6F8F2545D970}"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91A0070-3F71-481E-8D95-C64639B5D00F}" type="datetimeFigureOut">
              <a:rPr lang="en-US" smtClean="0"/>
              <a:t>7/19/2012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2AB64F-D6BA-4A18-9CA2-6F8F2545D97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91A0070-3F71-481E-8D95-C64639B5D00F}" type="datetimeFigureOut">
              <a:rPr lang="en-US" smtClean="0"/>
              <a:t>7/19/2012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2AB64F-D6BA-4A18-9CA2-6F8F2545D97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91A0070-3F71-481E-8D95-C64639B5D00F}" type="datetimeFigureOut">
              <a:rPr lang="en-US" smtClean="0"/>
              <a:t>7/19/2012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2AB64F-D6BA-4A18-9CA2-6F8F2545D97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1A0070-3F71-481E-8D95-C64639B5D00F}" type="datetimeFigureOut">
              <a:rPr lang="en-US" smtClean="0"/>
              <a:t>7/19/2012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2AB64F-D6BA-4A18-9CA2-6F8F2545D97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1A0070-3F71-481E-8D95-C64639B5D00F}" type="datetimeFigureOut">
              <a:rPr lang="en-US" smtClean="0"/>
              <a:t>7/19/2012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2AB64F-D6BA-4A18-9CA2-6F8F2545D970}"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1A0070-3F71-481E-8D95-C64639B5D00F}" type="datetimeFigureOut">
              <a:rPr lang="en-US" smtClean="0"/>
              <a:t>7/19/2012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222AB64F-D6BA-4A18-9CA2-6F8F2545D970}" type="slidenum">
              <a:rPr lang="en-US" smtClean="0"/>
              <a:t>‹#›</a:t>
            </a:fld>
            <a:endParaRPr lang="en-US"/>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491A0070-3F71-481E-8D95-C64639B5D00F}" type="datetimeFigureOut">
              <a:rPr lang="en-US" smtClean="0"/>
              <a:t>7/19/2012</a:t>
            </a:fld>
            <a:endParaRPr lang="en-US"/>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222AB64F-D6BA-4A18-9CA2-6F8F2545D970}" type="slidenum">
              <a:rPr lang="en-US" smtClean="0"/>
              <a:t>‹#›</a:t>
            </a:fld>
            <a:endParaRPr lang="en-US"/>
          </a:p>
        </p:txBody>
      </p:sp>
      <p:sp>
        <p:nvSpPr>
          <p:cNvPr id="7" name="Rectangle 6"/>
          <p:cNvSpPr/>
          <p:nvPr/>
        </p:nvSpPr>
        <p:spPr>
          <a:xfrm>
            <a:off x="9001124" y="0"/>
            <a:ext cx="142876" cy="1371600"/>
          </a:xfrm>
          <a:prstGeom prst="rect">
            <a:avLst/>
          </a:prstGeom>
          <a:solidFill>
            <a:srgbClr val="A5B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rgbClr val="2C3F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defTabSz="914400" rtl="0" eaLnBrk="1" latinLnBrk="0" hangingPunct="1">
        <a:spcBef>
          <a:spcPct val="0"/>
        </a:spcBef>
        <a:buNone/>
        <a:defRPr sz="3600" kern="1200" cap="all" spc="-60" baseline="0">
          <a:solidFill>
            <a:srgbClr val="308379"/>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rgbClr val="308379"/>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rgbClr val="308379"/>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rgbClr val="308379"/>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rgbClr val="308379"/>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990600"/>
            <a:ext cx="8229600" cy="4571999"/>
          </a:xfrm>
        </p:spPr>
        <p:txBody>
          <a:bodyPr/>
          <a:lstStyle/>
          <a:p>
            <a:pPr algn="ctr"/>
            <a:r>
              <a:rPr lang="en-US" sz="5400" cap="none" dirty="0" smtClean="0"/>
              <a:t>2012 Annual Meeting Evaluation Report</a:t>
            </a:r>
            <a:endParaRPr lang="en-US" sz="5400" cap="none" dirty="0"/>
          </a:p>
        </p:txBody>
      </p:sp>
      <p:sp>
        <p:nvSpPr>
          <p:cNvPr id="3" name="Subtitle 2"/>
          <p:cNvSpPr>
            <a:spLocks noGrp="1"/>
          </p:cNvSpPr>
          <p:nvPr>
            <p:ph type="subTitle" idx="1"/>
          </p:nvPr>
        </p:nvSpPr>
        <p:spPr>
          <a:xfrm>
            <a:off x="457200" y="5257800"/>
            <a:ext cx="6858000" cy="914400"/>
          </a:xfrm>
        </p:spPr>
        <p:txBody>
          <a:bodyPr>
            <a:normAutofit fontScale="92500"/>
          </a:bodyPr>
          <a:lstStyle/>
          <a:p>
            <a:r>
              <a:rPr lang="en-US" dirty="0" smtClean="0"/>
              <a:t>PINEMAP Executive Committee Meeting</a:t>
            </a:r>
          </a:p>
          <a:p>
            <a:r>
              <a:rPr lang="en-US" dirty="0" smtClean="0"/>
              <a:t>July 19, 2012</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95400" y="457200"/>
            <a:ext cx="6324600" cy="1517545"/>
          </a:xfrm>
          <a:prstGeom prst="rect">
            <a:avLst/>
          </a:prstGeom>
        </p:spPr>
      </p:pic>
    </p:spTree>
    <p:extLst>
      <p:ext uri="{BB962C8B-B14F-4D97-AF65-F5344CB8AC3E}">
        <p14:creationId xmlns:p14="http://schemas.microsoft.com/office/powerpoint/2010/main" val="37734113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391400" cy="1371600"/>
          </a:xfrm>
        </p:spPr>
        <p:txBody>
          <a:bodyPr/>
          <a:lstStyle/>
          <a:p>
            <a:r>
              <a:rPr lang="en-US" dirty="0" smtClean="0"/>
              <a:t>Integrated team science</a:t>
            </a:r>
            <a:endParaRPr lang="en-US" dirty="0"/>
          </a:p>
        </p:txBody>
      </p:sp>
      <p:pic>
        <p:nvPicPr>
          <p:cNvPr id="4" name="Content Placeholder 3"/>
          <p:cNvPicPr>
            <a:picLocks noGrp="1"/>
          </p:cNvPicPr>
          <p:nvPr>
            <p:ph idx="1"/>
          </p:nvPr>
        </p:nvPicPr>
        <p:blipFill rotWithShape="1">
          <a:blip r:embed="rId3" cstate="print">
            <a:extLst>
              <a:ext uri="{28A0092B-C50C-407E-A947-70E740481C1C}">
                <a14:useLocalDpi xmlns:a14="http://schemas.microsoft.com/office/drawing/2010/main" val="0"/>
              </a:ext>
            </a:extLst>
          </a:blip>
          <a:srcRect t="2342" r="51554" b="7581"/>
          <a:stretch/>
        </p:blipFill>
        <p:spPr bwMode="auto">
          <a:xfrm>
            <a:off x="152400" y="1828800"/>
            <a:ext cx="8153400" cy="3962400"/>
          </a:xfrm>
          <a:prstGeom prst="rect">
            <a:avLst/>
          </a:prstGeom>
          <a:ln w="3175">
            <a:solidFill>
              <a:sysClr val="windowText" lastClr="000000"/>
            </a:solidFill>
          </a:ln>
          <a:extLst>
            <a:ext uri="{53640926-AAD7-44D8-BBD7-CCE9431645EC}">
              <a14:shadowObscured xmlns:a14="http://schemas.microsoft.com/office/drawing/2010/main"/>
            </a:ext>
          </a:extLst>
        </p:spPr>
      </p:pic>
      <p:pic>
        <p:nvPicPr>
          <p:cNvPr id="5" name="Picture 4"/>
          <p:cNvPicPr/>
          <p:nvPr/>
        </p:nvPicPr>
        <p:blipFill rotWithShape="1">
          <a:blip r:embed="rId3" cstate="print">
            <a:extLst>
              <a:ext uri="{28A0092B-C50C-407E-A947-70E740481C1C}">
                <a14:useLocalDpi xmlns:a14="http://schemas.microsoft.com/office/drawing/2010/main" val="0"/>
              </a:ext>
            </a:extLst>
          </a:blip>
          <a:srcRect l="92899" t="2164" r="454" b="66699"/>
          <a:stretch/>
        </p:blipFill>
        <p:spPr bwMode="auto">
          <a:xfrm>
            <a:off x="8305800" y="1828800"/>
            <a:ext cx="649143" cy="950768"/>
          </a:xfrm>
          <a:prstGeom prst="rect">
            <a:avLst/>
          </a:prstGeom>
          <a:ln w="3175">
            <a:solidFill>
              <a:schemeClr val="tx1"/>
            </a:solidFill>
          </a:ln>
          <a:extLst>
            <a:ext uri="{53640926-AAD7-44D8-BBD7-CCE9431645EC}">
              <a14:shadowObscured xmlns:a14="http://schemas.microsoft.com/office/drawing/2010/main"/>
            </a:ext>
          </a:extLst>
        </p:spPr>
      </p:pic>
      <p:sp>
        <p:nvSpPr>
          <p:cNvPr id="6" name="Oval 5"/>
          <p:cNvSpPr/>
          <p:nvPr/>
        </p:nvSpPr>
        <p:spPr>
          <a:xfrm>
            <a:off x="457200" y="1447800"/>
            <a:ext cx="2209800" cy="4724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362200" y="1447800"/>
            <a:ext cx="2209800" cy="4724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019800" y="1466626"/>
            <a:ext cx="2438400" cy="501037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52860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6"/>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1" nodeType="clickEffect">
                                  <p:stCondLst>
                                    <p:cond delay="0"/>
                                  </p:stCondLst>
                                  <p:childTnLst>
                                    <p:set>
                                      <p:cBhvr>
                                        <p:cTn id="16" dur="1" fill="hold">
                                          <p:stCondLst>
                                            <p:cond delay="0"/>
                                          </p:stCondLst>
                                        </p:cTn>
                                        <p:tgtEl>
                                          <p:spTgt spid="7"/>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7" grpId="0" animBg="1"/>
      <p:bldP spid="7" grpId="1" animBg="1"/>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p:cNvPicPr>
          <p:nvPr/>
        </p:nvPicPr>
        <p:blipFill rotWithShape="1">
          <a:blip r:embed="rId3" cstate="print">
            <a:extLst>
              <a:ext uri="{28A0092B-C50C-407E-A947-70E740481C1C}">
                <a14:useLocalDpi xmlns:a14="http://schemas.microsoft.com/office/drawing/2010/main" val="0"/>
              </a:ext>
            </a:extLst>
          </a:blip>
          <a:srcRect t="2342" r="97567" b="7581"/>
          <a:stretch/>
        </p:blipFill>
        <p:spPr bwMode="auto">
          <a:xfrm>
            <a:off x="123940" y="2133600"/>
            <a:ext cx="409460" cy="4038600"/>
          </a:xfrm>
          <a:prstGeom prst="rect">
            <a:avLst/>
          </a:prstGeom>
          <a:ln w="3175">
            <a:noFill/>
          </a:ln>
          <a:extLst>
            <a:ext uri="{53640926-AAD7-44D8-BBD7-CCE9431645EC}">
              <a14:shadowObscured xmlns:a14="http://schemas.microsoft.com/office/drawing/2010/main"/>
            </a:ext>
          </a:extLst>
        </p:spPr>
      </p:pic>
      <p:sp>
        <p:nvSpPr>
          <p:cNvPr id="2" name="Title 1"/>
          <p:cNvSpPr>
            <a:spLocks noGrp="1"/>
          </p:cNvSpPr>
          <p:nvPr>
            <p:ph type="title"/>
          </p:nvPr>
        </p:nvSpPr>
        <p:spPr>
          <a:xfrm>
            <a:off x="457200" y="152718"/>
            <a:ext cx="8229600" cy="1371600"/>
          </a:xfrm>
        </p:spPr>
        <p:txBody>
          <a:bodyPr/>
          <a:lstStyle/>
          <a:p>
            <a:r>
              <a:rPr lang="en-US" dirty="0" smtClean="0"/>
              <a:t>Integrated team science</a:t>
            </a:r>
            <a:endParaRPr lang="en-US" dirty="0"/>
          </a:p>
        </p:txBody>
      </p:sp>
      <p:pic>
        <p:nvPicPr>
          <p:cNvPr id="4" name="Content Placeholder 3"/>
          <p:cNvPicPr>
            <a:picLocks noGrp="1"/>
          </p:cNvPicPr>
          <p:nvPr>
            <p:ph idx="1"/>
          </p:nvPr>
        </p:nvPicPr>
        <p:blipFill rotWithShape="1">
          <a:blip r:embed="rId3" cstate="print">
            <a:extLst>
              <a:ext uri="{28A0092B-C50C-407E-A947-70E740481C1C}">
                <a14:useLocalDpi xmlns:a14="http://schemas.microsoft.com/office/drawing/2010/main" val="0"/>
              </a:ext>
            </a:extLst>
          </a:blip>
          <a:srcRect l="48446" t="1111" r="454" b="7581"/>
          <a:stretch/>
        </p:blipFill>
        <p:spPr bwMode="auto">
          <a:xfrm>
            <a:off x="533400" y="2133600"/>
            <a:ext cx="8458200" cy="4038600"/>
          </a:xfrm>
          <a:prstGeom prst="rect">
            <a:avLst/>
          </a:prstGeom>
          <a:ln w="3175">
            <a:solidFill>
              <a:sysClr val="windowText" lastClr="000000"/>
            </a:solidFill>
          </a:ln>
          <a:extLst>
            <a:ext uri="{53640926-AAD7-44D8-BBD7-CCE9431645EC}">
              <a14:shadowObscured xmlns:a14="http://schemas.microsoft.com/office/drawing/2010/main"/>
            </a:ext>
          </a:extLst>
        </p:spPr>
      </p:pic>
      <p:sp>
        <p:nvSpPr>
          <p:cNvPr id="5" name="Oval 4"/>
          <p:cNvSpPr/>
          <p:nvPr/>
        </p:nvSpPr>
        <p:spPr>
          <a:xfrm>
            <a:off x="397136" y="1749911"/>
            <a:ext cx="1905000" cy="4724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209800" y="1828800"/>
            <a:ext cx="1981200" cy="4724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810000" y="1600200"/>
            <a:ext cx="4343400" cy="5105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51451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1" nodeType="clickEffect">
                                  <p:stCondLst>
                                    <p:cond delay="0"/>
                                  </p:stCondLst>
                                  <p:childTnLst>
                                    <p:set>
                                      <p:cBhvr>
                                        <p:cTn id="16" dur="1" fill="hold">
                                          <p:stCondLst>
                                            <p:cond delay="0"/>
                                          </p:stCondLst>
                                        </p:cTn>
                                        <p:tgtEl>
                                          <p:spTgt spid="7"/>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7" grpId="0" animBg="1"/>
      <p:bldP spid="7" grpId="1" animBg="1"/>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6400800" cy="1371600"/>
          </a:xfrm>
        </p:spPr>
        <p:txBody>
          <a:bodyPr>
            <a:normAutofit fontScale="90000"/>
          </a:bodyPr>
          <a:lstStyle/>
          <a:p>
            <a:r>
              <a:rPr lang="en-US" dirty="0" smtClean="0"/>
              <a:t>Integration:</a:t>
            </a:r>
            <a:br>
              <a:rPr lang="en-US" dirty="0" smtClean="0"/>
            </a:br>
            <a:r>
              <a:rPr lang="en-US" dirty="0" smtClean="0"/>
              <a:t>Ideas to create success</a:t>
            </a:r>
            <a:endParaRPr lang="en-US" dirty="0"/>
          </a:p>
        </p:txBody>
      </p:sp>
      <p:sp>
        <p:nvSpPr>
          <p:cNvPr id="3" name="Content Placeholder 2"/>
          <p:cNvSpPr>
            <a:spLocks noGrp="1"/>
          </p:cNvSpPr>
          <p:nvPr>
            <p:ph idx="1"/>
          </p:nvPr>
        </p:nvSpPr>
        <p:spPr>
          <a:xfrm>
            <a:off x="457200" y="1752600"/>
            <a:ext cx="8077200" cy="4953000"/>
          </a:xfrm>
        </p:spPr>
        <p:txBody>
          <a:bodyPr>
            <a:normAutofit fontScale="92500" lnSpcReduction="10000"/>
          </a:bodyPr>
          <a:lstStyle/>
          <a:p>
            <a:pPr marL="800100" lvl="1" indent="-342900"/>
            <a:r>
              <a:rPr lang="en-US" sz="2100" dirty="0" smtClean="0"/>
              <a:t>Short</a:t>
            </a:r>
            <a:r>
              <a:rPr lang="en-US" sz="2100" dirty="0"/>
              <a:t>, focused on site workshops around particular </a:t>
            </a:r>
            <a:r>
              <a:rPr lang="en-US" sz="2100" dirty="0" smtClean="0"/>
              <a:t>objectives; more </a:t>
            </a:r>
            <a:r>
              <a:rPr lang="en-US" sz="2100" dirty="0"/>
              <a:t>face-to-face problem-specific (focused) working </a:t>
            </a:r>
            <a:r>
              <a:rPr lang="en-US" sz="2100" dirty="0" smtClean="0"/>
              <a:t>groups</a:t>
            </a:r>
          </a:p>
          <a:p>
            <a:pPr marL="800100" lvl="1" indent="-342900"/>
            <a:r>
              <a:rPr lang="en-US" sz="2100" dirty="0" smtClean="0"/>
              <a:t>Regular </a:t>
            </a:r>
            <a:r>
              <a:rPr lang="en-US" sz="2100" dirty="0"/>
              <a:t>meetings and interactions among Aim </a:t>
            </a:r>
            <a:r>
              <a:rPr lang="en-US" sz="2100" dirty="0" smtClean="0"/>
              <a:t>members</a:t>
            </a:r>
          </a:p>
          <a:p>
            <a:pPr marL="1485900" lvl="2" indent="-342900"/>
            <a:r>
              <a:rPr lang="en-US" sz="1900" dirty="0" smtClean="0"/>
              <a:t>request </a:t>
            </a:r>
            <a:r>
              <a:rPr lang="en-US" sz="1900" dirty="0"/>
              <a:t>feedback from Aim members on current needs and </a:t>
            </a:r>
            <a:r>
              <a:rPr lang="en-US" sz="1900" dirty="0" smtClean="0"/>
              <a:t>impacts</a:t>
            </a:r>
          </a:p>
          <a:p>
            <a:pPr marL="1485900" lvl="2" indent="-342900"/>
            <a:r>
              <a:rPr lang="en-US" sz="1900" dirty="0"/>
              <a:t>m</a:t>
            </a:r>
            <a:r>
              <a:rPr lang="en-US" sz="1900" dirty="0" smtClean="0"/>
              <a:t>ake </a:t>
            </a:r>
            <a:r>
              <a:rPr lang="en-US" sz="1900" dirty="0"/>
              <a:t>sure to clearly define areas of </a:t>
            </a:r>
            <a:r>
              <a:rPr lang="en-US" sz="1900" dirty="0" smtClean="0"/>
              <a:t>responsibility</a:t>
            </a:r>
            <a:endParaRPr lang="en-US" sz="2100" dirty="0" smtClean="0"/>
          </a:p>
          <a:p>
            <a:pPr marL="800100" lvl="1" indent="-342900"/>
            <a:r>
              <a:rPr lang="en-US" sz="2100" dirty="0" smtClean="0"/>
              <a:t>More </a:t>
            </a:r>
            <a:r>
              <a:rPr lang="en-US" sz="2100" dirty="0"/>
              <a:t>cross-Aim meetings to illustrate how different Aims relate to each </a:t>
            </a:r>
            <a:r>
              <a:rPr lang="en-US" sz="2100" dirty="0" smtClean="0"/>
              <a:t>other; create cross-Aim sub-groups (like the DSS sub-group)</a:t>
            </a:r>
          </a:p>
          <a:p>
            <a:pPr marL="800100" lvl="1" indent="-342900"/>
            <a:r>
              <a:rPr lang="en-US" sz="2100" dirty="0" smtClean="0"/>
              <a:t>Water </a:t>
            </a:r>
            <a:r>
              <a:rPr lang="en-US" sz="2100" dirty="0"/>
              <a:t>cooler idea—regularly scheduled meetings </a:t>
            </a:r>
            <a:r>
              <a:rPr lang="en-US" sz="2100" dirty="0" smtClean="0"/>
              <a:t>for all </a:t>
            </a:r>
            <a:r>
              <a:rPr lang="en-US" sz="2100" dirty="0"/>
              <a:t>PINEMAP team members </a:t>
            </a:r>
            <a:r>
              <a:rPr lang="en-US" sz="2100" dirty="0" smtClean="0"/>
              <a:t>to </a:t>
            </a:r>
            <a:r>
              <a:rPr lang="en-US" sz="2100" dirty="0"/>
              <a:t>discuss issues, ask questions, </a:t>
            </a:r>
            <a:r>
              <a:rPr lang="en-US" sz="2100" dirty="0" smtClean="0"/>
              <a:t>brainstorm, etc.</a:t>
            </a:r>
          </a:p>
          <a:p>
            <a:pPr marL="800100" lvl="1" indent="-342900"/>
            <a:r>
              <a:rPr lang="en-US" sz="2100" dirty="0"/>
              <a:t>Research summaries for each pub.</a:t>
            </a:r>
          </a:p>
          <a:p>
            <a:pPr marL="800100" lvl="1" indent="-342900"/>
            <a:r>
              <a:rPr lang="en-US" sz="2100" dirty="0" smtClean="0"/>
              <a:t>Closer </a:t>
            </a:r>
            <a:r>
              <a:rPr lang="en-US" sz="2100" dirty="0"/>
              <a:t>interaction with Extension to better understand the client </a:t>
            </a:r>
            <a:r>
              <a:rPr lang="en-US" sz="2100" dirty="0" smtClean="0"/>
              <a:t>base; include scientists in outreach</a:t>
            </a:r>
          </a:p>
          <a:p>
            <a:pPr marL="800100" lvl="1" indent="-342900"/>
            <a:r>
              <a:rPr lang="en-US" sz="2100" dirty="0" smtClean="0"/>
              <a:t>Sharing </a:t>
            </a:r>
            <a:r>
              <a:rPr lang="en-US" sz="2100" dirty="0"/>
              <a:t>success stories (both internal and from other integrative projects); disseminate information about </a:t>
            </a:r>
            <a:r>
              <a:rPr lang="en-US" sz="2100" dirty="0" smtClean="0"/>
              <a:t>outcomes</a:t>
            </a:r>
          </a:p>
          <a:p>
            <a:pPr marL="800100" lvl="1" indent="-342900"/>
            <a:r>
              <a:rPr lang="en-US" sz="2100" dirty="0" smtClean="0"/>
              <a:t>Identify examples of integrated outputs</a:t>
            </a:r>
            <a:endParaRPr lang="en-US" sz="2100" dirty="0"/>
          </a:p>
          <a:p>
            <a:pPr marL="800100" lvl="1" indent="-342900"/>
            <a:endParaRPr lang="en-US" dirty="0"/>
          </a:p>
          <a:p>
            <a:endParaRPr lang="en-US" dirty="0"/>
          </a:p>
        </p:txBody>
      </p:sp>
    </p:spTree>
    <p:extLst>
      <p:ext uri="{BB962C8B-B14F-4D97-AF65-F5344CB8AC3E}">
        <p14:creationId xmlns:p14="http://schemas.microsoft.com/office/powerpoint/2010/main" val="23657381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lstStyle/>
          <a:p>
            <a:pPr marL="342900" indent="-342900">
              <a:buClr>
                <a:srgbClr val="308379"/>
              </a:buClr>
              <a:buFont typeface="Arial" pitchFamily="34" charset="0"/>
              <a:buChar char="•"/>
            </a:pPr>
            <a:r>
              <a:rPr lang="en-US" b="0" dirty="0" smtClean="0"/>
              <a:t>Capitalize on what is working well!</a:t>
            </a:r>
          </a:p>
          <a:p>
            <a:pPr marL="342900" indent="-342900">
              <a:buClr>
                <a:srgbClr val="308379"/>
              </a:buClr>
              <a:buFont typeface="Arial" pitchFamily="34" charset="0"/>
              <a:buChar char="•"/>
            </a:pPr>
            <a:r>
              <a:rPr lang="en-US" b="0" dirty="0" smtClean="0"/>
              <a:t>Identify key areas for improvement: </a:t>
            </a:r>
            <a:r>
              <a:rPr lang="en-US" b="0" dirty="0" smtClean="0"/>
              <a:t>coordination/</a:t>
            </a:r>
            <a:r>
              <a:rPr lang="en-US" b="0" dirty="0" smtClean="0"/>
              <a:t>decision-making, </a:t>
            </a:r>
            <a:r>
              <a:rPr lang="en-US" b="0" dirty="0" smtClean="0"/>
              <a:t>communication</a:t>
            </a:r>
            <a:r>
              <a:rPr lang="en-US" b="0" dirty="0" smtClean="0"/>
              <a:t>, and integration</a:t>
            </a:r>
          </a:p>
          <a:p>
            <a:pPr marL="342900" indent="-342900">
              <a:buClr>
                <a:srgbClr val="308379"/>
              </a:buClr>
              <a:buFont typeface="Arial" pitchFamily="34" charset="0"/>
              <a:buChar char="•"/>
            </a:pPr>
            <a:r>
              <a:rPr lang="en-US" b="0" dirty="0" smtClean="0"/>
              <a:t>Identify solutions to overcoming challenges </a:t>
            </a:r>
          </a:p>
          <a:p>
            <a:pPr marL="342900" indent="-342900">
              <a:buClr>
                <a:srgbClr val="308379"/>
              </a:buClr>
              <a:buFont typeface="Arial" pitchFamily="34" charset="0"/>
              <a:buChar char="•"/>
            </a:pPr>
            <a:r>
              <a:rPr lang="en-US" b="0" dirty="0" smtClean="0"/>
              <a:t>Implement/revamp resources, tools, and mechanisms to facilitate communication and interaction within/among Aims </a:t>
            </a:r>
            <a:endParaRPr lang="en-US" b="0" dirty="0"/>
          </a:p>
        </p:txBody>
      </p:sp>
    </p:spTree>
    <p:extLst>
      <p:ext uri="{BB962C8B-B14F-4D97-AF65-F5344CB8AC3E}">
        <p14:creationId xmlns:p14="http://schemas.microsoft.com/office/powerpoint/2010/main" val="10601422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6096000" cy="1371600"/>
          </a:xfrm>
        </p:spPr>
        <p:txBody>
          <a:bodyPr/>
          <a:lstStyle/>
          <a:p>
            <a:r>
              <a:rPr lang="en-US" cap="none" dirty="0" smtClean="0"/>
              <a:t>EVALUTATION OBJECTIVES/METHODS</a:t>
            </a:r>
            <a:endParaRPr lang="en-US" cap="none" dirty="0"/>
          </a:p>
        </p:txBody>
      </p:sp>
      <p:sp>
        <p:nvSpPr>
          <p:cNvPr id="3" name="Content Placeholder 2"/>
          <p:cNvSpPr>
            <a:spLocks noGrp="1"/>
          </p:cNvSpPr>
          <p:nvPr>
            <p:ph idx="1"/>
          </p:nvPr>
        </p:nvSpPr>
        <p:spPr/>
        <p:txBody>
          <a:bodyPr>
            <a:normAutofit fontScale="92500" lnSpcReduction="20000"/>
          </a:bodyPr>
          <a:lstStyle/>
          <a:p>
            <a:r>
              <a:rPr lang="en-US" dirty="0" smtClean="0"/>
              <a:t>Objectives</a:t>
            </a:r>
          </a:p>
          <a:p>
            <a:pPr marL="914400" lvl="1" indent="-457200">
              <a:buAutoNum type="arabicPeriod"/>
            </a:pPr>
            <a:r>
              <a:rPr lang="en-US" dirty="0" smtClean="0"/>
              <a:t>Evaluate meeting logistics and degree to which meeting met </a:t>
            </a:r>
            <a:r>
              <a:rPr lang="en-US" dirty="0" smtClean="0"/>
              <a:t>its objectives</a:t>
            </a:r>
            <a:endParaRPr lang="en-US" dirty="0" smtClean="0"/>
          </a:p>
          <a:p>
            <a:pPr marL="914400" lvl="1" indent="-457200">
              <a:buAutoNum type="arabicPeriod"/>
            </a:pPr>
            <a:r>
              <a:rPr lang="en-US" dirty="0" smtClean="0"/>
              <a:t>Evaluate effectiveness of project administration,  management, and </a:t>
            </a:r>
            <a:r>
              <a:rPr lang="en-US" dirty="0" smtClean="0"/>
              <a:t>communication</a:t>
            </a:r>
            <a:endParaRPr lang="en-US" dirty="0" smtClean="0"/>
          </a:p>
          <a:p>
            <a:pPr marL="914400" lvl="1" indent="-457200">
              <a:buAutoNum type="arabicPeriod"/>
            </a:pPr>
            <a:r>
              <a:rPr lang="en-US" dirty="0" smtClean="0"/>
              <a:t>Learn about perceptions of integrated team </a:t>
            </a:r>
            <a:r>
              <a:rPr lang="en-US" dirty="0" smtClean="0"/>
              <a:t>science</a:t>
            </a:r>
            <a:endParaRPr lang="en-US" dirty="0" smtClean="0"/>
          </a:p>
          <a:p>
            <a:pPr lvl="1" indent="0">
              <a:buNone/>
            </a:pPr>
            <a:endParaRPr lang="en-US" dirty="0" smtClean="0"/>
          </a:p>
          <a:p>
            <a:r>
              <a:rPr lang="en-US" dirty="0" smtClean="0"/>
              <a:t>Methods</a:t>
            </a:r>
          </a:p>
          <a:p>
            <a:pPr marL="800100" lvl="1" indent="-342900"/>
            <a:r>
              <a:rPr lang="en-US" dirty="0" smtClean="0"/>
              <a:t>Data collected via 3 part survey—general meeting evaluation, project administration, integrated team science</a:t>
            </a:r>
          </a:p>
          <a:p>
            <a:pPr marL="800100" lvl="1" indent="-342900"/>
            <a:r>
              <a:rPr lang="en-US" dirty="0" smtClean="0"/>
              <a:t>20 questions—6 background, 6 closed-ended, 8 open-ended</a:t>
            </a:r>
          </a:p>
          <a:p>
            <a:pPr marL="800100" lvl="1" indent="-342900"/>
            <a:r>
              <a:rPr lang="en-US" dirty="0" smtClean="0"/>
              <a:t>65 surveys completed</a:t>
            </a:r>
          </a:p>
          <a:p>
            <a:pPr marL="800100" lvl="1" indent="-342900"/>
            <a:r>
              <a:rPr lang="en-US" dirty="0" smtClean="0"/>
              <a:t>Graphs for quantitative data; theme analysis/synthesis for qualitative data </a:t>
            </a:r>
            <a:endParaRPr lang="en-US" dirty="0"/>
          </a:p>
        </p:txBody>
      </p:sp>
    </p:spTree>
    <p:extLst>
      <p:ext uri="{BB962C8B-B14F-4D97-AF65-F5344CB8AC3E}">
        <p14:creationId xmlns:p14="http://schemas.microsoft.com/office/powerpoint/2010/main" val="26145654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8382000" cy="1371600"/>
          </a:xfrm>
        </p:spPr>
        <p:txBody>
          <a:bodyPr/>
          <a:lstStyle/>
          <a:p>
            <a:r>
              <a:rPr lang="en-US" dirty="0" smtClean="0"/>
              <a:t>General meeting evaluation</a:t>
            </a:r>
            <a:endParaRPr lang="en-US" dirty="0"/>
          </a:p>
        </p:txBody>
      </p:sp>
      <p:pic>
        <p:nvPicPr>
          <p:cNvPr id="4" name="Content Placeholder 3"/>
          <p:cNvPicPr>
            <a:picLocks noGrp="1"/>
          </p:cNvPicPr>
          <p:nvPr>
            <p:ph idx="1"/>
          </p:nvPr>
        </p:nvPicPr>
        <p:blipFill rotWithShape="1">
          <a:blip r:embed="rId3">
            <a:extLst>
              <a:ext uri="{28A0092B-C50C-407E-A947-70E740481C1C}">
                <a14:useLocalDpi xmlns:a14="http://schemas.microsoft.com/office/drawing/2010/main" val="0"/>
              </a:ext>
            </a:extLst>
          </a:blip>
          <a:srcRect l="5075" t="3504" r="5957" b="22372"/>
          <a:stretch/>
        </p:blipFill>
        <p:spPr bwMode="auto">
          <a:xfrm>
            <a:off x="381000" y="2133600"/>
            <a:ext cx="8077200" cy="3886200"/>
          </a:xfrm>
          <a:prstGeom prst="rect">
            <a:avLst/>
          </a:prstGeom>
          <a:noFill/>
          <a:ln w="3175">
            <a:solidFill>
              <a:sysClr val="windowText" lastClr="000000"/>
            </a:solid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9518869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8458200" cy="1371600"/>
          </a:xfrm>
        </p:spPr>
        <p:txBody>
          <a:bodyPr/>
          <a:lstStyle/>
          <a:p>
            <a:r>
              <a:rPr lang="en-US" dirty="0" smtClean="0"/>
              <a:t>General meeting evaluation</a:t>
            </a:r>
            <a:endParaRPr lang="en-US" dirty="0"/>
          </a:p>
        </p:txBody>
      </p:sp>
      <p:pic>
        <p:nvPicPr>
          <p:cNvPr id="4" name="Content Placeholder 3"/>
          <p:cNvPicPr>
            <a:picLocks noGrp="1"/>
          </p:cNvPicPr>
          <p:nvPr>
            <p:ph idx="1"/>
          </p:nvPr>
        </p:nvPicPr>
        <p:blipFill rotWithShape="1">
          <a:blip r:embed="rId3">
            <a:extLst>
              <a:ext uri="{28A0092B-C50C-407E-A947-70E740481C1C}">
                <a14:useLocalDpi xmlns:a14="http://schemas.microsoft.com/office/drawing/2010/main" val="0"/>
              </a:ext>
            </a:extLst>
          </a:blip>
          <a:srcRect l="683" t="1843" r="803" b="27106"/>
          <a:stretch/>
        </p:blipFill>
        <p:spPr bwMode="auto">
          <a:xfrm>
            <a:off x="76200" y="2133600"/>
            <a:ext cx="8839200" cy="3428999"/>
          </a:xfrm>
          <a:prstGeom prst="rect">
            <a:avLst/>
          </a:prstGeom>
          <a:noFill/>
          <a:ln w="3175">
            <a:solidFill>
              <a:sysClr val="windowText" lastClr="000000"/>
            </a:solidFill>
          </a:ln>
          <a:extLst>
            <a:ext uri="{53640926-AAD7-44D8-BBD7-CCE9431645EC}">
              <a14:shadowObscured xmlns:a14="http://schemas.microsoft.com/office/drawing/2010/main"/>
            </a:ext>
          </a:extLst>
        </p:spPr>
      </p:pic>
      <p:sp>
        <p:nvSpPr>
          <p:cNvPr id="3" name="Oval 2"/>
          <p:cNvSpPr/>
          <p:nvPr/>
        </p:nvSpPr>
        <p:spPr>
          <a:xfrm>
            <a:off x="396240" y="1600200"/>
            <a:ext cx="2743200" cy="4724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42048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8458200" cy="1371600"/>
          </a:xfrm>
        </p:spPr>
        <p:txBody>
          <a:bodyPr/>
          <a:lstStyle/>
          <a:p>
            <a:r>
              <a:rPr lang="en-US" dirty="0" smtClean="0"/>
              <a:t>General meeting evaluation</a:t>
            </a:r>
            <a:endParaRPr lang="en-US" dirty="0"/>
          </a:p>
        </p:txBody>
      </p:sp>
      <p:sp>
        <p:nvSpPr>
          <p:cNvPr id="3" name="Content Placeholder 2"/>
          <p:cNvSpPr>
            <a:spLocks noGrp="1"/>
          </p:cNvSpPr>
          <p:nvPr>
            <p:ph idx="1"/>
          </p:nvPr>
        </p:nvSpPr>
        <p:spPr/>
        <p:txBody>
          <a:bodyPr/>
          <a:lstStyle/>
          <a:p>
            <a:r>
              <a:rPr lang="en-US" dirty="0" smtClean="0"/>
              <a:t>Most valuable component</a:t>
            </a:r>
          </a:p>
          <a:p>
            <a:pPr marL="800100" lvl="1" indent="-342900"/>
            <a:r>
              <a:rPr lang="en-US" dirty="0" smtClean="0"/>
              <a:t>Interaction and network building</a:t>
            </a:r>
          </a:p>
          <a:p>
            <a:pPr marL="800100" lvl="1" indent="-342900"/>
            <a:r>
              <a:rPr lang="en-US" dirty="0" smtClean="0"/>
              <a:t>Aim breakout sessions</a:t>
            </a:r>
          </a:p>
          <a:p>
            <a:pPr marL="0" lvl="1" indent="0">
              <a:buNone/>
            </a:pPr>
            <a:endParaRPr lang="en-US" dirty="0"/>
          </a:p>
          <a:p>
            <a:pPr marL="0" lvl="1" indent="0">
              <a:buNone/>
            </a:pPr>
            <a:r>
              <a:rPr lang="en-US" b="1" dirty="0" smtClean="0"/>
              <a:t>What was missing</a:t>
            </a:r>
          </a:p>
          <a:p>
            <a:pPr marL="806450" lvl="2" indent="-342900"/>
            <a:r>
              <a:rPr lang="en-US" dirty="0" smtClean="0"/>
              <a:t>Cross-Aim meetings</a:t>
            </a:r>
          </a:p>
          <a:p>
            <a:pPr marL="806450" lvl="2" indent="-342900"/>
            <a:r>
              <a:rPr lang="en-US" dirty="0" smtClean="0"/>
              <a:t>Research results, technical presentations</a:t>
            </a:r>
          </a:p>
          <a:p>
            <a:pPr marL="806450" lvl="2" indent="-342900"/>
            <a:r>
              <a:rPr lang="en-US" dirty="0" smtClean="0"/>
              <a:t>Progress updates</a:t>
            </a:r>
          </a:p>
          <a:p>
            <a:pPr marL="806450" lvl="2" indent="-342900"/>
            <a:r>
              <a:rPr lang="en-US" dirty="0" smtClean="0"/>
              <a:t>Unstructured/informal time</a:t>
            </a:r>
          </a:p>
          <a:p>
            <a:pPr marL="806450" lvl="2" indent="-342900"/>
            <a:r>
              <a:rPr lang="en-US" dirty="0" smtClean="0"/>
              <a:t>More Aim breakout time</a:t>
            </a:r>
          </a:p>
          <a:p>
            <a:pPr marL="806450" lvl="2" indent="-342900"/>
            <a:r>
              <a:rPr lang="en-US" dirty="0" smtClean="0"/>
              <a:t>Graduate student engagement</a:t>
            </a:r>
          </a:p>
          <a:p>
            <a:endParaRPr lang="en-US" dirty="0"/>
          </a:p>
          <a:p>
            <a:endParaRPr lang="en-US" dirty="0"/>
          </a:p>
        </p:txBody>
      </p:sp>
    </p:spTree>
    <p:extLst>
      <p:ext uri="{BB962C8B-B14F-4D97-AF65-F5344CB8AC3E}">
        <p14:creationId xmlns:p14="http://schemas.microsoft.com/office/powerpoint/2010/main" val="5322715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543800" cy="1371600"/>
          </a:xfrm>
        </p:spPr>
        <p:txBody>
          <a:bodyPr>
            <a:normAutofit fontScale="90000"/>
          </a:bodyPr>
          <a:lstStyle/>
          <a:p>
            <a:r>
              <a:rPr lang="en-US" dirty="0" smtClean="0"/>
              <a:t>Project administration: Communication resources</a:t>
            </a:r>
            <a:endParaRPr lang="en-US" dirty="0"/>
          </a:p>
        </p:txBody>
      </p:sp>
      <p:sp>
        <p:nvSpPr>
          <p:cNvPr id="3" name="TextBox 2"/>
          <p:cNvSpPr txBox="1"/>
          <p:nvPr/>
        </p:nvSpPr>
        <p:spPr>
          <a:xfrm>
            <a:off x="457200" y="5689937"/>
            <a:ext cx="7162800" cy="1015663"/>
          </a:xfrm>
          <a:prstGeom prst="rect">
            <a:avLst/>
          </a:prstGeom>
          <a:noFill/>
        </p:spPr>
        <p:txBody>
          <a:bodyPr wrap="square" rtlCol="0">
            <a:spAutoFit/>
          </a:bodyPr>
          <a:lstStyle/>
          <a:p>
            <a:r>
              <a:rPr lang="en-US" b="1" dirty="0" smtClean="0"/>
              <a:t>Suggestions for improving materials:</a:t>
            </a:r>
          </a:p>
          <a:p>
            <a:pPr marL="742950" lvl="1" indent="-285750">
              <a:buClr>
                <a:srgbClr val="308379"/>
              </a:buClr>
              <a:buFont typeface="Arial" pitchFamily="34" charset="0"/>
              <a:buChar char="•"/>
            </a:pPr>
            <a:r>
              <a:rPr lang="en-US" sz="1400" dirty="0" smtClean="0"/>
              <a:t>Reduce level of detail in reports</a:t>
            </a:r>
          </a:p>
          <a:p>
            <a:pPr marL="742950" lvl="1" indent="-285750">
              <a:buClr>
                <a:srgbClr val="308379"/>
              </a:buClr>
              <a:buFont typeface="Arial" pitchFamily="34" charset="0"/>
              <a:buChar char="•"/>
            </a:pPr>
            <a:r>
              <a:rPr lang="en-US" sz="1400" dirty="0" smtClean="0"/>
              <a:t>Share success stories/progress updates</a:t>
            </a:r>
          </a:p>
          <a:p>
            <a:pPr marL="742950" lvl="1" indent="-285750">
              <a:buClr>
                <a:srgbClr val="308379"/>
              </a:buClr>
              <a:buFont typeface="Arial" pitchFamily="34" charset="0"/>
              <a:buChar char="•"/>
            </a:pPr>
            <a:r>
              <a:rPr lang="en-US" sz="1400" dirty="0" smtClean="0"/>
              <a:t>Use Intranet for sharing results, protocols, etc.</a:t>
            </a:r>
          </a:p>
        </p:txBody>
      </p:sp>
      <p:pic>
        <p:nvPicPr>
          <p:cNvPr id="6"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57200" y="1524000"/>
            <a:ext cx="7543800" cy="4008443"/>
          </a:xfrm>
        </p:spPr>
      </p:pic>
    </p:spTree>
    <p:extLst>
      <p:ext uri="{BB962C8B-B14F-4D97-AF65-F5344CB8AC3E}">
        <p14:creationId xmlns:p14="http://schemas.microsoft.com/office/powerpoint/2010/main" val="5711510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848600" cy="1371600"/>
          </a:xfrm>
        </p:spPr>
        <p:txBody>
          <a:bodyPr/>
          <a:lstStyle/>
          <a:p>
            <a:r>
              <a:rPr lang="en-US" dirty="0" smtClean="0"/>
              <a:t>Project administration: communication</a:t>
            </a:r>
            <a:endParaRPr lang="en-US" dirty="0"/>
          </a:p>
        </p:txBody>
      </p:sp>
      <p:pic>
        <p:nvPicPr>
          <p:cNvPr id="4" name="Content Placeholder 3"/>
          <p:cNvPicPr>
            <a:picLocks noGrp="1"/>
          </p:cNvPicPr>
          <p:nvPr>
            <p:ph idx="1"/>
          </p:nvPr>
        </p:nvPicPr>
        <p:blipFill rotWithShape="1">
          <a:blip r:embed="rId3">
            <a:extLst>
              <a:ext uri="{28A0092B-C50C-407E-A947-70E740481C1C}">
                <a14:useLocalDpi xmlns:a14="http://schemas.microsoft.com/office/drawing/2010/main" val="0"/>
              </a:ext>
            </a:extLst>
          </a:blip>
          <a:srcRect l="1985" t="8968" r="2685" b="15429"/>
          <a:stretch/>
        </p:blipFill>
        <p:spPr bwMode="auto">
          <a:xfrm>
            <a:off x="152400" y="1981201"/>
            <a:ext cx="8534400" cy="3962400"/>
          </a:xfrm>
          <a:prstGeom prst="rect">
            <a:avLst/>
          </a:prstGeom>
          <a:noFill/>
          <a:ln w="3175" cap="flat" cmpd="sng" algn="ctr">
            <a:solidFill>
              <a:sysClr val="windowText" lastClr="000000"/>
            </a:solidFill>
            <a:prstDash val="solid"/>
            <a:round/>
            <a:headEnd type="none" w="med" len="med"/>
            <a:tailEnd type="none" w="med" len="med"/>
          </a:ln>
          <a:extLst>
            <a:ext uri="{53640926-AAD7-44D8-BBD7-CCE9431645EC}">
              <a14:shadowObscured xmlns:a14="http://schemas.microsoft.com/office/drawing/2010/main"/>
            </a:ext>
          </a:extLst>
        </p:spPr>
      </p:pic>
      <p:sp>
        <p:nvSpPr>
          <p:cNvPr id="5" name="Oval 4"/>
          <p:cNvSpPr/>
          <p:nvPr/>
        </p:nvSpPr>
        <p:spPr>
          <a:xfrm>
            <a:off x="533400" y="1600200"/>
            <a:ext cx="1524000" cy="4724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1905000" y="1600200"/>
            <a:ext cx="1524000" cy="4724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4495800" y="1676400"/>
            <a:ext cx="1676400" cy="4724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182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5"/>
                                        </p:tgtEl>
                                        <p:attrNameLst>
                                          <p:attrName>style.visibility</p:attrName>
                                        </p:attrNameLst>
                                      </p:cBhvr>
                                      <p:to>
                                        <p:strVal val="hidden"/>
                                      </p:to>
                                    </p:set>
                                  </p:childTnLst>
                                </p:cTn>
                              </p:par>
                              <p:par>
                                <p:cTn id="13" presetID="1" presetClass="exit" presetSubtype="0" fill="hold" grpId="1" nodeType="withEffect">
                                  <p:stCondLst>
                                    <p:cond delay="0"/>
                                  </p:stCondLst>
                                  <p:childTnLst>
                                    <p:set>
                                      <p:cBhvr>
                                        <p:cTn id="14" dur="1" fill="hold">
                                          <p:stCondLst>
                                            <p:cond delay="0"/>
                                          </p:stCondLst>
                                        </p:cTn>
                                        <p:tgtEl>
                                          <p:spTgt spid="7"/>
                                        </p:tgtEl>
                                        <p:attrNameLst>
                                          <p:attrName>style.visibility</p:attrName>
                                        </p:attrNameLst>
                                      </p:cBhvr>
                                      <p:to>
                                        <p:strVal val="hidden"/>
                                      </p:to>
                                    </p:set>
                                  </p:childTnLst>
                                </p:cTn>
                              </p:par>
                            </p:childTnLst>
                          </p:cTn>
                        </p:par>
                        <p:par>
                          <p:cTn id="15" fill="hold">
                            <p:stCondLst>
                              <p:cond delay="0"/>
                            </p:stCondLst>
                            <p:childTnLst>
                              <p:par>
                                <p:cTn id="16" presetID="1" presetClass="entr" presetSubtype="0" fill="hold" grpId="0" nodeType="afterEffect">
                                  <p:stCondLst>
                                    <p:cond delay="0"/>
                                  </p:stCondLst>
                                  <p:childTnLst>
                                    <p:set>
                                      <p:cBhvr>
                                        <p:cTn id="17"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7" grpId="0" animBg="1"/>
      <p:bldP spid="7"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8001000" cy="1371600"/>
          </a:xfrm>
        </p:spPr>
        <p:txBody>
          <a:bodyPr/>
          <a:lstStyle/>
          <a:p>
            <a:r>
              <a:rPr lang="en-US" dirty="0" smtClean="0"/>
              <a:t>Project administration: communication</a:t>
            </a:r>
            <a:endParaRPr lang="en-US" dirty="0"/>
          </a:p>
        </p:txBody>
      </p:sp>
      <p:sp>
        <p:nvSpPr>
          <p:cNvPr id="3" name="Content Placeholder 2"/>
          <p:cNvSpPr>
            <a:spLocks noGrp="1"/>
          </p:cNvSpPr>
          <p:nvPr>
            <p:ph idx="1"/>
          </p:nvPr>
        </p:nvSpPr>
        <p:spPr>
          <a:xfrm>
            <a:off x="457200" y="1752600"/>
            <a:ext cx="7620000" cy="4724400"/>
          </a:xfrm>
        </p:spPr>
        <p:txBody>
          <a:bodyPr>
            <a:normAutofit fontScale="92500" lnSpcReduction="20000"/>
          </a:bodyPr>
          <a:lstStyle/>
          <a:p>
            <a:r>
              <a:rPr lang="en-US" dirty="0" smtClean="0"/>
              <a:t>What is working</a:t>
            </a:r>
          </a:p>
          <a:p>
            <a:pPr marL="800100" lvl="1" indent="-342900"/>
            <a:r>
              <a:rPr lang="en-US" dirty="0" smtClean="0"/>
              <a:t>Most people satisfied with communication from project management (informative, efficient, about right given needs)</a:t>
            </a:r>
          </a:p>
          <a:p>
            <a:endParaRPr lang="en-US" dirty="0" smtClean="0"/>
          </a:p>
          <a:p>
            <a:r>
              <a:rPr lang="en-US" dirty="0" smtClean="0"/>
              <a:t>What is missing/what could be improved</a:t>
            </a:r>
          </a:p>
          <a:p>
            <a:pPr marL="800100" lvl="1" indent="-342900"/>
            <a:r>
              <a:rPr lang="en-US" dirty="0" smtClean="0"/>
              <a:t>Decision-making/Coordination</a:t>
            </a:r>
            <a:endParaRPr lang="en-US" dirty="0" smtClean="0"/>
          </a:p>
          <a:p>
            <a:pPr lvl="2">
              <a:buFont typeface="Courier New" pitchFamily="49" charset="0"/>
              <a:buChar char="o"/>
            </a:pPr>
            <a:r>
              <a:rPr lang="en-US" dirty="0" smtClean="0"/>
              <a:t>Need to est. decision-making processes</a:t>
            </a:r>
          </a:p>
          <a:p>
            <a:pPr lvl="2">
              <a:buFont typeface="Courier New" pitchFamily="49" charset="0"/>
              <a:buChar char="o"/>
            </a:pPr>
            <a:r>
              <a:rPr lang="en-US" dirty="0" smtClean="0"/>
              <a:t>Consistency—need clear direction in terms of goals/objectives</a:t>
            </a:r>
          </a:p>
          <a:p>
            <a:pPr lvl="2">
              <a:buFont typeface="Courier New" pitchFamily="49" charset="0"/>
              <a:buChar char="o"/>
            </a:pPr>
            <a:r>
              <a:rPr lang="en-US" dirty="0" smtClean="0"/>
              <a:t>Need for better coordination:</a:t>
            </a:r>
          </a:p>
          <a:p>
            <a:pPr lvl="3">
              <a:buFont typeface="Arial" pitchFamily="34" charset="0"/>
              <a:buChar char="-"/>
            </a:pPr>
            <a:r>
              <a:rPr lang="en-US" sz="1600" dirty="0" smtClean="0"/>
              <a:t>More within Aim progress updates/communication</a:t>
            </a:r>
          </a:p>
          <a:p>
            <a:pPr lvl="3">
              <a:buFont typeface="Arial" pitchFamily="34" charset="0"/>
              <a:buChar char="-"/>
            </a:pPr>
            <a:r>
              <a:rPr lang="en-US" sz="1600" dirty="0" smtClean="0"/>
              <a:t>Cross-Aim linkages</a:t>
            </a:r>
          </a:p>
          <a:p>
            <a:pPr lvl="3">
              <a:buFont typeface="Arial" pitchFamily="34" charset="0"/>
              <a:buChar char="-"/>
            </a:pPr>
            <a:r>
              <a:rPr lang="en-US" sz="1600" dirty="0" smtClean="0"/>
              <a:t>Extension Aim feels out of the loop</a:t>
            </a:r>
          </a:p>
          <a:p>
            <a:pPr marL="806450" lvl="1" indent="-344488"/>
            <a:r>
              <a:rPr lang="en-US" dirty="0" smtClean="0"/>
              <a:t>Communication</a:t>
            </a:r>
          </a:p>
          <a:p>
            <a:pPr marL="1149350" lvl="2" indent="-290513">
              <a:buFont typeface="Courier New" pitchFamily="49" charset="0"/>
              <a:buChar char="o"/>
            </a:pPr>
            <a:r>
              <a:rPr lang="en-US" dirty="0" smtClean="0"/>
              <a:t>More periodic Aim meetings, interactions</a:t>
            </a:r>
          </a:p>
          <a:p>
            <a:pPr marL="1149350" lvl="2" indent="-290513">
              <a:buFont typeface="Courier New" pitchFamily="49" charset="0"/>
              <a:buChar char="o"/>
            </a:pPr>
            <a:r>
              <a:rPr lang="en-US" dirty="0" smtClean="0"/>
              <a:t>Emphasize efficiency</a:t>
            </a:r>
          </a:p>
          <a:p>
            <a:pPr marL="1149350" lvl="2" indent="-290513">
              <a:buFont typeface="Courier New" pitchFamily="49" charset="0"/>
              <a:buChar char="o"/>
            </a:pPr>
            <a:r>
              <a:rPr lang="en-US" dirty="0" smtClean="0"/>
              <a:t>Recognize personal responsibility/commitment </a:t>
            </a:r>
          </a:p>
        </p:txBody>
      </p:sp>
    </p:spTree>
    <p:extLst>
      <p:ext uri="{BB962C8B-B14F-4D97-AF65-F5344CB8AC3E}">
        <p14:creationId xmlns:p14="http://schemas.microsoft.com/office/powerpoint/2010/main" val="15697526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543800" cy="1371600"/>
          </a:xfrm>
        </p:spPr>
        <p:txBody>
          <a:bodyPr/>
          <a:lstStyle/>
          <a:p>
            <a:r>
              <a:rPr lang="en-US" dirty="0" smtClean="0"/>
              <a:t>Integrated team science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Challenges</a:t>
            </a:r>
          </a:p>
          <a:p>
            <a:pPr marL="800100" lvl="1" indent="-342900"/>
            <a:r>
              <a:rPr lang="en-US" dirty="0" smtClean="0"/>
              <a:t>Diversity</a:t>
            </a:r>
          </a:p>
          <a:p>
            <a:pPr lvl="2" indent="-342900">
              <a:buFont typeface="Arial" pitchFamily="34" charset="0"/>
              <a:buChar char="-"/>
            </a:pPr>
            <a:r>
              <a:rPr lang="en-US" dirty="0" smtClean="0"/>
              <a:t>Different disciplinary backgrounds, priorities, expectations</a:t>
            </a:r>
          </a:p>
          <a:p>
            <a:pPr lvl="2" indent="-342900">
              <a:buFont typeface="Arial" pitchFamily="34" charset="0"/>
              <a:buChar char="-"/>
            </a:pPr>
            <a:r>
              <a:rPr lang="en-US" dirty="0" smtClean="0"/>
              <a:t>Difficulty understanding others research areas, getting on the same page, hard to relate to other’s findings</a:t>
            </a:r>
          </a:p>
          <a:p>
            <a:pPr lvl="2" indent="-342900">
              <a:buFont typeface="Arial" pitchFamily="34" charset="0"/>
              <a:buChar char="-"/>
            </a:pPr>
            <a:r>
              <a:rPr lang="en-US" dirty="0" smtClean="0"/>
              <a:t>Preconceived notions of other Aims, concentration on one Aim</a:t>
            </a:r>
          </a:p>
          <a:p>
            <a:pPr marL="800100" lvl="1" indent="-342900"/>
            <a:r>
              <a:rPr lang="en-US" dirty="0" smtClean="0"/>
              <a:t>Time</a:t>
            </a:r>
          </a:p>
          <a:p>
            <a:pPr marL="800100" lvl="1" indent="-342900"/>
            <a:r>
              <a:rPr lang="en-US" dirty="0" smtClean="0"/>
              <a:t>Communication</a:t>
            </a:r>
            <a:endParaRPr lang="en-US" dirty="0"/>
          </a:p>
          <a:p>
            <a:pPr marL="800100" lvl="1" indent="-342900"/>
            <a:r>
              <a:rPr lang="en-US" dirty="0" smtClean="0"/>
              <a:t>Process of team work</a:t>
            </a:r>
          </a:p>
          <a:p>
            <a:pPr lvl="2" indent="-342900">
              <a:buFont typeface="Arial" pitchFamily="34" charset="0"/>
              <a:buChar char="-"/>
            </a:pPr>
            <a:r>
              <a:rPr lang="en-US" dirty="0"/>
              <a:t>D</a:t>
            </a:r>
            <a:r>
              <a:rPr lang="en-US" dirty="0" smtClean="0"/>
              <a:t>ifferent working styles, procedures</a:t>
            </a:r>
          </a:p>
          <a:p>
            <a:pPr lvl="2" indent="-342900">
              <a:buFont typeface="Arial" pitchFamily="34" charset="0"/>
              <a:buChar char="-"/>
            </a:pPr>
            <a:r>
              <a:rPr lang="en-US" dirty="0"/>
              <a:t>N</a:t>
            </a:r>
            <a:r>
              <a:rPr lang="en-US" dirty="0" smtClean="0"/>
              <a:t>ew and unfamiliar, lack of expertise</a:t>
            </a:r>
          </a:p>
          <a:p>
            <a:pPr lvl="2" indent="-342900">
              <a:buFont typeface="Arial" pitchFamily="34" charset="0"/>
              <a:buChar char="-"/>
            </a:pPr>
            <a:r>
              <a:rPr lang="en-US" dirty="0"/>
              <a:t>V</a:t>
            </a:r>
            <a:r>
              <a:rPr lang="en-US" dirty="0" smtClean="0"/>
              <a:t>arying needs and incentives</a:t>
            </a:r>
          </a:p>
          <a:p>
            <a:pPr marL="800100" lvl="1" indent="-342900"/>
            <a:r>
              <a:rPr lang="en-US" dirty="0" smtClean="0"/>
              <a:t>Synchronization</a:t>
            </a:r>
          </a:p>
          <a:p>
            <a:pPr lvl="2" indent="-342900">
              <a:buFont typeface="Arial" pitchFamily="34" charset="0"/>
              <a:buChar char="-"/>
            </a:pPr>
            <a:r>
              <a:rPr lang="en-US" dirty="0"/>
              <a:t>S</a:t>
            </a:r>
            <a:r>
              <a:rPr lang="en-US" dirty="0" smtClean="0"/>
              <a:t>peed of deliverable development</a:t>
            </a:r>
          </a:p>
          <a:p>
            <a:pPr lvl="2" indent="-342900">
              <a:buFont typeface="Arial" pitchFamily="34" charset="0"/>
              <a:buChar char="-"/>
            </a:pPr>
            <a:r>
              <a:rPr lang="en-US" dirty="0"/>
              <a:t>K</a:t>
            </a:r>
            <a:r>
              <a:rPr lang="en-US" dirty="0" smtClean="0"/>
              <a:t>eeping up with outcomes</a:t>
            </a:r>
            <a:endParaRPr lang="en-US" dirty="0"/>
          </a:p>
          <a:p>
            <a:pPr marL="919162" lvl="1" indent="-457200"/>
            <a:r>
              <a:rPr lang="en-US" dirty="0" smtClean="0"/>
              <a:t>Distance</a:t>
            </a:r>
          </a:p>
        </p:txBody>
      </p:sp>
    </p:spTree>
    <p:extLst>
      <p:ext uri="{BB962C8B-B14F-4D97-AF65-F5344CB8AC3E}">
        <p14:creationId xmlns:p14="http://schemas.microsoft.com/office/powerpoint/2010/main" val="29251623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370</TotalTime>
  <Words>1218</Words>
  <Application>Microsoft Office PowerPoint</Application>
  <PresentationFormat>On-screen Show (4:3)</PresentationFormat>
  <Paragraphs>126</Paragraphs>
  <Slides>13</Slides>
  <Notes>11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Essential</vt:lpstr>
      <vt:lpstr>2012 Annual Meeting Evaluation Report</vt:lpstr>
      <vt:lpstr>EVALUTATION OBJECTIVES/METHODS</vt:lpstr>
      <vt:lpstr>General meeting evaluation</vt:lpstr>
      <vt:lpstr>General meeting evaluation</vt:lpstr>
      <vt:lpstr>General meeting evaluation</vt:lpstr>
      <vt:lpstr>Project administration: Communication resources</vt:lpstr>
      <vt:lpstr>Project administration: communication</vt:lpstr>
      <vt:lpstr>Project administration: communication</vt:lpstr>
      <vt:lpstr>Integrated team science</vt:lpstr>
      <vt:lpstr>Integrated team science</vt:lpstr>
      <vt:lpstr>Integrated team science</vt:lpstr>
      <vt:lpstr>Integration: Ideas to create success</vt:lpstr>
      <vt:lpstr>Next steps</vt:lpstr>
    </vt:vector>
  </TitlesOfParts>
  <Company>UF/IFAS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Ireland, Jessica JT</dc:creator>
  <cp:lastModifiedBy>Ireland, Jessica JT</cp:lastModifiedBy>
  <cp:revision>25</cp:revision>
  <dcterms:created xsi:type="dcterms:W3CDTF">2012-07-13T17:54:47Z</dcterms:created>
  <dcterms:modified xsi:type="dcterms:W3CDTF">2012-07-19T13:27:44Z</dcterms:modified>
</cp:coreProperties>
</file>