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6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1" r:id="rId4"/>
    <p:sldMasterId id="2147483713" r:id="rId5"/>
    <p:sldMasterId id="2147483726" r:id="rId6"/>
    <p:sldMasterId id="2147483738" r:id="rId7"/>
    <p:sldMasterId id="2147483751" r:id="rId8"/>
    <p:sldMasterId id="2147483764" r:id="rId9"/>
    <p:sldMasterId id="2147483776" r:id="rId10"/>
    <p:sldMasterId id="2147483789" r:id="rId11"/>
    <p:sldMasterId id="2147483802" r:id="rId12"/>
    <p:sldMasterId id="2147483815" r:id="rId13"/>
  </p:sldMasterIdLst>
  <p:notesMasterIdLst>
    <p:notesMasterId r:id="rId92"/>
  </p:notesMasterIdLst>
  <p:sldIdLst>
    <p:sldId id="258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42" r:id="rId54"/>
    <p:sldId id="304" r:id="rId55"/>
    <p:sldId id="301" r:id="rId56"/>
    <p:sldId id="334" r:id="rId57"/>
    <p:sldId id="335" r:id="rId58"/>
    <p:sldId id="336" r:id="rId59"/>
    <p:sldId id="323" r:id="rId60"/>
    <p:sldId id="317" r:id="rId61"/>
    <p:sldId id="318" r:id="rId62"/>
    <p:sldId id="319" r:id="rId63"/>
    <p:sldId id="320" r:id="rId64"/>
    <p:sldId id="321" r:id="rId65"/>
    <p:sldId id="322" r:id="rId66"/>
    <p:sldId id="343" r:id="rId67"/>
    <p:sldId id="344" r:id="rId68"/>
    <p:sldId id="345" r:id="rId69"/>
    <p:sldId id="346" r:id="rId70"/>
    <p:sldId id="347" r:id="rId71"/>
    <p:sldId id="348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14" r:id="rId83"/>
    <p:sldId id="315" r:id="rId84"/>
    <p:sldId id="316" r:id="rId85"/>
    <p:sldId id="337" r:id="rId86"/>
    <p:sldId id="338" r:id="rId87"/>
    <p:sldId id="339" r:id="rId88"/>
    <p:sldId id="349" r:id="rId89"/>
    <p:sldId id="350" r:id="rId90"/>
    <p:sldId id="341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ce Crummer" initials="G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9" autoAdjust="0"/>
    <p:restoredTop sz="94660"/>
  </p:normalViewPr>
  <p:slideViewPr>
    <p:cSldViewPr>
      <p:cViewPr varScale="1">
        <p:scale>
          <a:sx n="100" d="100"/>
          <a:sy n="100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viewProps" Target="view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334762610119277E-2"/>
          <c:y val="1.5520778652668417E-2"/>
          <c:w val="0.84735687742002541"/>
          <c:h val="0.77616666666666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Silviculture</c:v>
                </c:pt>
              </c:strCache>
            </c:strRef>
          </c:tx>
          <c:spPr>
            <a:solidFill>
              <a:srgbClr val="317F79"/>
            </a:solidFill>
          </c:spPr>
          <c:invertIfNegative val="0"/>
          <c:cat>
            <c:strRef>
              <c:f>Sheet2!$A$4:$A$11</c:f>
              <c:strCache>
                <c:ptCount val="8"/>
                <c:pt idx="0">
                  <c:v>UF</c:v>
                </c:pt>
                <c:pt idx="1">
                  <c:v>VT</c:v>
                </c:pt>
                <c:pt idx="2">
                  <c:v>NCSU</c:v>
                </c:pt>
                <c:pt idx="3">
                  <c:v>TAMU</c:v>
                </c:pt>
                <c:pt idx="4">
                  <c:v>UGA</c:v>
                </c:pt>
                <c:pt idx="5">
                  <c:v>OSU</c:v>
                </c:pt>
                <c:pt idx="6">
                  <c:v>AU</c:v>
                </c:pt>
                <c:pt idx="7">
                  <c:v>USFS</c:v>
                </c:pt>
              </c:strCache>
            </c:strRef>
          </c:cat>
          <c:val>
            <c:numRef>
              <c:f>Sheet2!$B$4:$B$11</c:f>
              <c:numCache>
                <c:formatCode>General</c:formatCode>
                <c:ptCount val="8"/>
                <c:pt idx="0">
                  <c:v>1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Sheet2!$D$3</c:f>
              <c:strCache>
                <c:ptCount val="1"/>
                <c:pt idx="0">
                  <c:v>Modeling</c:v>
                </c:pt>
              </c:strCache>
            </c:strRef>
          </c:tx>
          <c:spPr>
            <a:solidFill>
              <a:srgbClr val="9CA635"/>
            </a:solidFill>
          </c:spPr>
          <c:invertIfNegative val="0"/>
          <c:cat>
            <c:strRef>
              <c:f>Sheet2!$A$4:$A$11</c:f>
              <c:strCache>
                <c:ptCount val="8"/>
                <c:pt idx="0">
                  <c:v>UF</c:v>
                </c:pt>
                <c:pt idx="1">
                  <c:v>VT</c:v>
                </c:pt>
                <c:pt idx="2">
                  <c:v>NCSU</c:v>
                </c:pt>
                <c:pt idx="3">
                  <c:v>TAMU</c:v>
                </c:pt>
                <c:pt idx="4">
                  <c:v>UGA</c:v>
                </c:pt>
                <c:pt idx="5">
                  <c:v>OSU</c:v>
                </c:pt>
                <c:pt idx="6">
                  <c:v>AU</c:v>
                </c:pt>
                <c:pt idx="7">
                  <c:v>USFS</c:v>
                </c:pt>
              </c:strCache>
            </c:strRef>
          </c:cat>
          <c:val>
            <c:numRef>
              <c:f>Sheet2!$D$4:$D$11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2"/>
          <c:tx>
            <c:strRef>
              <c:f>Sheet2!$G$3</c:f>
              <c:strCache>
                <c:ptCount val="1"/>
                <c:pt idx="0">
                  <c:v>Genetics</c:v>
                </c:pt>
              </c:strCache>
            </c:strRef>
          </c:tx>
          <c:invertIfNegative val="0"/>
          <c:cat>
            <c:strRef>
              <c:f>Sheet2!$A$4:$A$11</c:f>
              <c:strCache>
                <c:ptCount val="8"/>
                <c:pt idx="0">
                  <c:v>UF</c:v>
                </c:pt>
                <c:pt idx="1">
                  <c:v>VT</c:v>
                </c:pt>
                <c:pt idx="2">
                  <c:v>NCSU</c:v>
                </c:pt>
                <c:pt idx="3">
                  <c:v>TAMU</c:v>
                </c:pt>
                <c:pt idx="4">
                  <c:v>UGA</c:v>
                </c:pt>
                <c:pt idx="5">
                  <c:v>OSU</c:v>
                </c:pt>
                <c:pt idx="6">
                  <c:v>AU</c:v>
                </c:pt>
                <c:pt idx="7">
                  <c:v>USFS</c:v>
                </c:pt>
              </c:strCache>
            </c:strRef>
          </c:cat>
          <c:val>
            <c:numRef>
              <c:f>Sheet2!$G$4:$G$11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Sheet2!$E$3</c:f>
              <c:strCache>
                <c:ptCount val="1"/>
                <c:pt idx="0">
                  <c:v>Economics</c:v>
                </c:pt>
              </c:strCache>
            </c:strRef>
          </c:tx>
          <c:invertIfNegative val="0"/>
          <c:cat>
            <c:strRef>
              <c:f>Sheet2!$A$4:$A$11</c:f>
              <c:strCache>
                <c:ptCount val="8"/>
                <c:pt idx="0">
                  <c:v>UF</c:v>
                </c:pt>
                <c:pt idx="1">
                  <c:v>VT</c:v>
                </c:pt>
                <c:pt idx="2">
                  <c:v>NCSU</c:v>
                </c:pt>
                <c:pt idx="3">
                  <c:v>TAMU</c:v>
                </c:pt>
                <c:pt idx="4">
                  <c:v>UGA</c:v>
                </c:pt>
                <c:pt idx="5">
                  <c:v>OSU</c:v>
                </c:pt>
                <c:pt idx="6">
                  <c:v>AU</c:v>
                </c:pt>
                <c:pt idx="7">
                  <c:v>USFS</c:v>
                </c:pt>
              </c:strCache>
            </c:strRef>
          </c:cat>
          <c:val>
            <c:numRef>
              <c:f>Sheet2!$E$4:$E$11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4"/>
          <c:tx>
            <c:strRef>
              <c:f>Sheet2!$C$3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rgbClr val="956B43">
                <a:lumMod val="60000"/>
                <a:lumOff val="40000"/>
              </a:srgbClr>
            </a:solidFill>
          </c:spPr>
          <c:invertIfNegative val="0"/>
          <c:cat>
            <c:strRef>
              <c:f>Sheet2!$A$4:$A$11</c:f>
              <c:strCache>
                <c:ptCount val="8"/>
                <c:pt idx="0">
                  <c:v>UF</c:v>
                </c:pt>
                <c:pt idx="1">
                  <c:v>VT</c:v>
                </c:pt>
                <c:pt idx="2">
                  <c:v>NCSU</c:v>
                </c:pt>
                <c:pt idx="3">
                  <c:v>TAMU</c:v>
                </c:pt>
                <c:pt idx="4">
                  <c:v>UGA</c:v>
                </c:pt>
                <c:pt idx="5">
                  <c:v>OSU</c:v>
                </c:pt>
                <c:pt idx="6">
                  <c:v>AU</c:v>
                </c:pt>
                <c:pt idx="7">
                  <c:v>USFS</c:v>
                </c:pt>
              </c:strCache>
            </c:strRef>
          </c:cat>
          <c:val>
            <c:numRef>
              <c:f>Sheet2!$C$4:$C$11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5"/>
          <c:tx>
            <c:strRef>
              <c:f>Sheet2!$F$3</c:f>
              <c:strCache>
                <c:ptCount val="1"/>
                <c:pt idx="0">
                  <c:v>Extension</c:v>
                </c:pt>
              </c:strCache>
            </c:strRef>
          </c:tx>
          <c:spPr>
            <a:solidFill>
              <a:srgbClr val="00589A"/>
            </a:solidFill>
          </c:spPr>
          <c:invertIfNegative val="0"/>
          <c:cat>
            <c:strRef>
              <c:f>Sheet2!$A$4:$A$11</c:f>
              <c:strCache>
                <c:ptCount val="8"/>
                <c:pt idx="0">
                  <c:v>UF</c:v>
                </c:pt>
                <c:pt idx="1">
                  <c:v>VT</c:v>
                </c:pt>
                <c:pt idx="2">
                  <c:v>NCSU</c:v>
                </c:pt>
                <c:pt idx="3">
                  <c:v>TAMU</c:v>
                </c:pt>
                <c:pt idx="4">
                  <c:v>UGA</c:v>
                </c:pt>
                <c:pt idx="5">
                  <c:v>OSU</c:v>
                </c:pt>
                <c:pt idx="6">
                  <c:v>AU</c:v>
                </c:pt>
                <c:pt idx="7">
                  <c:v>USFS</c:v>
                </c:pt>
              </c:strCache>
            </c:strRef>
          </c:cat>
          <c:val>
            <c:numRef>
              <c:f>Sheet2!$F$4:$F$11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852992"/>
        <c:axId val="158736384"/>
      </c:barChart>
      <c:lineChart>
        <c:grouping val="standard"/>
        <c:varyColors val="0"/>
        <c:ser>
          <c:idx val="6"/>
          <c:order val="6"/>
          <c:tx>
            <c:strRef>
              <c:f>Sheet2!$H$3</c:f>
              <c:strCache>
                <c:ptCount val="1"/>
                <c:pt idx="0">
                  <c:v># PI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Sheet2!$A$4:$A$11</c:f>
              <c:strCache>
                <c:ptCount val="8"/>
                <c:pt idx="0">
                  <c:v>UF</c:v>
                </c:pt>
                <c:pt idx="1">
                  <c:v>VT</c:v>
                </c:pt>
                <c:pt idx="2">
                  <c:v>NCSU</c:v>
                </c:pt>
                <c:pt idx="3">
                  <c:v>TAMU</c:v>
                </c:pt>
                <c:pt idx="4">
                  <c:v>UGA</c:v>
                </c:pt>
                <c:pt idx="5">
                  <c:v>OSU</c:v>
                </c:pt>
                <c:pt idx="6">
                  <c:v>AU</c:v>
                </c:pt>
                <c:pt idx="7">
                  <c:v>USFS</c:v>
                </c:pt>
              </c:strCache>
            </c:strRef>
          </c:cat>
          <c:val>
            <c:numRef>
              <c:f>Sheet2!$H$4:$H$11</c:f>
              <c:numCache>
                <c:formatCode>General</c:formatCode>
                <c:ptCount val="8"/>
                <c:pt idx="0">
                  <c:v>11</c:v>
                </c:pt>
                <c:pt idx="1">
                  <c:v>8</c:v>
                </c:pt>
                <c:pt idx="2">
                  <c:v>10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744576"/>
        <c:axId val="158738304"/>
      </c:lineChart>
      <c:catAx>
        <c:axId val="15885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Institution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58736384"/>
        <c:crosses val="autoZero"/>
        <c:auto val="1"/>
        <c:lblAlgn val="ctr"/>
        <c:lblOffset val="100"/>
        <c:noMultiLvlLbl val="0"/>
      </c:catAx>
      <c:valAx>
        <c:axId val="158736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/>
                  <a:t>Undergraduates</a:t>
                </a:r>
              </a:p>
            </c:rich>
          </c:tx>
          <c:layout>
            <c:manualLayout>
              <c:xMode val="edge"/>
              <c:yMode val="edge"/>
              <c:x val="1.3233755156177663E-2"/>
              <c:y val="0.144886532040637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8852992"/>
        <c:crosses val="autoZero"/>
        <c:crossBetween val="between"/>
      </c:valAx>
      <c:valAx>
        <c:axId val="15873830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200"/>
                </a:pPr>
                <a:r>
                  <a:rPr lang="en-US" sz="1200" dirty="0" smtClean="0"/>
                  <a:t>PIs </a:t>
                </a:r>
                <a:r>
                  <a:rPr lang="en-US" sz="1200" dirty="0"/>
                  <a:t>/ Institution</a:t>
                </a:r>
              </a:p>
            </c:rich>
          </c:tx>
          <c:layout>
            <c:manualLayout>
              <c:xMode val="edge"/>
              <c:yMode val="edge"/>
              <c:x val="0.94687592573020107"/>
              <c:y val="0.117913832199546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8744576"/>
        <c:crosses val="max"/>
        <c:crossBetween val="between"/>
      </c:valAx>
      <c:catAx>
        <c:axId val="158744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5873830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3510043917777554E-4"/>
          <c:y val="0.83178521434820651"/>
          <c:w val="0.97206710315656719"/>
          <c:h val="0.16821468744978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7T13:30:15.999" idx="1">
    <p:pos x="10" y="10"/>
    <p:text>Combine this information with previous slide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7T13:30:15.999" idx="2">
    <p:pos x="10" y="10"/>
    <p:text>Combine this information with previous slide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7T13:30:15.999" idx="7">
    <p:pos x="10" y="10"/>
    <p:text>Combine this information with previous slide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7T13:30:15.999" idx="6">
    <p:pos x="10" y="10"/>
    <p:text>Combine this information with previous slide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7233A-F81E-48BD-8A7E-E5A7FEC1586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FF1932-3508-441F-8EC7-E1386BA98F33}">
      <dgm:prSet phldrT="[Text]"/>
      <dgm:spPr/>
      <dgm:t>
        <a:bodyPr/>
        <a:lstStyle/>
        <a:p>
          <a:r>
            <a:rPr lang="en-US" smtClean="0"/>
            <a:t>Coop-Based Outreach</a:t>
          </a:r>
          <a:endParaRPr lang="en-US"/>
        </a:p>
      </dgm:t>
    </dgm:pt>
    <dgm:pt modelId="{249837DC-1E90-4559-AB16-2500F8E29762}" type="parTrans" cxnId="{5DAA980B-2CEB-4279-97F3-B821CD3C741A}">
      <dgm:prSet/>
      <dgm:spPr/>
      <dgm:t>
        <a:bodyPr/>
        <a:lstStyle/>
        <a:p>
          <a:endParaRPr lang="en-US"/>
        </a:p>
      </dgm:t>
    </dgm:pt>
    <dgm:pt modelId="{C474210B-69E6-4784-8686-067A5B0ECE5F}" type="sibTrans" cxnId="{5DAA980B-2CEB-4279-97F3-B821CD3C741A}">
      <dgm:prSet/>
      <dgm:spPr/>
      <dgm:t>
        <a:bodyPr/>
        <a:lstStyle/>
        <a:p>
          <a:endParaRPr lang="en-US"/>
        </a:p>
      </dgm:t>
    </dgm:pt>
    <dgm:pt modelId="{05EC6FFA-9291-437F-8DFA-6F1020F8A75F}">
      <dgm:prSet phldrT="[Text]"/>
      <dgm:spPr/>
      <dgm:t>
        <a:bodyPr/>
        <a:lstStyle/>
        <a:p>
          <a:r>
            <a:rPr lang="en-US" smtClean="0"/>
            <a:t>Overview talk</a:t>
          </a:r>
          <a:endParaRPr lang="en-US"/>
        </a:p>
      </dgm:t>
    </dgm:pt>
    <dgm:pt modelId="{F0362F7B-C251-4EDC-90FE-A9E756770F8A}" type="parTrans" cxnId="{C94C6DBD-4A08-48AB-A3D1-6914592E8F74}">
      <dgm:prSet/>
      <dgm:spPr/>
      <dgm:t>
        <a:bodyPr/>
        <a:lstStyle/>
        <a:p>
          <a:endParaRPr lang="en-US"/>
        </a:p>
      </dgm:t>
    </dgm:pt>
    <dgm:pt modelId="{83DA07A7-C408-4CD9-A638-71DB261CD83A}" type="sibTrans" cxnId="{C94C6DBD-4A08-48AB-A3D1-6914592E8F74}">
      <dgm:prSet/>
      <dgm:spPr/>
      <dgm:t>
        <a:bodyPr/>
        <a:lstStyle/>
        <a:p>
          <a:endParaRPr lang="en-US"/>
        </a:p>
      </dgm:t>
    </dgm:pt>
    <dgm:pt modelId="{DD73BD35-0B47-43A8-BCC0-7BC0C4262A58}">
      <dgm:prSet phldrT="[Text]"/>
      <dgm:spPr/>
      <dgm:t>
        <a:bodyPr/>
        <a:lstStyle/>
        <a:p>
          <a:r>
            <a:rPr lang="en-US" smtClean="0"/>
            <a:t>Coop-specific PINEMAP work</a:t>
          </a:r>
          <a:endParaRPr lang="en-US"/>
        </a:p>
      </dgm:t>
    </dgm:pt>
    <dgm:pt modelId="{1E48258A-E885-4176-9E73-F6D48C07C3BF}" type="parTrans" cxnId="{379E9C8B-9C18-4DF4-8F60-97F2F08C7478}">
      <dgm:prSet/>
      <dgm:spPr/>
      <dgm:t>
        <a:bodyPr/>
        <a:lstStyle/>
        <a:p>
          <a:endParaRPr lang="en-US"/>
        </a:p>
      </dgm:t>
    </dgm:pt>
    <dgm:pt modelId="{7CADDB88-C76B-4EE4-BEFE-F4021D54D26F}" type="sibTrans" cxnId="{379E9C8B-9C18-4DF4-8F60-97F2F08C7478}">
      <dgm:prSet/>
      <dgm:spPr/>
      <dgm:t>
        <a:bodyPr/>
        <a:lstStyle/>
        <a:p>
          <a:endParaRPr lang="en-US"/>
        </a:p>
      </dgm:t>
    </dgm:pt>
    <dgm:pt modelId="{948ED0BD-3DED-4E8C-8BAF-D5DE4B428450}">
      <dgm:prSet phldrT="[Text]"/>
      <dgm:spPr/>
      <dgm:t>
        <a:bodyPr/>
        <a:lstStyle/>
        <a:p>
          <a:r>
            <a:rPr lang="en-US" smtClean="0"/>
            <a:t>Online Resources</a:t>
          </a:r>
          <a:endParaRPr lang="en-US"/>
        </a:p>
      </dgm:t>
    </dgm:pt>
    <dgm:pt modelId="{4B7E6CFF-1D3B-4E5F-B482-7E0871035C4D}" type="parTrans" cxnId="{375C88CE-48A9-419D-B592-05067CCD2D27}">
      <dgm:prSet/>
      <dgm:spPr/>
      <dgm:t>
        <a:bodyPr/>
        <a:lstStyle/>
        <a:p>
          <a:endParaRPr lang="en-US"/>
        </a:p>
      </dgm:t>
    </dgm:pt>
    <dgm:pt modelId="{63D509E8-1DF2-4BA2-8E57-BFC116F9634F}" type="sibTrans" cxnId="{375C88CE-48A9-419D-B592-05067CCD2D27}">
      <dgm:prSet/>
      <dgm:spPr/>
      <dgm:t>
        <a:bodyPr/>
        <a:lstStyle/>
        <a:p>
          <a:endParaRPr lang="en-US"/>
        </a:p>
      </dgm:t>
    </dgm:pt>
    <dgm:pt modelId="{6072B46E-4A92-4347-BA39-88F1D45205B4}">
      <dgm:prSet phldrT="[Text]"/>
      <dgm:spPr/>
      <dgm:t>
        <a:bodyPr/>
        <a:lstStyle/>
        <a:p>
          <a:r>
            <a:rPr lang="en-US" smtClean="0"/>
            <a:t>Narrated PPTs from coop meetings</a:t>
          </a:r>
          <a:endParaRPr lang="en-US"/>
        </a:p>
      </dgm:t>
    </dgm:pt>
    <dgm:pt modelId="{A465CC38-2822-410E-B3FE-C1659D087D53}" type="parTrans" cxnId="{B839F1EE-BCA5-4D2F-B999-7088DD78972B}">
      <dgm:prSet/>
      <dgm:spPr/>
      <dgm:t>
        <a:bodyPr/>
        <a:lstStyle/>
        <a:p>
          <a:endParaRPr lang="en-US"/>
        </a:p>
      </dgm:t>
    </dgm:pt>
    <dgm:pt modelId="{7D7127F3-4F83-4917-B4F3-8BB609CC003B}" type="sibTrans" cxnId="{B839F1EE-BCA5-4D2F-B999-7088DD78972B}">
      <dgm:prSet/>
      <dgm:spPr/>
      <dgm:t>
        <a:bodyPr/>
        <a:lstStyle/>
        <a:p>
          <a:endParaRPr lang="en-US"/>
        </a:p>
      </dgm:t>
    </dgm:pt>
    <dgm:pt modelId="{E34BC6F8-74B4-4D56-8C90-D3C2FC85DD09}">
      <dgm:prSet phldrT="[Text]"/>
      <dgm:spPr/>
      <dgm:t>
        <a:bodyPr/>
        <a:lstStyle/>
        <a:p>
          <a:r>
            <a:rPr lang="en-US" smtClean="0"/>
            <a:t>Trainings on PINEMAP tools and datasets</a:t>
          </a:r>
          <a:endParaRPr lang="en-US"/>
        </a:p>
      </dgm:t>
    </dgm:pt>
    <dgm:pt modelId="{716F37EF-05D7-4A9C-B9DF-7797E3639269}" type="parTrans" cxnId="{F4506B22-1EA2-47CE-9F6D-5FE5F471F9B4}">
      <dgm:prSet/>
      <dgm:spPr/>
      <dgm:t>
        <a:bodyPr/>
        <a:lstStyle/>
        <a:p>
          <a:endParaRPr lang="en-US"/>
        </a:p>
      </dgm:t>
    </dgm:pt>
    <dgm:pt modelId="{291CBBC1-5433-45B4-BDEE-1FF63474B662}" type="sibTrans" cxnId="{F4506B22-1EA2-47CE-9F6D-5FE5F471F9B4}">
      <dgm:prSet/>
      <dgm:spPr/>
      <dgm:t>
        <a:bodyPr/>
        <a:lstStyle/>
        <a:p>
          <a:endParaRPr lang="en-US"/>
        </a:p>
      </dgm:t>
    </dgm:pt>
    <dgm:pt modelId="{FC23861B-EE0F-4ABF-B494-77D1A2BD027A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Conferences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Virtual and    In-Person</a:t>
          </a:r>
          <a:endParaRPr lang="en-US"/>
        </a:p>
      </dgm:t>
    </dgm:pt>
    <dgm:pt modelId="{09C1E662-0DCA-4266-AD5E-EEEB1A289FEB}" type="parTrans" cxnId="{018FD8FA-2CE1-4545-B8BD-58CB1BE3E6E4}">
      <dgm:prSet/>
      <dgm:spPr/>
      <dgm:t>
        <a:bodyPr/>
        <a:lstStyle/>
        <a:p>
          <a:endParaRPr lang="en-US"/>
        </a:p>
      </dgm:t>
    </dgm:pt>
    <dgm:pt modelId="{32FF4D3E-2C68-419E-A363-1CDE24ACDBF2}" type="sibTrans" cxnId="{018FD8FA-2CE1-4545-B8BD-58CB1BE3E6E4}">
      <dgm:prSet/>
      <dgm:spPr/>
      <dgm:t>
        <a:bodyPr/>
        <a:lstStyle/>
        <a:p>
          <a:endParaRPr lang="en-US"/>
        </a:p>
      </dgm:t>
    </dgm:pt>
    <dgm:pt modelId="{0083B17E-5D36-49DE-97BE-A7711806EFF6}">
      <dgm:prSet phldrT="[Text]"/>
      <dgm:spPr/>
      <dgm:t>
        <a:bodyPr/>
        <a:lstStyle/>
        <a:p>
          <a:r>
            <a:rPr lang="en-US" smtClean="0"/>
            <a:t>Virtual conferences on focused science topics</a:t>
          </a:r>
          <a:endParaRPr lang="en-US"/>
        </a:p>
      </dgm:t>
    </dgm:pt>
    <dgm:pt modelId="{0D123A38-2F98-4E6B-ACD6-A309CA40B53A}" type="parTrans" cxnId="{DEBEEB15-49A0-4C3B-9330-8EF08F0E7441}">
      <dgm:prSet/>
      <dgm:spPr/>
      <dgm:t>
        <a:bodyPr/>
        <a:lstStyle/>
        <a:p>
          <a:endParaRPr lang="en-US"/>
        </a:p>
      </dgm:t>
    </dgm:pt>
    <dgm:pt modelId="{3257477C-20D8-42B6-82C2-119CFD069898}" type="sibTrans" cxnId="{DEBEEB15-49A0-4C3B-9330-8EF08F0E7441}">
      <dgm:prSet/>
      <dgm:spPr/>
      <dgm:t>
        <a:bodyPr/>
        <a:lstStyle/>
        <a:p>
          <a:endParaRPr lang="en-US"/>
        </a:p>
      </dgm:t>
    </dgm:pt>
    <dgm:pt modelId="{039CF337-4CE8-466C-9B9B-FB3BECF9CF6E}">
      <dgm:prSet phldrT="[Text]"/>
      <dgm:spPr/>
      <dgm:t>
        <a:bodyPr/>
        <a:lstStyle/>
        <a:p>
          <a:r>
            <a:rPr lang="en-US" smtClean="0"/>
            <a:t>Coop-specific feedback from stakeholders</a:t>
          </a:r>
          <a:endParaRPr lang="en-US"/>
        </a:p>
      </dgm:t>
    </dgm:pt>
    <dgm:pt modelId="{09ADE28D-CCD5-4A90-B07E-395B6CD9FCD0}" type="parTrans" cxnId="{EF0BEBDB-37F5-4F4C-8FFF-9949FA388029}">
      <dgm:prSet/>
      <dgm:spPr/>
      <dgm:t>
        <a:bodyPr/>
        <a:lstStyle/>
        <a:p>
          <a:endParaRPr lang="en-US"/>
        </a:p>
      </dgm:t>
    </dgm:pt>
    <dgm:pt modelId="{A35B650A-EA38-4480-8B29-F67CB5D33D5C}" type="sibTrans" cxnId="{EF0BEBDB-37F5-4F4C-8FFF-9949FA388029}">
      <dgm:prSet/>
      <dgm:spPr/>
      <dgm:t>
        <a:bodyPr/>
        <a:lstStyle/>
        <a:p>
          <a:endParaRPr lang="en-US"/>
        </a:p>
      </dgm:t>
    </dgm:pt>
    <dgm:pt modelId="{C7DBBA7F-3230-480F-B99B-9A39CA7E74A0}">
      <dgm:prSet phldrT="[Text]"/>
      <dgm:spPr/>
      <dgm:t>
        <a:bodyPr/>
        <a:lstStyle/>
        <a:p>
          <a:r>
            <a:rPr lang="en-US" smtClean="0"/>
            <a:t>1-2 page research summaries</a:t>
          </a:r>
          <a:endParaRPr lang="en-US"/>
        </a:p>
      </dgm:t>
    </dgm:pt>
    <dgm:pt modelId="{65640DDA-81F7-4620-BF9A-4B94A8EFA279}" type="parTrans" cxnId="{353F364E-F541-4686-B206-99E421A2F0E5}">
      <dgm:prSet/>
      <dgm:spPr/>
      <dgm:t>
        <a:bodyPr/>
        <a:lstStyle/>
        <a:p>
          <a:endParaRPr lang="en-US"/>
        </a:p>
      </dgm:t>
    </dgm:pt>
    <dgm:pt modelId="{E6FA0D88-AFF8-4E86-B5E7-D7EDA83D8464}" type="sibTrans" cxnId="{353F364E-F541-4686-B206-99E421A2F0E5}">
      <dgm:prSet/>
      <dgm:spPr/>
      <dgm:t>
        <a:bodyPr/>
        <a:lstStyle/>
        <a:p>
          <a:endParaRPr lang="en-US"/>
        </a:p>
      </dgm:t>
    </dgm:pt>
    <dgm:pt modelId="{C89C0214-3DF4-49D5-9541-0D39B7E76701}">
      <dgm:prSet phldrT="[Text]"/>
      <dgm:spPr/>
      <dgm:t>
        <a:bodyPr/>
        <a:lstStyle/>
        <a:p>
          <a:r>
            <a:rPr lang="en-US" smtClean="0"/>
            <a:t>Multi-topic virtual conference</a:t>
          </a:r>
          <a:endParaRPr lang="en-US"/>
        </a:p>
      </dgm:t>
    </dgm:pt>
    <dgm:pt modelId="{4B8286F8-A844-49FD-83D6-DA31468E0B3C}" type="parTrans" cxnId="{16F9FD9C-7587-4DFA-B115-6D66E861456E}">
      <dgm:prSet/>
      <dgm:spPr/>
      <dgm:t>
        <a:bodyPr/>
        <a:lstStyle/>
        <a:p>
          <a:endParaRPr lang="en-US"/>
        </a:p>
      </dgm:t>
    </dgm:pt>
    <dgm:pt modelId="{5203CEE6-8388-49B3-9356-1FA255D3AB66}" type="sibTrans" cxnId="{16F9FD9C-7587-4DFA-B115-6D66E861456E}">
      <dgm:prSet/>
      <dgm:spPr/>
      <dgm:t>
        <a:bodyPr/>
        <a:lstStyle/>
        <a:p>
          <a:endParaRPr lang="en-US"/>
        </a:p>
      </dgm:t>
    </dgm:pt>
    <dgm:pt modelId="{D25909B7-1C86-46CF-B82E-733347F4491D}">
      <dgm:prSet phldrT="[Text]"/>
      <dgm:spPr/>
      <dgm:t>
        <a:bodyPr/>
        <a:lstStyle/>
        <a:p>
          <a:r>
            <a:rPr lang="en-US" smtClean="0"/>
            <a:t>Wrap-up meeting at end of project</a:t>
          </a:r>
          <a:endParaRPr lang="en-US"/>
        </a:p>
      </dgm:t>
    </dgm:pt>
    <dgm:pt modelId="{EA7EE6A1-E7CA-44F6-8A3C-591962BE8FE6}" type="parTrans" cxnId="{758FCCA4-F3EA-4ED2-9178-6542689A32C8}">
      <dgm:prSet/>
      <dgm:spPr/>
      <dgm:t>
        <a:bodyPr/>
        <a:lstStyle/>
        <a:p>
          <a:endParaRPr lang="en-US"/>
        </a:p>
      </dgm:t>
    </dgm:pt>
    <dgm:pt modelId="{BAD5F288-710A-41E7-9474-90703E9BE078}" type="sibTrans" cxnId="{758FCCA4-F3EA-4ED2-9178-6542689A32C8}">
      <dgm:prSet/>
      <dgm:spPr/>
      <dgm:t>
        <a:bodyPr/>
        <a:lstStyle/>
        <a:p>
          <a:endParaRPr lang="en-US"/>
        </a:p>
      </dgm:t>
    </dgm:pt>
    <dgm:pt modelId="{674AA1BB-4DD9-43F8-8296-456835332AB6}" type="pres">
      <dgm:prSet presAssocID="{0017233A-F81E-48BD-8A7E-E5A7FEC158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E82293-D741-4D95-9E4A-B5C51B054A3F}" type="pres">
      <dgm:prSet presAssocID="{D9FF1932-3508-441F-8EC7-E1386BA98F33}" presName="linNode" presStyleCnt="0"/>
      <dgm:spPr/>
    </dgm:pt>
    <dgm:pt modelId="{F67B15FC-8F55-4FCB-9E77-FBB494AFB966}" type="pres">
      <dgm:prSet presAssocID="{D9FF1932-3508-441F-8EC7-E1386BA98F3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2BE3F-DDE1-403E-BB94-9E9225E2162B}" type="pres">
      <dgm:prSet presAssocID="{D9FF1932-3508-441F-8EC7-E1386BA98F3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8617D-FC67-4C95-B5FE-421706D3C3EB}" type="pres">
      <dgm:prSet presAssocID="{C474210B-69E6-4784-8686-067A5B0ECE5F}" presName="spacing" presStyleCnt="0"/>
      <dgm:spPr/>
    </dgm:pt>
    <dgm:pt modelId="{1E59AB50-5CA4-4968-8EAF-9D37B034182F}" type="pres">
      <dgm:prSet presAssocID="{948ED0BD-3DED-4E8C-8BAF-D5DE4B428450}" presName="linNode" presStyleCnt="0"/>
      <dgm:spPr/>
    </dgm:pt>
    <dgm:pt modelId="{4EA05829-7FA0-40A6-96E0-F3994479AF2C}" type="pres">
      <dgm:prSet presAssocID="{948ED0BD-3DED-4E8C-8BAF-D5DE4B42845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E766E-5719-4604-97E7-01E372333BE4}" type="pres">
      <dgm:prSet presAssocID="{948ED0BD-3DED-4E8C-8BAF-D5DE4B42845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3BE6C-44F7-4CBC-AD9F-281640CF51C0}" type="pres">
      <dgm:prSet presAssocID="{63D509E8-1DF2-4BA2-8E57-BFC116F9634F}" presName="spacing" presStyleCnt="0"/>
      <dgm:spPr/>
    </dgm:pt>
    <dgm:pt modelId="{64826876-1381-4F7E-BFF6-24A4A7814F59}" type="pres">
      <dgm:prSet presAssocID="{FC23861B-EE0F-4ABF-B494-77D1A2BD027A}" presName="linNode" presStyleCnt="0"/>
      <dgm:spPr/>
    </dgm:pt>
    <dgm:pt modelId="{8B84B870-7271-4722-AB7B-E4954B463580}" type="pres">
      <dgm:prSet presAssocID="{FC23861B-EE0F-4ABF-B494-77D1A2BD027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C59CB-C49B-430E-BB9E-6D534E0E3A09}" type="pres">
      <dgm:prSet presAssocID="{FC23861B-EE0F-4ABF-B494-77D1A2BD027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4C6DBD-4A08-48AB-A3D1-6914592E8F74}" srcId="{D9FF1932-3508-441F-8EC7-E1386BA98F33}" destId="{05EC6FFA-9291-437F-8DFA-6F1020F8A75F}" srcOrd="0" destOrd="0" parTransId="{F0362F7B-C251-4EDC-90FE-A9E756770F8A}" sibTransId="{83DA07A7-C408-4CD9-A638-71DB261CD83A}"/>
    <dgm:cxn modelId="{CEBB5B8B-BD92-4289-94F1-40A04C47A459}" type="presOf" srcId="{039CF337-4CE8-466C-9B9B-FB3BECF9CF6E}" destId="{3E92BE3F-DDE1-403E-BB94-9E9225E2162B}" srcOrd="0" destOrd="2" presId="urn:microsoft.com/office/officeart/2005/8/layout/vList6"/>
    <dgm:cxn modelId="{9D39C1D5-ACDB-401B-9EE3-816DAB07EC37}" type="presOf" srcId="{FC23861B-EE0F-4ABF-B494-77D1A2BD027A}" destId="{8B84B870-7271-4722-AB7B-E4954B463580}" srcOrd="0" destOrd="0" presId="urn:microsoft.com/office/officeart/2005/8/layout/vList6"/>
    <dgm:cxn modelId="{D1598327-C05C-45BD-9713-6AC932BC5617}" type="presOf" srcId="{6072B46E-4A92-4347-BA39-88F1D45205B4}" destId="{3FDE766E-5719-4604-97E7-01E372333BE4}" srcOrd="0" destOrd="0" presId="urn:microsoft.com/office/officeart/2005/8/layout/vList6"/>
    <dgm:cxn modelId="{7C1E0980-8D6D-4397-884C-1BA353937239}" type="presOf" srcId="{05EC6FFA-9291-437F-8DFA-6F1020F8A75F}" destId="{3E92BE3F-DDE1-403E-BB94-9E9225E2162B}" srcOrd="0" destOrd="0" presId="urn:microsoft.com/office/officeart/2005/8/layout/vList6"/>
    <dgm:cxn modelId="{353F364E-F541-4686-B206-99E421A2F0E5}" srcId="{948ED0BD-3DED-4E8C-8BAF-D5DE4B428450}" destId="{C7DBBA7F-3230-480F-B99B-9A39CA7E74A0}" srcOrd="1" destOrd="0" parTransId="{65640DDA-81F7-4620-BF9A-4B94A8EFA279}" sibTransId="{E6FA0D88-AFF8-4E86-B5E7-D7EDA83D8464}"/>
    <dgm:cxn modelId="{D9F435BF-FC4C-44AC-80B4-81D74D5AE65F}" type="presOf" srcId="{0083B17E-5D36-49DE-97BE-A7711806EFF6}" destId="{BFCC59CB-C49B-430E-BB9E-6D534E0E3A09}" srcOrd="0" destOrd="0" presId="urn:microsoft.com/office/officeart/2005/8/layout/vList6"/>
    <dgm:cxn modelId="{3684FF81-3787-4AA2-BCE5-6B932ACE44CA}" type="presOf" srcId="{948ED0BD-3DED-4E8C-8BAF-D5DE4B428450}" destId="{4EA05829-7FA0-40A6-96E0-F3994479AF2C}" srcOrd="0" destOrd="0" presId="urn:microsoft.com/office/officeart/2005/8/layout/vList6"/>
    <dgm:cxn modelId="{80990534-9FA0-47F7-94B4-FBE0626694DA}" type="presOf" srcId="{C89C0214-3DF4-49D5-9541-0D39B7E76701}" destId="{BFCC59CB-C49B-430E-BB9E-6D534E0E3A09}" srcOrd="0" destOrd="1" presId="urn:microsoft.com/office/officeart/2005/8/layout/vList6"/>
    <dgm:cxn modelId="{B839F1EE-BCA5-4D2F-B999-7088DD78972B}" srcId="{948ED0BD-3DED-4E8C-8BAF-D5DE4B428450}" destId="{6072B46E-4A92-4347-BA39-88F1D45205B4}" srcOrd="0" destOrd="0" parTransId="{A465CC38-2822-410E-B3FE-C1659D087D53}" sibTransId="{7D7127F3-4F83-4917-B4F3-8BB609CC003B}"/>
    <dgm:cxn modelId="{379E9C8B-9C18-4DF4-8F60-97F2F08C7478}" srcId="{D9FF1932-3508-441F-8EC7-E1386BA98F33}" destId="{DD73BD35-0B47-43A8-BCC0-7BC0C4262A58}" srcOrd="1" destOrd="0" parTransId="{1E48258A-E885-4176-9E73-F6D48C07C3BF}" sibTransId="{7CADDB88-C76B-4EE4-BEFE-F4021D54D26F}"/>
    <dgm:cxn modelId="{F42BD528-B214-4B67-9128-CE47B5BBC2CA}" type="presOf" srcId="{D9FF1932-3508-441F-8EC7-E1386BA98F33}" destId="{F67B15FC-8F55-4FCB-9E77-FBB494AFB966}" srcOrd="0" destOrd="0" presId="urn:microsoft.com/office/officeart/2005/8/layout/vList6"/>
    <dgm:cxn modelId="{5DAA980B-2CEB-4279-97F3-B821CD3C741A}" srcId="{0017233A-F81E-48BD-8A7E-E5A7FEC15866}" destId="{D9FF1932-3508-441F-8EC7-E1386BA98F33}" srcOrd="0" destOrd="0" parTransId="{249837DC-1E90-4559-AB16-2500F8E29762}" sibTransId="{C474210B-69E6-4784-8686-067A5B0ECE5F}"/>
    <dgm:cxn modelId="{EF0BEBDB-37F5-4F4C-8FFF-9949FA388029}" srcId="{D9FF1932-3508-441F-8EC7-E1386BA98F33}" destId="{039CF337-4CE8-466C-9B9B-FB3BECF9CF6E}" srcOrd="2" destOrd="0" parTransId="{09ADE28D-CCD5-4A90-B07E-395B6CD9FCD0}" sibTransId="{A35B650A-EA38-4480-8B29-F67CB5D33D5C}"/>
    <dgm:cxn modelId="{85DABF87-7142-4556-9542-D04B55BEE2A1}" type="presOf" srcId="{0017233A-F81E-48BD-8A7E-E5A7FEC15866}" destId="{674AA1BB-4DD9-43F8-8296-456835332AB6}" srcOrd="0" destOrd="0" presId="urn:microsoft.com/office/officeart/2005/8/layout/vList6"/>
    <dgm:cxn modelId="{375C88CE-48A9-419D-B592-05067CCD2D27}" srcId="{0017233A-F81E-48BD-8A7E-E5A7FEC15866}" destId="{948ED0BD-3DED-4E8C-8BAF-D5DE4B428450}" srcOrd="1" destOrd="0" parTransId="{4B7E6CFF-1D3B-4E5F-B482-7E0871035C4D}" sibTransId="{63D509E8-1DF2-4BA2-8E57-BFC116F9634F}"/>
    <dgm:cxn modelId="{758FCCA4-F3EA-4ED2-9178-6542689A32C8}" srcId="{FC23861B-EE0F-4ABF-B494-77D1A2BD027A}" destId="{D25909B7-1C86-46CF-B82E-733347F4491D}" srcOrd="2" destOrd="0" parTransId="{EA7EE6A1-E7CA-44F6-8A3C-591962BE8FE6}" sibTransId="{BAD5F288-710A-41E7-9474-90703E9BE078}"/>
    <dgm:cxn modelId="{F4506B22-1EA2-47CE-9F6D-5FE5F471F9B4}" srcId="{948ED0BD-3DED-4E8C-8BAF-D5DE4B428450}" destId="{E34BC6F8-74B4-4D56-8C90-D3C2FC85DD09}" srcOrd="2" destOrd="0" parTransId="{716F37EF-05D7-4A9C-B9DF-7797E3639269}" sibTransId="{291CBBC1-5433-45B4-BDEE-1FF63474B662}"/>
    <dgm:cxn modelId="{018FD8FA-2CE1-4545-B8BD-58CB1BE3E6E4}" srcId="{0017233A-F81E-48BD-8A7E-E5A7FEC15866}" destId="{FC23861B-EE0F-4ABF-B494-77D1A2BD027A}" srcOrd="2" destOrd="0" parTransId="{09C1E662-0DCA-4266-AD5E-EEEB1A289FEB}" sibTransId="{32FF4D3E-2C68-419E-A363-1CDE24ACDBF2}"/>
    <dgm:cxn modelId="{00A01FEA-A335-49F8-B574-3AF67883C3B6}" type="presOf" srcId="{DD73BD35-0B47-43A8-BCC0-7BC0C4262A58}" destId="{3E92BE3F-DDE1-403E-BB94-9E9225E2162B}" srcOrd="0" destOrd="1" presId="urn:microsoft.com/office/officeart/2005/8/layout/vList6"/>
    <dgm:cxn modelId="{DEBEEB15-49A0-4C3B-9330-8EF08F0E7441}" srcId="{FC23861B-EE0F-4ABF-B494-77D1A2BD027A}" destId="{0083B17E-5D36-49DE-97BE-A7711806EFF6}" srcOrd="0" destOrd="0" parTransId="{0D123A38-2F98-4E6B-ACD6-A309CA40B53A}" sibTransId="{3257477C-20D8-42B6-82C2-119CFD069898}"/>
    <dgm:cxn modelId="{16F9FD9C-7587-4DFA-B115-6D66E861456E}" srcId="{FC23861B-EE0F-4ABF-B494-77D1A2BD027A}" destId="{C89C0214-3DF4-49D5-9541-0D39B7E76701}" srcOrd="1" destOrd="0" parTransId="{4B8286F8-A844-49FD-83D6-DA31468E0B3C}" sibTransId="{5203CEE6-8388-49B3-9356-1FA255D3AB66}"/>
    <dgm:cxn modelId="{D0993CB4-607C-4706-B89B-71F4041FFFEC}" type="presOf" srcId="{C7DBBA7F-3230-480F-B99B-9A39CA7E74A0}" destId="{3FDE766E-5719-4604-97E7-01E372333BE4}" srcOrd="0" destOrd="1" presId="urn:microsoft.com/office/officeart/2005/8/layout/vList6"/>
    <dgm:cxn modelId="{FBBE05B4-83EB-433E-B9B7-73943B1377E2}" type="presOf" srcId="{E34BC6F8-74B4-4D56-8C90-D3C2FC85DD09}" destId="{3FDE766E-5719-4604-97E7-01E372333BE4}" srcOrd="0" destOrd="2" presId="urn:microsoft.com/office/officeart/2005/8/layout/vList6"/>
    <dgm:cxn modelId="{47A58F3F-9B1A-42A9-A650-171743E7B86E}" type="presOf" srcId="{D25909B7-1C86-46CF-B82E-733347F4491D}" destId="{BFCC59CB-C49B-430E-BB9E-6D534E0E3A09}" srcOrd="0" destOrd="2" presId="urn:microsoft.com/office/officeart/2005/8/layout/vList6"/>
    <dgm:cxn modelId="{47A94EBF-3198-4A7B-AAC6-B567B131D9D5}" type="presParOf" srcId="{674AA1BB-4DD9-43F8-8296-456835332AB6}" destId="{E0E82293-D741-4D95-9E4A-B5C51B054A3F}" srcOrd="0" destOrd="0" presId="urn:microsoft.com/office/officeart/2005/8/layout/vList6"/>
    <dgm:cxn modelId="{F401B8DD-9431-4837-935E-C3B74FD2EC29}" type="presParOf" srcId="{E0E82293-D741-4D95-9E4A-B5C51B054A3F}" destId="{F67B15FC-8F55-4FCB-9E77-FBB494AFB966}" srcOrd="0" destOrd="0" presId="urn:microsoft.com/office/officeart/2005/8/layout/vList6"/>
    <dgm:cxn modelId="{74247585-81BF-4389-B932-5BF7F84B8AFD}" type="presParOf" srcId="{E0E82293-D741-4D95-9E4A-B5C51B054A3F}" destId="{3E92BE3F-DDE1-403E-BB94-9E9225E2162B}" srcOrd="1" destOrd="0" presId="urn:microsoft.com/office/officeart/2005/8/layout/vList6"/>
    <dgm:cxn modelId="{DC0E6D07-A3B5-472F-9571-73F780D5D29B}" type="presParOf" srcId="{674AA1BB-4DD9-43F8-8296-456835332AB6}" destId="{30B8617D-FC67-4C95-B5FE-421706D3C3EB}" srcOrd="1" destOrd="0" presId="urn:microsoft.com/office/officeart/2005/8/layout/vList6"/>
    <dgm:cxn modelId="{C499C7C0-29C7-4E4F-B0C7-2024B89C2188}" type="presParOf" srcId="{674AA1BB-4DD9-43F8-8296-456835332AB6}" destId="{1E59AB50-5CA4-4968-8EAF-9D37B034182F}" srcOrd="2" destOrd="0" presId="urn:microsoft.com/office/officeart/2005/8/layout/vList6"/>
    <dgm:cxn modelId="{644CE55C-E9B1-42A3-875E-5CA458A7C805}" type="presParOf" srcId="{1E59AB50-5CA4-4968-8EAF-9D37B034182F}" destId="{4EA05829-7FA0-40A6-96E0-F3994479AF2C}" srcOrd="0" destOrd="0" presId="urn:microsoft.com/office/officeart/2005/8/layout/vList6"/>
    <dgm:cxn modelId="{8EE4DED6-9D91-4D2B-9144-A9C36AA1470C}" type="presParOf" srcId="{1E59AB50-5CA4-4968-8EAF-9D37B034182F}" destId="{3FDE766E-5719-4604-97E7-01E372333BE4}" srcOrd="1" destOrd="0" presId="urn:microsoft.com/office/officeart/2005/8/layout/vList6"/>
    <dgm:cxn modelId="{49F3501F-2EEE-4522-AB11-AE08D39CD6A0}" type="presParOf" srcId="{674AA1BB-4DD9-43F8-8296-456835332AB6}" destId="{5103BE6C-44F7-4CBC-AD9F-281640CF51C0}" srcOrd="3" destOrd="0" presId="urn:microsoft.com/office/officeart/2005/8/layout/vList6"/>
    <dgm:cxn modelId="{C5F5FF33-AA7D-47E4-89CF-1B24637EBD43}" type="presParOf" srcId="{674AA1BB-4DD9-43F8-8296-456835332AB6}" destId="{64826876-1381-4F7E-BFF6-24A4A7814F59}" srcOrd="4" destOrd="0" presId="urn:microsoft.com/office/officeart/2005/8/layout/vList6"/>
    <dgm:cxn modelId="{BC0631C9-EE9E-4294-969B-5EF728E78052}" type="presParOf" srcId="{64826876-1381-4F7E-BFF6-24A4A7814F59}" destId="{8B84B870-7271-4722-AB7B-E4954B463580}" srcOrd="0" destOrd="0" presId="urn:microsoft.com/office/officeart/2005/8/layout/vList6"/>
    <dgm:cxn modelId="{4E621004-D156-476F-BA68-A60349ADCEF8}" type="presParOf" srcId="{64826876-1381-4F7E-BFF6-24A4A7814F59}" destId="{BFCC59CB-C49B-430E-BB9E-6D534E0E3A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2BE3F-DDE1-403E-BB94-9E9225E2162B}">
      <dsp:nvSpPr>
        <dsp:cNvPr id="0" name=""/>
        <dsp:cNvSpPr/>
      </dsp:nvSpPr>
      <dsp:spPr>
        <a:xfrm>
          <a:off x="3108959" y="0"/>
          <a:ext cx="4663440" cy="15572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Overview talk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Coop-specific PINEMAP work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Coop-specific feedback from stakeholders</a:t>
          </a:r>
          <a:endParaRPr lang="en-US" sz="1700" kern="1200"/>
        </a:p>
      </dsp:txBody>
      <dsp:txXfrm>
        <a:off x="3108959" y="194655"/>
        <a:ext cx="4079476" cy="1167928"/>
      </dsp:txXfrm>
    </dsp:sp>
    <dsp:sp modelId="{F67B15FC-8F55-4FCB-9E77-FBB494AFB966}">
      <dsp:nvSpPr>
        <dsp:cNvPr id="0" name=""/>
        <dsp:cNvSpPr/>
      </dsp:nvSpPr>
      <dsp:spPr>
        <a:xfrm>
          <a:off x="0" y="0"/>
          <a:ext cx="3108960" cy="1557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Coop-Based Outreach</a:t>
          </a:r>
          <a:endParaRPr lang="en-US" sz="2600" kern="1200"/>
        </a:p>
      </dsp:txBody>
      <dsp:txXfrm>
        <a:off x="76018" y="76018"/>
        <a:ext cx="2956924" cy="1405202"/>
      </dsp:txXfrm>
    </dsp:sp>
    <dsp:sp modelId="{3FDE766E-5719-4604-97E7-01E372333BE4}">
      <dsp:nvSpPr>
        <dsp:cNvPr id="0" name=""/>
        <dsp:cNvSpPr/>
      </dsp:nvSpPr>
      <dsp:spPr>
        <a:xfrm>
          <a:off x="3108959" y="1712962"/>
          <a:ext cx="4663440" cy="15572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Narrated PPTs from coop meetings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1-2 page research summaries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Trainings on PINEMAP tools and datasets</a:t>
          </a:r>
          <a:endParaRPr lang="en-US" sz="1700" kern="1200"/>
        </a:p>
      </dsp:txBody>
      <dsp:txXfrm>
        <a:off x="3108959" y="1907617"/>
        <a:ext cx="4079476" cy="1167928"/>
      </dsp:txXfrm>
    </dsp:sp>
    <dsp:sp modelId="{4EA05829-7FA0-40A6-96E0-F3994479AF2C}">
      <dsp:nvSpPr>
        <dsp:cNvPr id="0" name=""/>
        <dsp:cNvSpPr/>
      </dsp:nvSpPr>
      <dsp:spPr>
        <a:xfrm>
          <a:off x="0" y="1712962"/>
          <a:ext cx="3108960" cy="1557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Online Resources</a:t>
          </a:r>
          <a:endParaRPr lang="en-US" sz="2600" kern="1200"/>
        </a:p>
      </dsp:txBody>
      <dsp:txXfrm>
        <a:off x="76018" y="1788980"/>
        <a:ext cx="2956924" cy="1405202"/>
      </dsp:txXfrm>
    </dsp:sp>
    <dsp:sp modelId="{BFCC59CB-C49B-430E-BB9E-6D534E0E3A09}">
      <dsp:nvSpPr>
        <dsp:cNvPr id="0" name=""/>
        <dsp:cNvSpPr/>
      </dsp:nvSpPr>
      <dsp:spPr>
        <a:xfrm>
          <a:off x="3108959" y="3425924"/>
          <a:ext cx="4663440" cy="15572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Virtual conferences on focused science topics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Multi-topic virtual conference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Wrap-up meeting at end of project</a:t>
          </a:r>
          <a:endParaRPr lang="en-US" sz="1700" kern="1200"/>
        </a:p>
      </dsp:txBody>
      <dsp:txXfrm>
        <a:off x="3108959" y="3620579"/>
        <a:ext cx="4079476" cy="1167928"/>
      </dsp:txXfrm>
    </dsp:sp>
    <dsp:sp modelId="{8B84B870-7271-4722-AB7B-E4954B463580}">
      <dsp:nvSpPr>
        <dsp:cNvPr id="0" name=""/>
        <dsp:cNvSpPr/>
      </dsp:nvSpPr>
      <dsp:spPr>
        <a:xfrm>
          <a:off x="0" y="3425924"/>
          <a:ext cx="3108960" cy="1557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smtClean="0"/>
            <a:t>Conferences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Virtual and    In-Person</a:t>
          </a:r>
          <a:endParaRPr lang="en-US" sz="2600" kern="1200"/>
        </a:p>
      </dsp:txBody>
      <dsp:txXfrm>
        <a:off x="76018" y="3501942"/>
        <a:ext cx="2956924" cy="140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A1A48-9983-4FCF-A331-D01ED3564792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8CA2C-2A18-4101-9B10-B919FBFC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3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1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1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1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45DA-4707-4B43-BF53-61B65EBDAFB7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784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*=just realized we still</a:t>
            </a:r>
            <a:r>
              <a:rPr lang="en-US" baseline="0" dirty="0" smtClean="0"/>
              <a:t> need to process HUC03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45DA-4707-4B43-BF53-61B65EBDAFB7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721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64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15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9328" y="2433040"/>
            <a:ext cx="7444272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1533071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5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50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039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120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389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410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54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67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170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821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9328" y="2433040"/>
            <a:ext cx="7444272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1533071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552910" y="6453765"/>
            <a:ext cx="5683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/>
                <a:cs typeface="Cambria"/>
              </a:rPr>
              <a:t>Pine Integrated Network: Education, Mitigation, and Adaptation project (PINEMAP) is a Coordinated Agricultural Project funded by the USDA National Institute of Food and Agriculture, Award #2011-68002-30185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01" y="6477206"/>
            <a:ext cx="1696029" cy="32245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7241424" y="6464887"/>
            <a:ext cx="0" cy="34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268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58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6396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7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686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264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91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45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4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865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6971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708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720" y="2400284"/>
            <a:ext cx="7986440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609395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3810000" y="5116115"/>
            <a:ext cx="4673600" cy="60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2000">
                <a:solidFill>
                  <a:srgbClr val="595959"/>
                </a:solidFill>
                <a:latin typeface="Century Gothic"/>
                <a:ea typeface="ＭＳ Ｐゴシック" pitchFamily="-108" charset="-128"/>
                <a:cs typeface="Century Gothic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tabLst>
                <a:tab pos="1593850" algn="l"/>
              </a:tabLs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1400" kern="0" dirty="0" smtClean="0"/>
              <a:t>PINEMAP ATP Meeting | December 5, 2014</a:t>
            </a:r>
            <a:endParaRPr lang="en-US" sz="1400" kern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96" y="6316508"/>
            <a:ext cx="2429468" cy="4692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412125" y="6381872"/>
            <a:ext cx="3957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ＭＳ Ｐゴシック" pitchFamily="-108" charset="-128"/>
                <a:cs typeface="Century Gothic"/>
              </a:rPr>
              <a:t>PINEMAP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 is a </a:t>
            </a:r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ＭＳ Ｐゴシック" pitchFamily="-108" charset="-128"/>
                <a:cs typeface="Century Gothic"/>
              </a:rPr>
              <a:t>Coordinated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 Agricultural Project funded by the </a:t>
            </a:r>
          </a:p>
          <a:p>
            <a:pPr defTabSz="457200"/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USDA National Institute of Food and Agriculture, Award # 2011-68002-30185.</a:t>
            </a:r>
          </a:p>
        </p:txBody>
      </p:sp>
    </p:spTree>
    <p:extLst>
      <p:ext uri="{BB962C8B-B14F-4D97-AF65-F5344CB8AC3E}">
        <p14:creationId xmlns:p14="http://schemas.microsoft.com/office/powerpoint/2010/main" val="24128190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0469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27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561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3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891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225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599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166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2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EA5A41A-F2A0-4222-ADB5-8C45E485AD9F}" type="datetimeFigureOut">
              <a:rPr lang="en-US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69CA27A-C854-4578-8637-A15DA50809A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110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92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720" y="2400284"/>
            <a:ext cx="7986440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609395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3810000" y="5116115"/>
            <a:ext cx="4673600" cy="60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2000">
                <a:solidFill>
                  <a:srgbClr val="595959"/>
                </a:solidFill>
                <a:latin typeface="Century Gothic"/>
                <a:ea typeface="ＭＳ Ｐゴシック" pitchFamily="-108" charset="-128"/>
                <a:cs typeface="Century Gothic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tabLst>
                <a:tab pos="1593850" algn="l"/>
              </a:tabLs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1400" kern="0" dirty="0" smtClean="0"/>
              <a:t>Science Presentation </a:t>
            </a:r>
          </a:p>
          <a:p>
            <a:r>
              <a:rPr lang="en-US" sz="1400" kern="0" dirty="0" smtClean="0"/>
              <a:t>PINEMAP 2014 Annual Meeting | May 14—16, 2014</a:t>
            </a:r>
            <a:endParaRPr lang="en-US" sz="1400" kern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96" y="6316508"/>
            <a:ext cx="2429468" cy="4692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412125" y="6381872"/>
            <a:ext cx="3957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ＭＳ Ｐゴシック" pitchFamily="-108" charset="-128"/>
                <a:cs typeface="Century Gothic"/>
              </a:rPr>
              <a:t>PINEMAP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 is a </a:t>
            </a:r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ＭＳ Ｐゴシック" pitchFamily="-108" charset="-128"/>
                <a:cs typeface="Century Gothic"/>
              </a:rPr>
              <a:t>Coordinated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 Agricultural Project funded by the </a:t>
            </a:r>
          </a:p>
          <a:p>
            <a:pPr defTabSz="457200"/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USDA National Institute of Food and Agriculture, Award # 2011-68002-30185.</a:t>
            </a:r>
          </a:p>
        </p:txBody>
      </p:sp>
    </p:spTree>
    <p:extLst>
      <p:ext uri="{BB962C8B-B14F-4D97-AF65-F5344CB8AC3E}">
        <p14:creationId xmlns:p14="http://schemas.microsoft.com/office/powerpoint/2010/main" val="25692224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9432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557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858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12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14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927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1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9328" y="2433040"/>
            <a:ext cx="7444272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1533071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237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899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554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555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08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59120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516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24619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348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358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715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8513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77674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93934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090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659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022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26720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17230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0852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970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8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551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73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4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26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4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685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33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2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7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0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183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87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EA5A41A-F2A0-4222-ADB5-8C45E485AD9F}" type="datetimeFigureOut">
              <a:rPr lang="en-US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69CA27A-C854-4578-8637-A15DA50809A1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13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4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1" y="3886201"/>
            <a:ext cx="6400799" cy="17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lt1"/>
              </a:buClr>
              <a:buFont typeface="Calibri"/>
              <a:buNone/>
              <a:defRPr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chemeClr val="lt1"/>
              </a:buClr>
              <a:buFont typeface="Calibri"/>
              <a:buNone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chemeClr val="lt1"/>
              </a:buClr>
              <a:buFont typeface="Calibri"/>
              <a:buNone/>
              <a:defRPr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759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993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2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77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06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4038599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1" y="1600200"/>
            <a:ext cx="4038599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580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099" cy="63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099" cy="39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009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9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131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99" cy="11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1" y="273050"/>
            <a:ext cx="5111699" cy="585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99" cy="46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728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9" y="4800601"/>
            <a:ext cx="5486399" cy="5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9" y="612775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9" y="5367338"/>
            <a:ext cx="5486399" cy="8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715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8999" y="-251600"/>
            <a:ext cx="45260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943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299" y="2171737"/>
            <a:ext cx="5851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00" y="190539"/>
            <a:ext cx="58516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903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854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9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61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13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35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03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8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04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21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64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21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37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32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9328" y="2433040"/>
            <a:ext cx="7444272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1533071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04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544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74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72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89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50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27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52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79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46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843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81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14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50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6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73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14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50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34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8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303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71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58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12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720" y="2400284"/>
            <a:ext cx="7986440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609395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3810000" y="5116115"/>
            <a:ext cx="4673600" cy="60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2000">
                <a:solidFill>
                  <a:srgbClr val="595959"/>
                </a:solidFill>
                <a:latin typeface="Century Gothic"/>
                <a:ea typeface="ＭＳ Ｐゴシック" pitchFamily="-108" charset="-128"/>
                <a:cs typeface="Century Gothic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CA635"/>
              </a:buClr>
              <a:buNone/>
              <a:tabLst>
                <a:tab pos="1593850" algn="l"/>
              </a:tabLst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ea typeface="ＭＳ Ｐゴシック" pitchFamily="-105" charset="-128"/>
                <a:cs typeface="Cambria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500000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1400" kern="0" dirty="0" smtClean="0"/>
              <a:t>Science Presentation </a:t>
            </a:r>
          </a:p>
          <a:p>
            <a:r>
              <a:rPr lang="en-US" sz="1400" kern="0" dirty="0" smtClean="0"/>
              <a:t>PINEMAP 2014 Annual Meeting | May 14—16, 2014</a:t>
            </a:r>
            <a:endParaRPr lang="en-US" sz="1400" kern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96" y="6316508"/>
            <a:ext cx="2429468" cy="46928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412125" y="6381872"/>
            <a:ext cx="3957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ＭＳ Ｐゴシック" pitchFamily="-108" charset="-128"/>
                <a:cs typeface="Century Gothic"/>
              </a:rPr>
              <a:t>PINEMAP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 is a </a:t>
            </a:r>
            <a:r>
              <a:rPr 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ＭＳ Ｐゴシック" pitchFamily="-108" charset="-128"/>
                <a:cs typeface="Century Gothic"/>
              </a:rPr>
              <a:t>Coordinated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 Agricultural Project funded by the </a:t>
            </a:r>
          </a:p>
          <a:p>
            <a:pPr defTabSz="457200"/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USDA National Institute of Food and Agriculture, Award # 2011-68002-30185.</a:t>
            </a:r>
          </a:p>
        </p:txBody>
      </p:sp>
    </p:spTree>
    <p:extLst>
      <p:ext uri="{BB962C8B-B14F-4D97-AF65-F5344CB8AC3E}">
        <p14:creationId xmlns:p14="http://schemas.microsoft.com/office/powerpoint/2010/main" val="188538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140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1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788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981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12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2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960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678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642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441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906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22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9328" y="2433040"/>
            <a:ext cx="7444272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1533071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15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762000" y="4497207"/>
            <a:ext cx="7800768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2706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33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877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0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568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771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C7C122D7-5B53-E94F-B8DD-2F4A280CB4BD}" type="datetimeFigureOut">
              <a:rPr lang="en-US" smtClean="0">
                <a:solidFill>
                  <a:prstClr val="black"/>
                </a:solidFill>
              </a:rPr>
              <a:pPr defTabSz="457200"/>
              <a:t>1/23/2015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83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12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988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018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165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8652" y="1"/>
            <a:ext cx="7072948" cy="1158504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95401" y="1108844"/>
            <a:ext cx="7696200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0" hangingPunct="0">
              <a:defRPr/>
            </a:pPr>
            <a:endParaRPr lang="en-US">
              <a:solidFill>
                <a:prstClr val="black"/>
              </a:solidFill>
              <a:latin typeface="Time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196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21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94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9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9009" y="-19993"/>
            <a:ext cx="2117085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7647" y="-34559"/>
            <a:ext cx="2030687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083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52910" y="6453765"/>
            <a:ext cx="7466520" cy="369332"/>
            <a:chOff x="1552910" y="6453765"/>
            <a:chExt cx="7466520" cy="369332"/>
          </a:xfrm>
        </p:grpSpPr>
        <p:sp>
          <p:nvSpPr>
            <p:cNvPr id="7" name="Rectangle 6"/>
            <p:cNvSpPr/>
            <p:nvPr userDrawn="1"/>
          </p:nvSpPr>
          <p:spPr>
            <a:xfrm>
              <a:off x="1552910" y="6453765"/>
              <a:ext cx="56832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mbria"/>
                  <a:cs typeface="Cambria"/>
                </a:rPr>
                <a:t>Pine Integrated Network: Education, Mitigation, and Adaptation project (PINEMAP) is a Coordinated Agricultural Project funded by the USDA National Institute of Food and Agriculture, Award #2011-68002-30185</a:t>
              </a:r>
            </a:p>
          </p:txBody>
        </p:sp>
        <p:pic>
          <p:nvPicPr>
            <p:cNvPr id="10" name="Picture 9"/>
            <p:cNvPicPr/>
            <p:nvPr userDrawn="1"/>
          </p:nvPicPr>
          <p:blipFill>
            <a:blip r:embed="rId15" cstate="print">
              <a:alphaModFix amt="6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401" y="6477206"/>
              <a:ext cx="1696029" cy="32245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 bwMode="auto">
            <a:xfrm>
              <a:off x="7241424" y="6464887"/>
              <a:ext cx="0" cy="3470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" y="22773"/>
            <a:ext cx="1034010" cy="12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9009" y="-19993"/>
            <a:ext cx="2117085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-17647" y="-34559"/>
            <a:ext cx="2030687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083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" y="22773"/>
            <a:ext cx="1034010" cy="12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9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9008" y="-19993"/>
            <a:ext cx="1711684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-17646" y="-34559"/>
            <a:ext cx="1617846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083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6" y="0"/>
            <a:ext cx="903069" cy="11114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5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9008" y="-19993"/>
            <a:ext cx="1711684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-17646" y="-34559"/>
            <a:ext cx="1617846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083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6" y="0"/>
            <a:ext cx="903069" cy="11114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9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1/23/2015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>
                <a:solidFill>
                  <a:srgbClr val="749805"/>
                </a:solidFill>
              </a:rPr>
              <a:pPr/>
              <a:t>‹#›</a:t>
            </a:fld>
            <a:endParaRPr lang="en-US">
              <a:solidFill>
                <a:srgbClr val="749805"/>
              </a:solidFill>
            </a:endParaRPr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9009" y="-19993"/>
            <a:ext cx="2117085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7647" y="-34559"/>
            <a:ext cx="2030687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083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52910" y="6453765"/>
            <a:ext cx="7466520" cy="369332"/>
            <a:chOff x="1552910" y="6453765"/>
            <a:chExt cx="7466520" cy="369332"/>
          </a:xfrm>
        </p:grpSpPr>
        <p:sp>
          <p:nvSpPr>
            <p:cNvPr id="7" name="Rectangle 6"/>
            <p:cNvSpPr/>
            <p:nvPr userDrawn="1"/>
          </p:nvSpPr>
          <p:spPr>
            <a:xfrm>
              <a:off x="1552910" y="6453765"/>
              <a:ext cx="56832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mbria"/>
                  <a:cs typeface="Cambria"/>
                </a:rPr>
                <a:t>Pine Integrated Network: Education, Mitigation, and Adaptation project (PINEMAP) is a Coordinated Agricultural Project funded by the USDA National Institute of Food and Agriculture, Award #2011-68002-30185</a:t>
              </a:r>
            </a:p>
          </p:txBody>
        </p:sp>
        <p:pic>
          <p:nvPicPr>
            <p:cNvPr id="10" name="Picture 9"/>
            <p:cNvPicPr/>
            <p:nvPr userDrawn="1"/>
          </p:nvPicPr>
          <p:blipFill>
            <a:blip r:embed="rId15" cstate="print">
              <a:alphaModFix amt="6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401" y="6477206"/>
              <a:ext cx="1696029" cy="32245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 bwMode="auto">
            <a:xfrm>
              <a:off x="7241424" y="6464887"/>
              <a:ext cx="0" cy="3470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" y="22773"/>
            <a:ext cx="1034010" cy="12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00FF00"/>
              </a:buClr>
              <a:buFont typeface="Calibri"/>
              <a:buNone/>
              <a:defRPr sz="4400" b="0" i="0" u="none" strike="noStrike" cap="none" baseline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rgbClr val="FFFF00"/>
              </a:buClr>
              <a:buFont typeface="Calibri"/>
              <a:buChar char="•"/>
              <a:defRPr sz="32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rgbClr val="FF9900"/>
              </a:buClr>
              <a:buFont typeface="Calibri"/>
              <a:buChar char="–"/>
              <a:defRPr sz="2800" b="0" i="0" u="none" strike="noStrike" cap="none" baseline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FFFFFF"/>
              </a:solidFill>
              <a:rtl val="0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>
              <a:solidFill>
                <a:srgbClr val="FFFFFF"/>
              </a:solidFill>
              <a:rtl val="0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lvl="1" indent="-88900">
              <a:buClr>
                <a:srgbClr val="000000"/>
              </a:buClr>
              <a:buFont typeface="Courier New"/>
              <a:buChar char="o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lvl="2" indent="-88900">
              <a:buClr>
                <a:srgbClr val="000000"/>
              </a:buClr>
              <a:buFont typeface="Wingdings"/>
              <a:buChar char="§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lvl="3" indent="-88900">
              <a:buClr>
                <a:srgbClr val="000000"/>
              </a:buClr>
              <a:buFont typeface="Arial"/>
              <a:buChar char="●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lvl="4" indent="-88900">
              <a:buClr>
                <a:srgbClr val="000000"/>
              </a:buClr>
              <a:buFont typeface="Courier New"/>
              <a:buChar char="o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lvl="5" indent="-88900">
              <a:buClr>
                <a:srgbClr val="000000"/>
              </a:buClr>
              <a:buFont typeface="Wingdings"/>
              <a:buChar char="§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lvl="6" indent="-88900">
              <a:buClr>
                <a:srgbClr val="000000"/>
              </a:buClr>
              <a:buFont typeface="Arial"/>
              <a:buChar char="●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lvl="7" indent="-88900">
              <a:buClr>
                <a:srgbClr val="000000"/>
              </a:buClr>
              <a:buFont typeface="Courier New"/>
              <a:buChar char="o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lvl="8" indent="-88900">
              <a:buClr>
                <a:srgbClr val="000000"/>
              </a:buClr>
              <a:buFont typeface="Wingdings"/>
              <a:buChar char="§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07193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A3174AD-FA85-AC43-8ABA-1E56D230AC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63D570-92D0-EE4B-A7DB-629F7D5171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9009" y="-19993"/>
            <a:ext cx="2117085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-17647" y="-34559"/>
            <a:ext cx="2030687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160" y="-11353"/>
            <a:ext cx="1005168" cy="1235519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46489" y="6453765"/>
            <a:ext cx="5468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/>
                <a:cs typeface="Cambria"/>
              </a:rPr>
              <a:t>Pine Integrated Network: Education, Mitigation, and Adaptation project (PINEMAP) is a Coordinated Agriculture Project funded by the USDA National Institute of Food and Agriculture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15" cstate="print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69" y="6477206"/>
            <a:ext cx="1696029" cy="32245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7075881" y="6464887"/>
            <a:ext cx="0" cy="34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4876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6F72D7CA-B77D-457C-92A5-EDC2D54471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C242BCFA-2ECB-4D3A-9523-6F57998D3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1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9008" y="-19993"/>
            <a:ext cx="1711684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-17646" y="-34559"/>
            <a:ext cx="1617846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083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6" y="0"/>
            <a:ext cx="903069" cy="11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6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9009" y="-19993"/>
            <a:ext cx="2117085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-17647" y="-34559"/>
            <a:ext cx="2030687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9CA635"/>
              </a:solidFill>
              <a:latin typeface="Times" pitchFamily="-105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083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52910" y="6453765"/>
            <a:ext cx="7466520" cy="369332"/>
            <a:chOff x="1552910" y="6453765"/>
            <a:chExt cx="7466520" cy="369332"/>
          </a:xfrm>
        </p:grpSpPr>
        <p:sp>
          <p:nvSpPr>
            <p:cNvPr id="7" name="Rectangle 6"/>
            <p:cNvSpPr/>
            <p:nvPr userDrawn="1"/>
          </p:nvSpPr>
          <p:spPr>
            <a:xfrm>
              <a:off x="1552910" y="6453765"/>
              <a:ext cx="56832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mbria"/>
                  <a:cs typeface="Cambria"/>
                </a:rPr>
                <a:t>Pine Integrated Network: Education, Mitigation, and Adaptation project (PINEMAP) is a Coordinated Agricultural Project funded by the USDA National Institute of Food and Agriculture, Award #2011-68002-30185</a:t>
              </a:r>
            </a:p>
          </p:txBody>
        </p:sp>
        <p:pic>
          <p:nvPicPr>
            <p:cNvPr id="10" name="Picture 9"/>
            <p:cNvPicPr/>
            <p:nvPr userDrawn="1"/>
          </p:nvPicPr>
          <p:blipFill>
            <a:blip r:embed="rId14" cstate="print">
              <a:alphaModFix amt="6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401" y="6477206"/>
              <a:ext cx="1696029" cy="32245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 bwMode="auto">
            <a:xfrm>
              <a:off x="7241424" y="6464887"/>
              <a:ext cx="0" cy="3470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" y="22773"/>
            <a:ext cx="1034010" cy="12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235A56"/>
          </a:solidFill>
          <a:latin typeface="Gill Sans"/>
          <a:ea typeface="ＭＳ Ｐゴシック" pitchFamily="-108" charset="-128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C1DA6C">
                <a:alpha val="88627"/>
                <a:lumMod val="88000"/>
                <a:lumOff val="12000"/>
              </a:srgbClr>
            </a:gs>
            <a:gs pos="2000">
              <a:srgbClr val="E1E59E">
                <a:lumMod val="41000"/>
                <a:lumOff val="59000"/>
                <a:alpha val="85000"/>
              </a:srgbClr>
            </a:gs>
            <a:gs pos="91000">
              <a:srgbClr val="1B4877">
                <a:lumMod val="98000"/>
                <a:lumOff val="2000"/>
                <a:alpha val="9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5E60-E0F8-433E-ABD4-9BAC898A6F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65721-370A-4FFF-813E-531FB0127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5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jpg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8.png"/><Relationship Id="rId11" Type="http://schemas.openxmlformats.org/officeDocument/2006/relationships/hyperlink" Target="mailto:jbkidd@vt.edu" TargetMode="External"/><Relationship Id="rId5" Type="http://schemas.openxmlformats.org/officeDocument/2006/relationships/image" Target="../media/image57.jpeg"/><Relationship Id="rId10" Type="http://schemas.openxmlformats.org/officeDocument/2006/relationships/hyperlink" Target="http://www.pinemap.org/education/undergraduate/" TargetMode="External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5666272" cy="946036"/>
          </a:xfrm>
        </p:spPr>
        <p:txBody>
          <a:bodyPr/>
          <a:lstStyle/>
          <a:p>
            <a:r>
              <a:rPr lang="en-US" sz="3200" b="1" dirty="0" smtClean="0"/>
              <a:t>All Team PINEMAP meeting January 23, 2015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90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Multisite Field Study</a:t>
            </a:r>
          </a:p>
        </p:txBody>
      </p:sp>
      <p:sp>
        <p:nvSpPr>
          <p:cNvPr id="172" name="Shape 172"/>
          <p:cNvSpPr/>
          <p:nvPr/>
        </p:nvSpPr>
        <p:spPr>
          <a:xfrm>
            <a:off x="592778" y="1469467"/>
            <a:ext cx="1537499" cy="18528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173" name="Shape 173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332375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175" name="Shape 175"/>
          <p:cNvSpPr/>
          <p:nvPr/>
        </p:nvSpPr>
        <p:spPr>
          <a:xfrm>
            <a:off x="5207365" y="14694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76" name="Shape 176"/>
          <p:cNvSpPr/>
          <p:nvPr/>
        </p:nvSpPr>
        <p:spPr>
          <a:xfrm rot="-5400000" flipH="1">
            <a:off x="62510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6345850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178" name="Shape 178"/>
          <p:cNvSpPr/>
          <p:nvPr/>
        </p:nvSpPr>
        <p:spPr>
          <a:xfrm flipH="1">
            <a:off x="5202878" y="49219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92778" y="4426500"/>
            <a:ext cx="1537499" cy="18272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and Analyses into Database</a:t>
            </a:r>
          </a:p>
        </p:txBody>
      </p:sp>
      <p:sp>
        <p:nvSpPr>
          <p:cNvPr id="180" name="Shape 180"/>
          <p:cNvSpPr/>
          <p:nvPr/>
        </p:nvSpPr>
        <p:spPr>
          <a:xfrm>
            <a:off x="3332375" y="19855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181" name="Shape 181"/>
          <p:cNvSpPr/>
          <p:nvPr/>
        </p:nvSpPr>
        <p:spPr>
          <a:xfrm>
            <a:off x="3332375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182" name="Shape 182"/>
          <p:cNvSpPr/>
          <p:nvPr/>
        </p:nvSpPr>
        <p:spPr>
          <a:xfrm>
            <a:off x="3332375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183" name="Shape 183"/>
          <p:cNvSpPr/>
          <p:nvPr/>
        </p:nvSpPr>
        <p:spPr>
          <a:xfrm>
            <a:off x="6345850" y="19649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184" name="Shape 184"/>
          <p:cNvSpPr/>
          <p:nvPr/>
        </p:nvSpPr>
        <p:spPr>
          <a:xfrm>
            <a:off x="6345850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185" name="Shape 185"/>
          <p:cNvSpPr/>
          <p:nvPr/>
        </p:nvSpPr>
        <p:spPr>
          <a:xfrm>
            <a:off x="6345850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186" name="Shape 186"/>
          <p:cNvSpPr/>
          <p:nvPr/>
        </p:nvSpPr>
        <p:spPr>
          <a:xfrm>
            <a:off x="6319175" y="44011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187" name="Shape 187"/>
          <p:cNvSpPr/>
          <p:nvPr/>
        </p:nvSpPr>
        <p:spPr>
          <a:xfrm>
            <a:off x="6319175" y="48966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188" name="Shape 188"/>
          <p:cNvSpPr/>
          <p:nvPr/>
        </p:nvSpPr>
        <p:spPr>
          <a:xfrm>
            <a:off x="6319175" y="53920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189" name="Shape 189"/>
          <p:cNvSpPr/>
          <p:nvPr/>
        </p:nvSpPr>
        <p:spPr>
          <a:xfrm>
            <a:off x="6319175" y="58669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190" name="Shape 190"/>
          <p:cNvSpPr/>
          <p:nvPr/>
        </p:nvSpPr>
        <p:spPr>
          <a:xfrm>
            <a:off x="3350075" y="442648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191" name="Shape 191"/>
          <p:cNvSpPr/>
          <p:nvPr/>
        </p:nvSpPr>
        <p:spPr>
          <a:xfrm>
            <a:off x="3350075" y="4921951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192" name="Shape 192"/>
          <p:cNvSpPr/>
          <p:nvPr/>
        </p:nvSpPr>
        <p:spPr>
          <a:xfrm>
            <a:off x="3350075" y="5417418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193" name="Shape 193"/>
          <p:cNvSpPr/>
          <p:nvPr/>
        </p:nvSpPr>
        <p:spPr>
          <a:xfrm>
            <a:off x="3350075" y="5892318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194" name="Shape 194"/>
          <p:cNvSpPr/>
          <p:nvPr/>
        </p:nvSpPr>
        <p:spPr>
          <a:xfrm>
            <a:off x="5207365" y="19649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5207365" y="2450118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5207365" y="2935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7" name="Shape 197"/>
          <p:cNvSpPr/>
          <p:nvPr/>
        </p:nvSpPr>
        <p:spPr>
          <a:xfrm rot="-5400000" flipH="1">
            <a:off x="658869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8" name="Shape 198"/>
          <p:cNvSpPr/>
          <p:nvPr/>
        </p:nvSpPr>
        <p:spPr>
          <a:xfrm rot="-5400000" flipH="1">
            <a:off x="6951024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9" name="Shape 199"/>
          <p:cNvSpPr/>
          <p:nvPr/>
        </p:nvSpPr>
        <p:spPr>
          <a:xfrm rot="-5400000" flipH="1">
            <a:off x="73133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0" name="Shape 200"/>
          <p:cNvSpPr/>
          <p:nvPr/>
        </p:nvSpPr>
        <p:spPr>
          <a:xfrm flipH="1">
            <a:off x="5202878" y="44265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1" name="Shape 201"/>
          <p:cNvSpPr/>
          <p:nvPr/>
        </p:nvSpPr>
        <p:spPr>
          <a:xfrm flipH="1">
            <a:off x="5202878" y="54174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2" name="Shape 202"/>
          <p:cNvSpPr/>
          <p:nvPr/>
        </p:nvSpPr>
        <p:spPr>
          <a:xfrm flipH="1">
            <a:off x="5207378" y="59129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3" name="Shape 203"/>
          <p:cNvSpPr/>
          <p:nvPr/>
        </p:nvSpPr>
        <p:spPr>
          <a:xfrm flipH="1">
            <a:off x="2279653" y="49116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4" name="Shape 204"/>
          <p:cNvSpPr/>
          <p:nvPr/>
        </p:nvSpPr>
        <p:spPr>
          <a:xfrm flipH="1">
            <a:off x="2279653" y="44162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5" name="Shape 205"/>
          <p:cNvSpPr/>
          <p:nvPr/>
        </p:nvSpPr>
        <p:spPr>
          <a:xfrm flipH="1">
            <a:off x="2279653" y="54071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6" name="Shape 206"/>
          <p:cNvSpPr/>
          <p:nvPr/>
        </p:nvSpPr>
        <p:spPr>
          <a:xfrm flipH="1">
            <a:off x="2284153" y="59026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0541923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Multisite Field Study</a:t>
            </a:r>
          </a:p>
        </p:txBody>
      </p:sp>
      <p:sp>
        <p:nvSpPr>
          <p:cNvPr id="212" name="Shape 212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213" name="Shape 213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3332375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15" name="Shape 215"/>
          <p:cNvSpPr/>
          <p:nvPr/>
        </p:nvSpPr>
        <p:spPr>
          <a:xfrm>
            <a:off x="5207365" y="14694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6345850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17" name="Shape 217"/>
          <p:cNvSpPr/>
          <p:nvPr/>
        </p:nvSpPr>
        <p:spPr>
          <a:xfrm>
            <a:off x="3332375" y="19855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18" name="Shape 218"/>
          <p:cNvSpPr/>
          <p:nvPr/>
        </p:nvSpPr>
        <p:spPr>
          <a:xfrm>
            <a:off x="3332375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19" name="Shape 219"/>
          <p:cNvSpPr/>
          <p:nvPr/>
        </p:nvSpPr>
        <p:spPr>
          <a:xfrm>
            <a:off x="3332375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20" name="Shape 220"/>
          <p:cNvSpPr/>
          <p:nvPr/>
        </p:nvSpPr>
        <p:spPr>
          <a:xfrm>
            <a:off x="6345850" y="19649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21" name="Shape 221"/>
          <p:cNvSpPr/>
          <p:nvPr/>
        </p:nvSpPr>
        <p:spPr>
          <a:xfrm>
            <a:off x="6345850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22" name="Shape 222"/>
          <p:cNvSpPr/>
          <p:nvPr/>
        </p:nvSpPr>
        <p:spPr>
          <a:xfrm>
            <a:off x="6345850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23" name="Shape 223"/>
          <p:cNvSpPr/>
          <p:nvPr/>
        </p:nvSpPr>
        <p:spPr>
          <a:xfrm>
            <a:off x="5207365" y="19649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207365" y="2450118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5207365" y="2935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0556874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Multisite Field Study</a:t>
            </a:r>
          </a:p>
        </p:txBody>
      </p:sp>
      <p:sp>
        <p:nvSpPr>
          <p:cNvPr id="231" name="Shape 231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232" name="Shape 232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332375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34" name="Shape 234"/>
          <p:cNvSpPr/>
          <p:nvPr/>
        </p:nvSpPr>
        <p:spPr>
          <a:xfrm>
            <a:off x="5207365" y="14694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6345850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36" name="Shape 236"/>
          <p:cNvSpPr/>
          <p:nvPr/>
        </p:nvSpPr>
        <p:spPr>
          <a:xfrm>
            <a:off x="3332375" y="19855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37" name="Shape 237"/>
          <p:cNvSpPr/>
          <p:nvPr/>
        </p:nvSpPr>
        <p:spPr>
          <a:xfrm>
            <a:off x="3332375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38" name="Shape 238"/>
          <p:cNvSpPr/>
          <p:nvPr/>
        </p:nvSpPr>
        <p:spPr>
          <a:xfrm>
            <a:off x="3332375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39" name="Shape 239"/>
          <p:cNvSpPr/>
          <p:nvPr/>
        </p:nvSpPr>
        <p:spPr>
          <a:xfrm>
            <a:off x="6345850" y="19649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40" name="Shape 240"/>
          <p:cNvSpPr/>
          <p:nvPr/>
        </p:nvSpPr>
        <p:spPr>
          <a:xfrm>
            <a:off x="6345850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41" name="Shape 241"/>
          <p:cNvSpPr/>
          <p:nvPr/>
        </p:nvSpPr>
        <p:spPr>
          <a:xfrm>
            <a:off x="6345850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42" name="Shape 242"/>
          <p:cNvSpPr/>
          <p:nvPr/>
        </p:nvSpPr>
        <p:spPr>
          <a:xfrm>
            <a:off x="5207365" y="19649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5207365" y="2450118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5207365" y="2935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568678" y="3197099"/>
            <a:ext cx="3470147" cy="1405080"/>
          </a:xfrm>
          <a:prstGeom prst="irregularSeal1">
            <a:avLst/>
          </a:prstGeom>
          <a:solidFill>
            <a:schemeClr val="accent6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REALITY</a:t>
            </a:r>
          </a:p>
        </p:txBody>
      </p:sp>
      <p:sp>
        <p:nvSpPr>
          <p:cNvPr id="246" name="Shape 246"/>
          <p:cNvSpPr/>
          <p:nvPr/>
        </p:nvSpPr>
        <p:spPr>
          <a:xfrm rot="-5400000" flipH="1">
            <a:off x="62510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6319175" y="44011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248" name="Shape 248"/>
          <p:cNvSpPr/>
          <p:nvPr/>
        </p:nvSpPr>
        <p:spPr>
          <a:xfrm>
            <a:off x="6319175" y="48966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249" name="Shape 249"/>
          <p:cNvSpPr/>
          <p:nvPr/>
        </p:nvSpPr>
        <p:spPr>
          <a:xfrm>
            <a:off x="6319175" y="53920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250" name="Shape 250"/>
          <p:cNvSpPr/>
          <p:nvPr/>
        </p:nvSpPr>
        <p:spPr>
          <a:xfrm rot="-5400000" flipH="1">
            <a:off x="658869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1" name="Shape 251"/>
          <p:cNvSpPr/>
          <p:nvPr/>
        </p:nvSpPr>
        <p:spPr>
          <a:xfrm rot="-5400000" flipH="1">
            <a:off x="6951024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2" name="Shape 252"/>
          <p:cNvSpPr/>
          <p:nvPr/>
        </p:nvSpPr>
        <p:spPr>
          <a:xfrm rot="-5400000" flipH="1">
            <a:off x="73133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6319175" y="58669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cxnSp>
        <p:nvCxnSpPr>
          <p:cNvPr id="254" name="Shape 254"/>
          <p:cNvCxnSpPr/>
          <p:nvPr/>
        </p:nvCxnSpPr>
        <p:spPr>
          <a:xfrm>
            <a:off x="5461675" y="3867202"/>
            <a:ext cx="1639200" cy="1255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61897645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Multisite Field Study</a:t>
            </a:r>
          </a:p>
        </p:txBody>
      </p:sp>
      <p:sp>
        <p:nvSpPr>
          <p:cNvPr id="260" name="Shape 260"/>
          <p:cNvSpPr/>
          <p:nvPr/>
        </p:nvSpPr>
        <p:spPr>
          <a:xfrm>
            <a:off x="592778" y="1469467"/>
            <a:ext cx="1537499" cy="18528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261" name="Shape 261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3332375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63" name="Shape 263"/>
          <p:cNvSpPr/>
          <p:nvPr/>
        </p:nvSpPr>
        <p:spPr>
          <a:xfrm>
            <a:off x="5207365" y="14694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64" name="Shape 264"/>
          <p:cNvSpPr/>
          <p:nvPr/>
        </p:nvSpPr>
        <p:spPr>
          <a:xfrm rot="-5400000" flipH="1">
            <a:off x="62510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345850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66" name="Shape 266"/>
          <p:cNvSpPr/>
          <p:nvPr/>
        </p:nvSpPr>
        <p:spPr>
          <a:xfrm flipH="1">
            <a:off x="5202878" y="49219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3332375" y="19855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68" name="Shape 268"/>
          <p:cNvSpPr/>
          <p:nvPr/>
        </p:nvSpPr>
        <p:spPr>
          <a:xfrm>
            <a:off x="3332375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69" name="Shape 269"/>
          <p:cNvSpPr/>
          <p:nvPr/>
        </p:nvSpPr>
        <p:spPr>
          <a:xfrm>
            <a:off x="3332375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270" name="Shape 270"/>
          <p:cNvSpPr/>
          <p:nvPr/>
        </p:nvSpPr>
        <p:spPr>
          <a:xfrm>
            <a:off x="6345850" y="19649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71" name="Shape 271"/>
          <p:cNvSpPr/>
          <p:nvPr/>
        </p:nvSpPr>
        <p:spPr>
          <a:xfrm>
            <a:off x="6345850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72" name="Shape 272"/>
          <p:cNvSpPr/>
          <p:nvPr/>
        </p:nvSpPr>
        <p:spPr>
          <a:xfrm>
            <a:off x="6345850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273" name="Shape 273"/>
          <p:cNvSpPr/>
          <p:nvPr/>
        </p:nvSpPr>
        <p:spPr>
          <a:xfrm>
            <a:off x="6319175" y="4401135"/>
            <a:ext cx="1749300" cy="3867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274" name="Shape 274"/>
          <p:cNvSpPr/>
          <p:nvPr/>
        </p:nvSpPr>
        <p:spPr>
          <a:xfrm>
            <a:off x="6319175" y="4896602"/>
            <a:ext cx="1749300" cy="3867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275" name="Shape 275"/>
          <p:cNvSpPr/>
          <p:nvPr/>
        </p:nvSpPr>
        <p:spPr>
          <a:xfrm>
            <a:off x="6319175" y="5392069"/>
            <a:ext cx="1749300" cy="386799"/>
          </a:xfrm>
          <a:prstGeom prst="rect">
            <a:avLst/>
          </a:prstGeom>
          <a:solidFill>
            <a:srgbClr val="D5A6BD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276" name="Shape 276"/>
          <p:cNvSpPr/>
          <p:nvPr/>
        </p:nvSpPr>
        <p:spPr>
          <a:xfrm>
            <a:off x="6319175" y="5866969"/>
            <a:ext cx="1749300" cy="386799"/>
          </a:xfrm>
          <a:prstGeom prst="rect">
            <a:avLst/>
          </a:prstGeom>
          <a:solidFill>
            <a:srgbClr val="FFE599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277" name="Shape 277"/>
          <p:cNvSpPr/>
          <p:nvPr/>
        </p:nvSpPr>
        <p:spPr>
          <a:xfrm>
            <a:off x="3350075" y="4426485"/>
            <a:ext cx="1749300" cy="3867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278" name="Shape 278"/>
          <p:cNvSpPr/>
          <p:nvPr/>
        </p:nvSpPr>
        <p:spPr>
          <a:xfrm>
            <a:off x="3350075" y="4921951"/>
            <a:ext cx="1749300" cy="3867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279" name="Shape 279"/>
          <p:cNvSpPr/>
          <p:nvPr/>
        </p:nvSpPr>
        <p:spPr>
          <a:xfrm>
            <a:off x="3350075" y="5417418"/>
            <a:ext cx="1749300" cy="386799"/>
          </a:xfrm>
          <a:prstGeom prst="rect">
            <a:avLst/>
          </a:prstGeom>
          <a:solidFill>
            <a:srgbClr val="D5A6BD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280" name="Shape 280"/>
          <p:cNvSpPr/>
          <p:nvPr/>
        </p:nvSpPr>
        <p:spPr>
          <a:xfrm>
            <a:off x="3350075" y="5892318"/>
            <a:ext cx="1749300" cy="386799"/>
          </a:xfrm>
          <a:prstGeom prst="rect">
            <a:avLst/>
          </a:prstGeom>
          <a:solidFill>
            <a:srgbClr val="FFE599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281" name="Shape 281"/>
          <p:cNvSpPr/>
          <p:nvPr/>
        </p:nvSpPr>
        <p:spPr>
          <a:xfrm>
            <a:off x="5207365" y="19649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5207365" y="2450118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5207365" y="2935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4" name="Shape 284"/>
          <p:cNvSpPr/>
          <p:nvPr/>
        </p:nvSpPr>
        <p:spPr>
          <a:xfrm rot="-5400000" flipH="1">
            <a:off x="658869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5" name="Shape 285"/>
          <p:cNvSpPr/>
          <p:nvPr/>
        </p:nvSpPr>
        <p:spPr>
          <a:xfrm rot="-5400000" flipH="1">
            <a:off x="6951024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6" name="Shape 286"/>
          <p:cNvSpPr/>
          <p:nvPr/>
        </p:nvSpPr>
        <p:spPr>
          <a:xfrm rot="-5400000" flipH="1">
            <a:off x="73133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7" name="Shape 287"/>
          <p:cNvSpPr/>
          <p:nvPr/>
        </p:nvSpPr>
        <p:spPr>
          <a:xfrm flipH="1">
            <a:off x="5202878" y="44265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8" name="Shape 288"/>
          <p:cNvSpPr/>
          <p:nvPr/>
        </p:nvSpPr>
        <p:spPr>
          <a:xfrm flipH="1">
            <a:off x="5202878" y="54174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9" name="Shape 289"/>
          <p:cNvSpPr/>
          <p:nvPr/>
        </p:nvSpPr>
        <p:spPr>
          <a:xfrm flipH="1">
            <a:off x="5207378" y="59129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90" name="Shape 290"/>
          <p:cNvSpPr/>
          <p:nvPr/>
        </p:nvSpPr>
        <p:spPr>
          <a:xfrm flipH="1">
            <a:off x="2284153" y="59026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91" name="Shape 291"/>
          <p:cNvSpPr/>
          <p:nvPr/>
        </p:nvSpPr>
        <p:spPr>
          <a:xfrm flipH="1">
            <a:off x="2279653" y="54071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92" name="Shape 292"/>
          <p:cNvSpPr/>
          <p:nvPr/>
        </p:nvSpPr>
        <p:spPr>
          <a:xfrm flipH="1">
            <a:off x="2279653" y="49116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93" name="Shape 293"/>
          <p:cNvSpPr/>
          <p:nvPr/>
        </p:nvSpPr>
        <p:spPr>
          <a:xfrm flipH="1">
            <a:off x="2279653" y="44162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592778" y="4426500"/>
            <a:ext cx="1537499" cy="1827200"/>
          </a:xfrm>
          <a:prstGeom prst="rect">
            <a:avLst/>
          </a:prstGeom>
          <a:solidFill>
            <a:srgbClr val="CBBFAC"/>
          </a:solidFill>
          <a:ln w="19050" cap="flat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and Analyses into Database</a:t>
            </a:r>
          </a:p>
        </p:txBody>
      </p:sp>
    </p:spTree>
    <p:extLst>
      <p:ext uri="{BB962C8B-B14F-4D97-AF65-F5344CB8AC3E}">
        <p14:creationId xmlns:p14="http://schemas.microsoft.com/office/powerpoint/2010/main" val="887246774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Assimilation</a:t>
            </a:r>
          </a:p>
        </p:txBody>
      </p:sp>
      <p:sp>
        <p:nvSpPr>
          <p:cNvPr id="300" name="Shape 300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Build Model</a:t>
            </a:r>
          </a:p>
        </p:txBody>
      </p:sp>
      <p:sp>
        <p:nvSpPr>
          <p:cNvPr id="301" name="Shape 301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3332375" y="1839933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Make Predictions</a:t>
            </a:r>
          </a:p>
        </p:txBody>
      </p:sp>
      <p:sp>
        <p:nvSpPr>
          <p:cNvPr id="303" name="Shape 303"/>
          <p:cNvSpPr/>
          <p:nvPr/>
        </p:nvSpPr>
        <p:spPr>
          <a:xfrm>
            <a:off x="5227977" y="22188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04" name="Shape 304"/>
          <p:cNvSpPr/>
          <p:nvPr/>
        </p:nvSpPr>
        <p:spPr>
          <a:xfrm rot="-5400000" flipH="1">
            <a:off x="6545303" y="3673817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6345850" y="1819467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06" name="Shape 306"/>
          <p:cNvSpPr/>
          <p:nvPr/>
        </p:nvSpPr>
        <p:spPr>
          <a:xfrm>
            <a:off x="6345850" y="47066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into Database</a:t>
            </a:r>
          </a:p>
        </p:txBody>
      </p:sp>
      <p:sp>
        <p:nvSpPr>
          <p:cNvPr id="307" name="Shape 307"/>
          <p:cNvSpPr/>
          <p:nvPr/>
        </p:nvSpPr>
        <p:spPr>
          <a:xfrm flipH="1">
            <a:off x="5227977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3332375" y="47600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Update Model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a.k.a. </a:t>
            </a:r>
          </a:p>
          <a:p>
            <a:pPr algn="ctr"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309" name="Shape 309"/>
          <p:cNvSpPr/>
          <p:nvPr/>
        </p:nvSpPr>
        <p:spPr>
          <a:xfrm rot="-5400000">
            <a:off x="3531828" y="3747719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3219123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Assimilation</a:t>
            </a:r>
          </a:p>
        </p:txBody>
      </p:sp>
      <p:sp>
        <p:nvSpPr>
          <p:cNvPr id="315" name="Shape 315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Build Model</a:t>
            </a:r>
          </a:p>
        </p:txBody>
      </p:sp>
      <p:sp>
        <p:nvSpPr>
          <p:cNvPr id="316" name="Shape 316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3332375" y="1839933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Make Predictions</a:t>
            </a:r>
          </a:p>
        </p:txBody>
      </p:sp>
      <p:sp>
        <p:nvSpPr>
          <p:cNvPr id="318" name="Shape 318"/>
          <p:cNvSpPr/>
          <p:nvPr/>
        </p:nvSpPr>
        <p:spPr>
          <a:xfrm>
            <a:off x="5227977" y="22188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19" name="Shape 319"/>
          <p:cNvSpPr/>
          <p:nvPr/>
        </p:nvSpPr>
        <p:spPr>
          <a:xfrm rot="-5400000" flipH="1">
            <a:off x="6545303" y="3673817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6345850" y="1819467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21" name="Shape 321"/>
          <p:cNvSpPr/>
          <p:nvPr/>
        </p:nvSpPr>
        <p:spPr>
          <a:xfrm>
            <a:off x="6345850" y="47066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into Database</a:t>
            </a:r>
          </a:p>
        </p:txBody>
      </p:sp>
      <p:sp>
        <p:nvSpPr>
          <p:cNvPr id="322" name="Shape 322"/>
          <p:cNvSpPr/>
          <p:nvPr/>
        </p:nvSpPr>
        <p:spPr>
          <a:xfrm flipH="1">
            <a:off x="5227977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3332375" y="47600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Update Model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a.k.a. 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324" name="Shape 324"/>
          <p:cNvSpPr/>
          <p:nvPr/>
        </p:nvSpPr>
        <p:spPr>
          <a:xfrm flipH="1">
            <a:off x="2224928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592778" y="4760000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 (?)</a:t>
            </a:r>
          </a:p>
        </p:txBody>
      </p:sp>
      <p:sp>
        <p:nvSpPr>
          <p:cNvPr id="326" name="Shape 326"/>
          <p:cNvSpPr/>
          <p:nvPr/>
        </p:nvSpPr>
        <p:spPr>
          <a:xfrm rot="-5400000">
            <a:off x="3531828" y="3747719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71833245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Assimilation</a:t>
            </a:r>
          </a:p>
        </p:txBody>
      </p:sp>
      <p:sp>
        <p:nvSpPr>
          <p:cNvPr id="332" name="Shape 332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Build Model</a:t>
            </a:r>
          </a:p>
        </p:txBody>
      </p:sp>
      <p:sp>
        <p:nvSpPr>
          <p:cNvPr id="333" name="Shape 333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3332375" y="1839933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Make Predictions</a:t>
            </a:r>
          </a:p>
        </p:txBody>
      </p:sp>
      <p:sp>
        <p:nvSpPr>
          <p:cNvPr id="335" name="Shape 335"/>
          <p:cNvSpPr/>
          <p:nvPr/>
        </p:nvSpPr>
        <p:spPr>
          <a:xfrm>
            <a:off x="5227977" y="22188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36" name="Shape 336"/>
          <p:cNvSpPr/>
          <p:nvPr/>
        </p:nvSpPr>
        <p:spPr>
          <a:xfrm rot="-5400000" flipH="1">
            <a:off x="6545303" y="3673817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6345850" y="1819467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38" name="Shape 338"/>
          <p:cNvSpPr/>
          <p:nvPr/>
        </p:nvSpPr>
        <p:spPr>
          <a:xfrm>
            <a:off x="6345850" y="47066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into Database</a:t>
            </a:r>
          </a:p>
        </p:txBody>
      </p:sp>
      <p:sp>
        <p:nvSpPr>
          <p:cNvPr id="339" name="Shape 339"/>
          <p:cNvSpPr/>
          <p:nvPr/>
        </p:nvSpPr>
        <p:spPr>
          <a:xfrm flipH="1">
            <a:off x="5227977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3332375" y="47600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Update Model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a.k.a. 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341" name="Shape 341"/>
          <p:cNvSpPr/>
          <p:nvPr/>
        </p:nvSpPr>
        <p:spPr>
          <a:xfrm flipH="1">
            <a:off x="2224928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592778" y="4760000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 (?)</a:t>
            </a:r>
          </a:p>
        </p:txBody>
      </p:sp>
      <p:sp>
        <p:nvSpPr>
          <p:cNvPr id="343" name="Shape 343"/>
          <p:cNvSpPr/>
          <p:nvPr/>
        </p:nvSpPr>
        <p:spPr>
          <a:xfrm rot="-5400000">
            <a:off x="3531828" y="3747719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/>
          <p:nvPr/>
        </p:nvSpPr>
        <p:spPr>
          <a:xfrm rot="-5400000">
            <a:off x="686328" y="3558382"/>
            <a:ext cx="1350399" cy="64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4340577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Multisite Field Study</a:t>
            </a:r>
          </a:p>
        </p:txBody>
      </p:sp>
      <p:sp>
        <p:nvSpPr>
          <p:cNvPr id="350" name="Shape 350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351" name="Shape 351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3332375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353" name="Shape 353"/>
          <p:cNvSpPr/>
          <p:nvPr/>
        </p:nvSpPr>
        <p:spPr>
          <a:xfrm>
            <a:off x="5207365" y="14694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6345850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55" name="Shape 355"/>
          <p:cNvSpPr/>
          <p:nvPr/>
        </p:nvSpPr>
        <p:spPr>
          <a:xfrm>
            <a:off x="3332375" y="19855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356" name="Shape 356"/>
          <p:cNvSpPr/>
          <p:nvPr/>
        </p:nvSpPr>
        <p:spPr>
          <a:xfrm>
            <a:off x="3332375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357" name="Shape 357"/>
          <p:cNvSpPr/>
          <p:nvPr/>
        </p:nvSpPr>
        <p:spPr>
          <a:xfrm>
            <a:off x="3332375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358" name="Shape 358"/>
          <p:cNvSpPr/>
          <p:nvPr/>
        </p:nvSpPr>
        <p:spPr>
          <a:xfrm>
            <a:off x="6345850" y="19649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59" name="Shape 359"/>
          <p:cNvSpPr/>
          <p:nvPr/>
        </p:nvSpPr>
        <p:spPr>
          <a:xfrm>
            <a:off x="6345850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60" name="Shape 360"/>
          <p:cNvSpPr/>
          <p:nvPr/>
        </p:nvSpPr>
        <p:spPr>
          <a:xfrm>
            <a:off x="6345850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61" name="Shape 361"/>
          <p:cNvSpPr/>
          <p:nvPr/>
        </p:nvSpPr>
        <p:spPr>
          <a:xfrm>
            <a:off x="5207365" y="19649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5207365" y="2450118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5207365" y="2935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01560667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Multisite Field Study</a:t>
            </a:r>
          </a:p>
        </p:txBody>
      </p:sp>
      <p:sp>
        <p:nvSpPr>
          <p:cNvPr id="369" name="Shape 369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370" name="Shape 370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3332375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372" name="Shape 372"/>
          <p:cNvSpPr/>
          <p:nvPr/>
        </p:nvSpPr>
        <p:spPr>
          <a:xfrm>
            <a:off x="5207365" y="14694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73" name="Shape 373"/>
          <p:cNvSpPr/>
          <p:nvPr/>
        </p:nvSpPr>
        <p:spPr>
          <a:xfrm rot="-5400000" flipH="1">
            <a:off x="62510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345850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75" name="Shape 375"/>
          <p:cNvSpPr/>
          <p:nvPr/>
        </p:nvSpPr>
        <p:spPr>
          <a:xfrm flipH="1">
            <a:off x="2216078" y="49219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3332375" y="19855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377" name="Shape 377"/>
          <p:cNvSpPr/>
          <p:nvPr/>
        </p:nvSpPr>
        <p:spPr>
          <a:xfrm>
            <a:off x="3332375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378" name="Shape 378"/>
          <p:cNvSpPr/>
          <p:nvPr/>
        </p:nvSpPr>
        <p:spPr>
          <a:xfrm>
            <a:off x="3332375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379" name="Shape 379"/>
          <p:cNvSpPr/>
          <p:nvPr/>
        </p:nvSpPr>
        <p:spPr>
          <a:xfrm>
            <a:off x="6345850" y="19649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80" name="Shape 380"/>
          <p:cNvSpPr/>
          <p:nvPr/>
        </p:nvSpPr>
        <p:spPr>
          <a:xfrm>
            <a:off x="6345850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81" name="Shape 381"/>
          <p:cNvSpPr/>
          <p:nvPr/>
        </p:nvSpPr>
        <p:spPr>
          <a:xfrm>
            <a:off x="6345850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382" name="Shape 382"/>
          <p:cNvSpPr/>
          <p:nvPr/>
        </p:nvSpPr>
        <p:spPr>
          <a:xfrm>
            <a:off x="3332375" y="4401135"/>
            <a:ext cx="1749300" cy="3867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383" name="Shape 383"/>
          <p:cNvSpPr/>
          <p:nvPr/>
        </p:nvSpPr>
        <p:spPr>
          <a:xfrm>
            <a:off x="3332375" y="4896602"/>
            <a:ext cx="1749300" cy="3867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384" name="Shape 384"/>
          <p:cNvSpPr/>
          <p:nvPr/>
        </p:nvSpPr>
        <p:spPr>
          <a:xfrm>
            <a:off x="3332375" y="5392069"/>
            <a:ext cx="1749300" cy="386799"/>
          </a:xfrm>
          <a:prstGeom prst="rect">
            <a:avLst/>
          </a:prstGeom>
          <a:solidFill>
            <a:srgbClr val="D5A6BD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385" name="Shape 385"/>
          <p:cNvSpPr/>
          <p:nvPr/>
        </p:nvSpPr>
        <p:spPr>
          <a:xfrm>
            <a:off x="3332375" y="5866969"/>
            <a:ext cx="1749300" cy="386799"/>
          </a:xfrm>
          <a:prstGeom prst="rect">
            <a:avLst/>
          </a:prstGeom>
          <a:solidFill>
            <a:srgbClr val="FFE599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386" name="Shape 386"/>
          <p:cNvSpPr/>
          <p:nvPr/>
        </p:nvSpPr>
        <p:spPr>
          <a:xfrm>
            <a:off x="363275" y="4426485"/>
            <a:ext cx="1749300" cy="3867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387" name="Shape 387"/>
          <p:cNvSpPr/>
          <p:nvPr/>
        </p:nvSpPr>
        <p:spPr>
          <a:xfrm>
            <a:off x="363275" y="4921951"/>
            <a:ext cx="1749300" cy="3867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388" name="Shape 388"/>
          <p:cNvSpPr/>
          <p:nvPr/>
        </p:nvSpPr>
        <p:spPr>
          <a:xfrm>
            <a:off x="363275" y="5417418"/>
            <a:ext cx="1749300" cy="386799"/>
          </a:xfrm>
          <a:prstGeom prst="rect">
            <a:avLst/>
          </a:prstGeom>
          <a:solidFill>
            <a:srgbClr val="D5A6BD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389" name="Shape 389"/>
          <p:cNvSpPr/>
          <p:nvPr/>
        </p:nvSpPr>
        <p:spPr>
          <a:xfrm>
            <a:off x="363275" y="5892318"/>
            <a:ext cx="1749300" cy="386799"/>
          </a:xfrm>
          <a:prstGeom prst="rect">
            <a:avLst/>
          </a:prstGeom>
          <a:solidFill>
            <a:srgbClr val="FFE599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390" name="Shape 390"/>
          <p:cNvSpPr/>
          <p:nvPr/>
        </p:nvSpPr>
        <p:spPr>
          <a:xfrm>
            <a:off x="5207365" y="19649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5207365" y="2450118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5207365" y="2935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3" name="Shape 393"/>
          <p:cNvSpPr/>
          <p:nvPr/>
        </p:nvSpPr>
        <p:spPr>
          <a:xfrm rot="-5400000" flipH="1">
            <a:off x="658869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4" name="Shape 394"/>
          <p:cNvSpPr/>
          <p:nvPr/>
        </p:nvSpPr>
        <p:spPr>
          <a:xfrm rot="-5400000" flipH="1">
            <a:off x="6951024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5" name="Shape 395"/>
          <p:cNvSpPr/>
          <p:nvPr/>
        </p:nvSpPr>
        <p:spPr>
          <a:xfrm rot="-5400000" flipH="1">
            <a:off x="73133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6" name="Shape 396"/>
          <p:cNvSpPr/>
          <p:nvPr/>
        </p:nvSpPr>
        <p:spPr>
          <a:xfrm flipH="1">
            <a:off x="2216078" y="44265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7" name="Shape 397"/>
          <p:cNvSpPr/>
          <p:nvPr/>
        </p:nvSpPr>
        <p:spPr>
          <a:xfrm flipH="1">
            <a:off x="2216078" y="54174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8" name="Shape 398"/>
          <p:cNvSpPr/>
          <p:nvPr/>
        </p:nvSpPr>
        <p:spPr>
          <a:xfrm flipH="1">
            <a:off x="2220578" y="59129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6345875" y="4472435"/>
            <a:ext cx="1749300" cy="17311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into Database</a:t>
            </a:r>
          </a:p>
        </p:txBody>
      </p:sp>
      <p:sp>
        <p:nvSpPr>
          <p:cNvPr id="400" name="Shape 400"/>
          <p:cNvSpPr/>
          <p:nvPr/>
        </p:nvSpPr>
        <p:spPr>
          <a:xfrm flipH="1">
            <a:off x="5202878" y="49219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1" name="Shape 401"/>
          <p:cNvSpPr/>
          <p:nvPr/>
        </p:nvSpPr>
        <p:spPr>
          <a:xfrm flipH="1">
            <a:off x="5202878" y="44265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2" name="Shape 402"/>
          <p:cNvSpPr/>
          <p:nvPr/>
        </p:nvSpPr>
        <p:spPr>
          <a:xfrm flipH="1">
            <a:off x="5202878" y="54174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3" name="Shape 403"/>
          <p:cNvSpPr/>
          <p:nvPr/>
        </p:nvSpPr>
        <p:spPr>
          <a:xfrm flipH="1">
            <a:off x="5207378" y="59129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38579531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Cross-Site Field Study</a:t>
            </a:r>
          </a:p>
        </p:txBody>
      </p:sp>
      <p:sp>
        <p:nvSpPr>
          <p:cNvPr id="409" name="Shape 409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410" name="Shape 410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3332375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412" name="Shape 412"/>
          <p:cNvSpPr/>
          <p:nvPr/>
        </p:nvSpPr>
        <p:spPr>
          <a:xfrm>
            <a:off x="5207365" y="14694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13" name="Shape 413"/>
          <p:cNvSpPr/>
          <p:nvPr/>
        </p:nvSpPr>
        <p:spPr>
          <a:xfrm rot="-5400000" flipH="1">
            <a:off x="62510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6345850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415" name="Shape 415"/>
          <p:cNvSpPr/>
          <p:nvPr/>
        </p:nvSpPr>
        <p:spPr>
          <a:xfrm>
            <a:off x="3332375" y="19855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416" name="Shape 416"/>
          <p:cNvSpPr/>
          <p:nvPr/>
        </p:nvSpPr>
        <p:spPr>
          <a:xfrm>
            <a:off x="3332375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417" name="Shape 417"/>
          <p:cNvSpPr/>
          <p:nvPr/>
        </p:nvSpPr>
        <p:spPr>
          <a:xfrm>
            <a:off x="3332375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418" name="Shape 418"/>
          <p:cNvSpPr/>
          <p:nvPr/>
        </p:nvSpPr>
        <p:spPr>
          <a:xfrm>
            <a:off x="6345850" y="19649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419" name="Shape 419"/>
          <p:cNvSpPr/>
          <p:nvPr/>
        </p:nvSpPr>
        <p:spPr>
          <a:xfrm>
            <a:off x="6345850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420" name="Shape 420"/>
          <p:cNvSpPr/>
          <p:nvPr/>
        </p:nvSpPr>
        <p:spPr>
          <a:xfrm>
            <a:off x="6345850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421" name="Shape 421"/>
          <p:cNvSpPr/>
          <p:nvPr/>
        </p:nvSpPr>
        <p:spPr>
          <a:xfrm>
            <a:off x="3332375" y="4401135"/>
            <a:ext cx="1749300" cy="17771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from All Sites in Same Framework</a:t>
            </a:r>
          </a:p>
        </p:txBody>
      </p:sp>
      <p:sp>
        <p:nvSpPr>
          <p:cNvPr id="422" name="Shape 422"/>
          <p:cNvSpPr/>
          <p:nvPr/>
        </p:nvSpPr>
        <p:spPr>
          <a:xfrm>
            <a:off x="363275" y="4426562"/>
            <a:ext cx="1749300" cy="17771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 Cross Site Analysis</a:t>
            </a:r>
          </a:p>
        </p:txBody>
      </p:sp>
      <p:sp>
        <p:nvSpPr>
          <p:cNvPr id="423" name="Shape 423"/>
          <p:cNvSpPr/>
          <p:nvPr/>
        </p:nvSpPr>
        <p:spPr>
          <a:xfrm>
            <a:off x="5207365" y="19649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5207365" y="2450118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5207365" y="2935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26" name="Shape 426"/>
          <p:cNvSpPr/>
          <p:nvPr/>
        </p:nvSpPr>
        <p:spPr>
          <a:xfrm rot="-5400000" flipH="1">
            <a:off x="658869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27" name="Shape 427"/>
          <p:cNvSpPr/>
          <p:nvPr/>
        </p:nvSpPr>
        <p:spPr>
          <a:xfrm rot="-5400000" flipH="1">
            <a:off x="6951024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28" name="Shape 428"/>
          <p:cNvSpPr/>
          <p:nvPr/>
        </p:nvSpPr>
        <p:spPr>
          <a:xfrm rot="-5400000" flipH="1">
            <a:off x="73133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29" name="Shape 429"/>
          <p:cNvSpPr/>
          <p:nvPr/>
        </p:nvSpPr>
        <p:spPr>
          <a:xfrm flipH="1">
            <a:off x="2203728" y="51113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6345875" y="4472435"/>
            <a:ext cx="1749300" cy="17311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into Database</a:t>
            </a:r>
          </a:p>
        </p:txBody>
      </p:sp>
      <p:sp>
        <p:nvSpPr>
          <p:cNvPr id="431" name="Shape 431"/>
          <p:cNvSpPr/>
          <p:nvPr/>
        </p:nvSpPr>
        <p:spPr>
          <a:xfrm flipH="1">
            <a:off x="5246103" y="51113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43447985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0"/>
            <a:ext cx="2438400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Agenda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41270" y="3028207"/>
            <a:ext cx="8003968" cy="2375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713014"/>
            <a:ext cx="7391400" cy="576398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Welcome and updates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Sap Flux Regional Analysis progress report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Updates from other Integration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latform Groups: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	Tier II, </a:t>
            </a:r>
          </a:p>
          <a:p>
            <a:pPr marL="914400"/>
            <a:r>
              <a:rPr lang="en-US" dirty="0" smtClean="0">
                <a:solidFill>
                  <a:schemeClr val="tx1"/>
                </a:solidFill>
                <a:latin typeface="+mn-lt"/>
              </a:rPr>
              <a:t>Soil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Respiration,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Genotyping,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Scenario Development,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Regional Modeling (3-PG and CLM),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MACA/DSS,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PLT,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Undergrad Fellowships,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Corporate Outreach,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Extension 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Annual meeting brainstorming/ Wrap up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57200" y="1313635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1. How to facilitate multi-site synthesis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		</a:t>
            </a:r>
            <a:r>
              <a:rPr lang="en" sz="2400">
                <a:solidFill>
                  <a:schemeClr val="lt1"/>
                </a:solidFill>
              </a:rPr>
              <a:t>...and make sure everyone gets what they need.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2. Specific obstacles for our cross-site synthesis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		...and some of the solutions (hopefully).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3. Features of integration platform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	...and the kinds of analyses we can look forward to.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4. Progress Update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590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Multisite Field Study</a:t>
            </a:r>
          </a:p>
        </p:txBody>
      </p:sp>
      <p:sp>
        <p:nvSpPr>
          <p:cNvPr id="443" name="Shape 443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444" name="Shape 444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3332375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446" name="Shape 446"/>
          <p:cNvSpPr/>
          <p:nvPr/>
        </p:nvSpPr>
        <p:spPr>
          <a:xfrm>
            <a:off x="5207365" y="14694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47" name="Shape 447"/>
          <p:cNvSpPr/>
          <p:nvPr/>
        </p:nvSpPr>
        <p:spPr>
          <a:xfrm rot="-5400000" flipH="1">
            <a:off x="62510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6345850" y="1469469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449" name="Shape 449"/>
          <p:cNvSpPr/>
          <p:nvPr/>
        </p:nvSpPr>
        <p:spPr>
          <a:xfrm flipH="1">
            <a:off x="2216078" y="49219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3332375" y="19855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451" name="Shape 451"/>
          <p:cNvSpPr/>
          <p:nvPr/>
        </p:nvSpPr>
        <p:spPr>
          <a:xfrm>
            <a:off x="3332375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452" name="Shape 452"/>
          <p:cNvSpPr/>
          <p:nvPr/>
        </p:nvSpPr>
        <p:spPr>
          <a:xfrm>
            <a:off x="3332375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453" name="Shape 453"/>
          <p:cNvSpPr/>
          <p:nvPr/>
        </p:nvSpPr>
        <p:spPr>
          <a:xfrm>
            <a:off x="6345850" y="1964935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454" name="Shape 454"/>
          <p:cNvSpPr/>
          <p:nvPr/>
        </p:nvSpPr>
        <p:spPr>
          <a:xfrm>
            <a:off x="6345850" y="24604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455" name="Shape 455"/>
          <p:cNvSpPr/>
          <p:nvPr/>
        </p:nvSpPr>
        <p:spPr>
          <a:xfrm>
            <a:off x="6345850" y="2935302"/>
            <a:ext cx="1749300" cy="38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456" name="Shape 456"/>
          <p:cNvSpPr/>
          <p:nvPr/>
        </p:nvSpPr>
        <p:spPr>
          <a:xfrm>
            <a:off x="3332375" y="4401135"/>
            <a:ext cx="1749300" cy="3867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457" name="Shape 457"/>
          <p:cNvSpPr/>
          <p:nvPr/>
        </p:nvSpPr>
        <p:spPr>
          <a:xfrm>
            <a:off x="3332375" y="4896602"/>
            <a:ext cx="1749300" cy="3867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458" name="Shape 458"/>
          <p:cNvSpPr/>
          <p:nvPr/>
        </p:nvSpPr>
        <p:spPr>
          <a:xfrm>
            <a:off x="3332375" y="5392069"/>
            <a:ext cx="1749300" cy="386799"/>
          </a:xfrm>
          <a:prstGeom prst="rect">
            <a:avLst/>
          </a:prstGeom>
          <a:solidFill>
            <a:srgbClr val="D5A6BD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459" name="Shape 459"/>
          <p:cNvSpPr/>
          <p:nvPr/>
        </p:nvSpPr>
        <p:spPr>
          <a:xfrm>
            <a:off x="3332375" y="5866969"/>
            <a:ext cx="1749300" cy="386799"/>
          </a:xfrm>
          <a:prstGeom prst="rect">
            <a:avLst/>
          </a:prstGeom>
          <a:solidFill>
            <a:srgbClr val="FFE599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460" name="Shape 460"/>
          <p:cNvSpPr/>
          <p:nvPr/>
        </p:nvSpPr>
        <p:spPr>
          <a:xfrm>
            <a:off x="363275" y="4426485"/>
            <a:ext cx="1749300" cy="3867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461" name="Shape 461"/>
          <p:cNvSpPr/>
          <p:nvPr/>
        </p:nvSpPr>
        <p:spPr>
          <a:xfrm>
            <a:off x="363275" y="4921951"/>
            <a:ext cx="1749300" cy="3867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462" name="Shape 462"/>
          <p:cNvSpPr/>
          <p:nvPr/>
        </p:nvSpPr>
        <p:spPr>
          <a:xfrm>
            <a:off x="363275" y="5417418"/>
            <a:ext cx="1749300" cy="386799"/>
          </a:xfrm>
          <a:prstGeom prst="rect">
            <a:avLst/>
          </a:prstGeom>
          <a:solidFill>
            <a:srgbClr val="D5A6BD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463" name="Shape 463"/>
          <p:cNvSpPr/>
          <p:nvPr/>
        </p:nvSpPr>
        <p:spPr>
          <a:xfrm>
            <a:off x="363275" y="5892318"/>
            <a:ext cx="1749300" cy="386799"/>
          </a:xfrm>
          <a:prstGeom prst="rect">
            <a:avLst/>
          </a:prstGeom>
          <a:solidFill>
            <a:srgbClr val="FFE599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Publish</a:t>
            </a:r>
          </a:p>
        </p:txBody>
      </p:sp>
      <p:sp>
        <p:nvSpPr>
          <p:cNvPr id="464" name="Shape 464"/>
          <p:cNvSpPr/>
          <p:nvPr/>
        </p:nvSpPr>
        <p:spPr>
          <a:xfrm>
            <a:off x="5207365" y="19649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5207365" y="2450118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5207365" y="2935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67" name="Shape 467"/>
          <p:cNvSpPr/>
          <p:nvPr/>
        </p:nvSpPr>
        <p:spPr>
          <a:xfrm rot="-5400000" flipH="1">
            <a:off x="658869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68" name="Shape 468"/>
          <p:cNvSpPr/>
          <p:nvPr/>
        </p:nvSpPr>
        <p:spPr>
          <a:xfrm rot="-5400000" flipH="1">
            <a:off x="6951024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69" name="Shape 469"/>
          <p:cNvSpPr/>
          <p:nvPr/>
        </p:nvSpPr>
        <p:spPr>
          <a:xfrm rot="-5400000" flipH="1">
            <a:off x="7313349" y="3752219"/>
            <a:ext cx="7904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70" name="Shape 470"/>
          <p:cNvSpPr/>
          <p:nvPr/>
        </p:nvSpPr>
        <p:spPr>
          <a:xfrm flipH="1">
            <a:off x="2216078" y="44265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71" name="Shape 471"/>
          <p:cNvSpPr/>
          <p:nvPr/>
        </p:nvSpPr>
        <p:spPr>
          <a:xfrm flipH="1">
            <a:off x="2216078" y="54174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72" name="Shape 472"/>
          <p:cNvSpPr/>
          <p:nvPr/>
        </p:nvSpPr>
        <p:spPr>
          <a:xfrm flipH="1">
            <a:off x="2220578" y="59129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6345875" y="4472435"/>
            <a:ext cx="1749300" cy="17311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into Database</a:t>
            </a:r>
          </a:p>
        </p:txBody>
      </p:sp>
      <p:sp>
        <p:nvSpPr>
          <p:cNvPr id="474" name="Shape 474"/>
          <p:cNvSpPr/>
          <p:nvPr/>
        </p:nvSpPr>
        <p:spPr>
          <a:xfrm flipH="1">
            <a:off x="5202878" y="49219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75" name="Shape 475"/>
          <p:cNvSpPr/>
          <p:nvPr/>
        </p:nvSpPr>
        <p:spPr>
          <a:xfrm flipH="1">
            <a:off x="5202878" y="44265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76" name="Shape 476"/>
          <p:cNvSpPr/>
          <p:nvPr/>
        </p:nvSpPr>
        <p:spPr>
          <a:xfrm flipH="1">
            <a:off x="5202878" y="54174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77" name="Shape 477"/>
          <p:cNvSpPr/>
          <p:nvPr/>
        </p:nvSpPr>
        <p:spPr>
          <a:xfrm flipH="1">
            <a:off x="5207378" y="59129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cxnSp>
        <p:nvCxnSpPr>
          <p:cNvPr id="478" name="Shape 478"/>
          <p:cNvCxnSpPr/>
          <p:nvPr/>
        </p:nvCxnSpPr>
        <p:spPr>
          <a:xfrm rot="10800000">
            <a:off x="2797228" y="2700569"/>
            <a:ext cx="926099" cy="8971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9" name="Shape 479"/>
          <p:cNvCxnSpPr/>
          <p:nvPr/>
        </p:nvCxnSpPr>
        <p:spPr>
          <a:xfrm rot="10800000" flipH="1">
            <a:off x="4857025" y="2626402"/>
            <a:ext cx="860700" cy="9327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0" name="Shape 480"/>
          <p:cNvSpPr/>
          <p:nvPr/>
        </p:nvSpPr>
        <p:spPr>
          <a:xfrm>
            <a:off x="2568678" y="3197099"/>
            <a:ext cx="3470147" cy="1405080"/>
          </a:xfrm>
          <a:prstGeom prst="irregularSeal1">
            <a:avLst/>
          </a:prstGeom>
          <a:solidFill>
            <a:schemeClr val="accent6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REALITY</a:t>
            </a:r>
          </a:p>
        </p:txBody>
      </p:sp>
      <p:cxnSp>
        <p:nvCxnSpPr>
          <p:cNvPr id="481" name="Shape 481"/>
          <p:cNvCxnSpPr/>
          <p:nvPr/>
        </p:nvCxnSpPr>
        <p:spPr>
          <a:xfrm>
            <a:off x="5461675" y="3867202"/>
            <a:ext cx="1639200" cy="1255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288948150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Issues for Cross-Site Analysis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457200" y="1417835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1. Gap Filling of Soil Moisture Data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		</a:t>
            </a:r>
            <a:r>
              <a:rPr lang="en" sz="2400">
                <a:solidFill>
                  <a:schemeClr val="lt1"/>
                </a:solidFill>
              </a:rPr>
              <a:t>-Dangers of adopting new technology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2. Standardize Equations Sapwood Area and Radial Sap Flux Variation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	-Small differences in scaling = large differences in outputs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3. Interpolation of Semiannual LAI data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-What works for one site might not work for all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02849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Issues for Cross-Site Analysis</a:t>
            </a:r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457200" y="1417835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1. Gap Filling of Soil Moisture Data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		</a:t>
            </a:r>
            <a:r>
              <a:rPr lang="en" sz="2400">
                <a:solidFill>
                  <a:srgbClr val="FFFF00"/>
                </a:solidFill>
              </a:rPr>
              <a:t>-Dangers of adopting new technology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2. Standardize Equations Sapwood Area and Radial Sap Flux Variation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	-Small differences in scaling = large differences in outputs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3. Interpolation of Semiannual LAI data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	-What works for one site might not work for all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17257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Soil Moisture Data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65103" y="1417835"/>
            <a:ext cx="8621699" cy="15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 kern="0">
                <a:solidFill>
                  <a:srgbClr val="FFFFFF"/>
                </a:solidFill>
                <a:cs typeface="Arial"/>
                <a:sym typeface="Arial"/>
                <a:rtl val="0"/>
              </a:rPr>
              <a:t>All sites have some 0-12 cm data from wireless sensors</a:t>
            </a:r>
          </a:p>
          <a:p>
            <a:pPr>
              <a:spcBef>
                <a:spcPts val="600"/>
              </a:spcBef>
            </a:pPr>
            <a:endParaRPr sz="1200" kern="0">
              <a:solidFill>
                <a:srgbClr val="FFFFFF"/>
              </a:solidFill>
              <a:cs typeface="Arial"/>
              <a:sym typeface="Arial"/>
              <a:rtl val="0"/>
            </a:endParaRPr>
          </a:p>
          <a:p>
            <a:pPr marL="457200" indent="-381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 kern="0">
                <a:solidFill>
                  <a:srgbClr val="FFFFFF"/>
                </a:solidFill>
                <a:cs typeface="Arial"/>
                <a:sym typeface="Arial"/>
                <a:rtl val="0"/>
              </a:rPr>
              <a:t>All sites have additional measurements, but not the same</a:t>
            </a:r>
          </a:p>
          <a:p>
            <a:pPr>
              <a:spcBef>
                <a:spcPts val="600"/>
              </a:spcBef>
            </a:pPr>
            <a:endParaRPr sz="1200" kern="0">
              <a:solidFill>
                <a:srgbClr val="FFFFFF"/>
              </a:solidFill>
              <a:cs typeface="Arial"/>
              <a:sym typeface="Arial"/>
              <a:rtl val="0"/>
            </a:endParaRPr>
          </a:p>
          <a:p>
            <a:pPr marL="457200" indent="-381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 kern="0">
                <a:solidFill>
                  <a:srgbClr val="FFFFFF"/>
                </a:solidFill>
                <a:cs typeface="Arial"/>
                <a:sym typeface="Arial"/>
                <a:rtl val="0"/>
              </a:rPr>
              <a:t>Current approach is to gap fill 0-12 cm, using an algorithm aggregating larger and larger sets of data</a:t>
            </a:r>
          </a:p>
          <a:p>
            <a:pPr marL="914400" lvl="1" indent="-342900">
              <a:spcBef>
                <a:spcPts val="48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" kern="0">
                <a:solidFill>
                  <a:srgbClr val="FFFFFF"/>
                </a:solidFill>
                <a:cs typeface="Arial"/>
                <a:sym typeface="Arial"/>
                <a:rtl val="0"/>
              </a:rPr>
              <a:t>Interpolating over rainless periods &lt;2 weeks</a:t>
            </a:r>
          </a:p>
          <a:p>
            <a:pPr marL="914400" lvl="1" indent="-342900">
              <a:spcBef>
                <a:spcPts val="48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" kern="0">
                <a:solidFill>
                  <a:srgbClr val="FFFFFF"/>
                </a:solidFill>
                <a:cs typeface="Arial"/>
                <a:sym typeface="Arial"/>
                <a:rtl val="0"/>
              </a:rPr>
              <a:t>Using sensors in same treatment/position (between/under excluder)</a:t>
            </a:r>
          </a:p>
          <a:p>
            <a:pPr marL="914400" lvl="1" indent="-342900">
              <a:spcBef>
                <a:spcPts val="48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" kern="0">
                <a:solidFill>
                  <a:srgbClr val="FFFFFF"/>
                </a:solidFill>
                <a:cs typeface="Arial"/>
                <a:sym typeface="Arial"/>
                <a:rtl val="0"/>
              </a:rPr>
              <a:t>Using sensors in same position in all treatments</a:t>
            </a:r>
          </a:p>
          <a:p>
            <a:pPr marL="914400" lvl="1" indent="-342900">
              <a:spcBef>
                <a:spcPts val="48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" kern="0">
                <a:solidFill>
                  <a:srgbClr val="FFFFFF"/>
                </a:solidFill>
                <a:cs typeface="Arial"/>
                <a:sym typeface="Arial"/>
                <a:rtl val="0"/>
              </a:rPr>
              <a:t>Using sensors in all positions in all treatments</a:t>
            </a:r>
          </a:p>
          <a:p>
            <a:pPr marL="914400" lvl="1" indent="-342900">
              <a:spcBef>
                <a:spcPts val="48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" kern="0">
                <a:solidFill>
                  <a:srgbClr val="FFFFFF"/>
                </a:solidFill>
                <a:cs typeface="Arial"/>
                <a:sym typeface="Arial"/>
                <a:rtl val="0"/>
              </a:rPr>
              <a:t>Using other types of sensors from same site</a:t>
            </a:r>
          </a:p>
          <a:p>
            <a:pPr marL="914400" lvl="1" indent="-342900">
              <a:spcBef>
                <a:spcPts val="48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" kern="0">
                <a:solidFill>
                  <a:srgbClr val="FFFFFF"/>
                </a:solidFill>
                <a:cs typeface="Arial"/>
                <a:sym typeface="Arial"/>
                <a:rtl val="0"/>
              </a:rPr>
              <a:t>Using NCDC sites near each site</a:t>
            </a:r>
          </a:p>
        </p:txBody>
      </p:sp>
    </p:spTree>
    <p:extLst>
      <p:ext uri="{BB962C8B-B14F-4D97-AF65-F5344CB8AC3E}">
        <p14:creationId xmlns:p14="http://schemas.microsoft.com/office/powerpoint/2010/main" val="4069749715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Soil Moisture Data</a:t>
            </a:r>
          </a:p>
        </p:txBody>
      </p:sp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 r="25065"/>
          <a:stretch/>
        </p:blipFill>
        <p:spPr>
          <a:xfrm>
            <a:off x="1850427" y="1487133"/>
            <a:ext cx="5031479" cy="26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/>
          <p:cNvPicPr preferRelativeResize="0"/>
          <p:nvPr/>
        </p:nvPicPr>
        <p:blipFill rotWithShape="1">
          <a:blip r:embed="rId4">
            <a:alphaModFix/>
          </a:blip>
          <a:srcRect r="25065"/>
          <a:stretch/>
        </p:blipFill>
        <p:spPr>
          <a:xfrm>
            <a:off x="1850406" y="3933333"/>
            <a:ext cx="5031479" cy="264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206464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Soil Moisture Data</a:t>
            </a:r>
          </a:p>
        </p:txBody>
      </p:sp>
      <p:pic>
        <p:nvPicPr>
          <p:cNvPr id="512" name="Shape 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475" y="1327933"/>
            <a:ext cx="6879348" cy="291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474" y="3853069"/>
            <a:ext cx="6879348" cy="2911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04598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LAI Interpolation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65103" y="1417835"/>
            <a:ext cx="8621699" cy="15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 kern="0">
                <a:solidFill>
                  <a:srgbClr val="FFFFFF"/>
                </a:solidFill>
                <a:cs typeface="Arial"/>
                <a:sym typeface="Arial"/>
                <a:rtl val="0"/>
              </a:rPr>
              <a:t>LAI development is an important factor influencing transpiration rate, but original plan was only 2 measurements per year.</a:t>
            </a:r>
          </a:p>
          <a:p>
            <a:pPr marL="457200" indent="-381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 kern="0">
                <a:solidFill>
                  <a:srgbClr val="FFFFFF"/>
                </a:solidFill>
                <a:cs typeface="Arial"/>
                <a:sym typeface="Arial"/>
                <a:rtl val="0"/>
              </a:rPr>
              <a:t>Different approaches at different sites</a:t>
            </a:r>
          </a:p>
          <a:p>
            <a:pPr marL="914400" lvl="1" indent="-381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" sz="2400" kern="0">
                <a:solidFill>
                  <a:srgbClr val="FFFFFF"/>
                </a:solidFill>
                <a:cs typeface="Arial"/>
                <a:sym typeface="Arial"/>
                <a:rtl val="0"/>
              </a:rPr>
              <a:t>Some sites collect more than 2 per year (e.g. monthly)</a:t>
            </a:r>
          </a:p>
          <a:p>
            <a:pPr marL="914400" lvl="1" indent="-381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" sz="2400" kern="0">
                <a:solidFill>
                  <a:srgbClr val="FFFFFF"/>
                </a:solidFill>
                <a:cs typeface="Arial"/>
                <a:sym typeface="Arial"/>
                <a:rtl val="0"/>
              </a:rPr>
              <a:t>For VA site, phenology from another site in same region was used as basis for a generic yearly curve</a:t>
            </a:r>
          </a:p>
          <a:p>
            <a:pPr marL="457200" indent="-381000"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 kern="0">
                <a:solidFill>
                  <a:srgbClr val="FFFFFF"/>
                </a:solidFill>
                <a:cs typeface="Arial"/>
                <a:sym typeface="Arial"/>
                <a:rtl val="0"/>
              </a:rPr>
              <a:t>Currently pursuing remote sensing solutions with members of Aim 2.</a:t>
            </a:r>
          </a:p>
        </p:txBody>
      </p:sp>
    </p:spTree>
    <p:extLst>
      <p:ext uri="{BB962C8B-B14F-4D97-AF65-F5344CB8AC3E}">
        <p14:creationId xmlns:p14="http://schemas.microsoft.com/office/powerpoint/2010/main" val="3158275324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LAI Interpolation</a:t>
            </a:r>
          </a:p>
        </p:txBody>
      </p:sp>
      <p:pic>
        <p:nvPicPr>
          <p:cNvPr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775" y="1853933"/>
            <a:ext cx="7348476" cy="369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295122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LAI Interpolation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853" y="1962733"/>
            <a:ext cx="6947475" cy="3844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93127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5791200" cy="533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Welcome and Updates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41270" y="3028207"/>
            <a:ext cx="8003968" cy="2375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551214"/>
            <a:ext cx="7391400" cy="408758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Renewal proposal and budgeting/spending reminder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Annual report articles due February 2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Minion Pro"/>
              </a:rPr>
              <a:t>Quarterly Executive Committee meeting </a:t>
            </a:r>
            <a:r>
              <a:rPr lang="en-US" sz="2400" dirty="0" smtClean="0">
                <a:solidFill>
                  <a:prstClr val="black"/>
                </a:solidFill>
                <a:latin typeface="Minion Pro"/>
              </a:rPr>
              <a:t>2/12/15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Interim progress reports due 3/20/15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Graduate/ undergraduate student profiles for report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Pictures for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report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Annual meeting discussion at end of this meeting – think about ideas during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presentations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7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LAI Interpolation</a:t>
            </a:r>
          </a:p>
        </p:txBody>
      </p:sp>
      <p:pic>
        <p:nvPicPr>
          <p:cNvPr id="537" name="Shape 5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853" y="1492333"/>
            <a:ext cx="3129349" cy="321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075" y="1492333"/>
            <a:ext cx="3250958" cy="32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Shape 539"/>
          <p:cNvSpPr txBox="1"/>
          <p:nvPr/>
        </p:nvSpPr>
        <p:spPr>
          <a:xfrm>
            <a:off x="950578" y="4783933"/>
            <a:ext cx="7109699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b="1" kern="0">
                <a:solidFill>
                  <a:srgbClr val="FFFFFF"/>
                </a:solidFill>
                <a:cs typeface="Arial"/>
                <a:sym typeface="Arial"/>
                <a:rtl val="0"/>
              </a:rPr>
              <a:t>Using multispectral satellite imagery to estimate leaf area and response to silvicultural treatments in loblolly pine stands</a:t>
            </a:r>
          </a:p>
          <a:p>
            <a:pPr>
              <a:lnSpc>
                <a:spcPct val="120000"/>
              </a:lnSpc>
              <a:spcAft>
                <a:spcPts val="1100"/>
              </a:spcAft>
            </a:pPr>
            <a:r>
              <a:rPr lang="en" sz="1200" kern="0">
                <a:solidFill>
                  <a:srgbClr val="FFFFFF"/>
                </a:solidFill>
                <a:cs typeface="Arial"/>
                <a:sym typeface="Arial"/>
                <a:rtl val="0"/>
              </a:rPr>
              <a:t>Francisco J Flores, H Lee Allen, Heather M Cheshire, Jerry M Davis, Montserrat Fuentes, Daniel Kelting</a:t>
            </a:r>
          </a:p>
          <a:p>
            <a:pPr>
              <a:lnSpc>
                <a:spcPct val="120000"/>
              </a:lnSpc>
              <a:spcAft>
                <a:spcPts val="1100"/>
              </a:spcAft>
              <a:buClr>
                <a:srgbClr val="000000"/>
              </a:buClr>
              <a:buSzPct val="91666"/>
              <a:buFont typeface="Arial"/>
              <a:buNone/>
            </a:pPr>
            <a:r>
              <a:rPr lang="en" sz="1200" i="1" kern="0">
                <a:solidFill>
                  <a:srgbClr val="FFFFFF"/>
                </a:solidFill>
                <a:cs typeface="Arial"/>
                <a:sym typeface="Arial"/>
                <a:rtl val="0"/>
              </a:rPr>
              <a:t>Canadian Journal of Forest Research</a:t>
            </a:r>
            <a:r>
              <a:rPr lang="en" sz="1200" kern="0">
                <a:solidFill>
                  <a:srgbClr val="FFFFFF"/>
                </a:solidFill>
                <a:cs typeface="Arial"/>
                <a:sym typeface="Arial"/>
                <a:rtl val="0"/>
              </a:rPr>
              <a:t>, 2006, 36(6): 1587-1596, 10.1139/x06-030</a:t>
            </a:r>
          </a:p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92655818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457200" y="1313635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1. How to facilitate multi-site synthesis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		</a:t>
            </a:r>
            <a:r>
              <a:rPr lang="en" sz="2400">
                <a:solidFill>
                  <a:schemeClr val="lt1"/>
                </a:solidFill>
              </a:rPr>
              <a:t>...and make sure everyone gets what they need.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2. Specific obstacles for our cross-site synthesis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	...and some of the solutions (hopefully).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3. Features of integration platform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</a:rPr>
              <a:t>		...and the kinds of analyses we can look forward to.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4. Progress Update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54027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0" y="279900"/>
            <a:ext cx="9144000" cy="141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00FF00"/>
                </a:solidFill>
              </a:rPr>
              <a:t>StaCC </a:t>
            </a:r>
            <a:r>
              <a:rPr lang="en"/>
              <a:t>Model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00FF00"/>
                </a:solidFill>
              </a:rPr>
              <a:t>Sta</a:t>
            </a:r>
            <a:r>
              <a:rPr lang="en"/>
              <a:t>te-Space </a:t>
            </a:r>
            <a:r>
              <a:rPr lang="en">
                <a:solidFill>
                  <a:srgbClr val="00FF00"/>
                </a:solidFill>
              </a:rPr>
              <a:t>C</a:t>
            </a:r>
            <a:r>
              <a:rPr lang="en"/>
              <a:t>anopy </a:t>
            </a:r>
            <a:r>
              <a:rPr lang="en">
                <a:solidFill>
                  <a:srgbClr val="00FF00"/>
                </a:solidFill>
              </a:rPr>
              <a:t>C</a:t>
            </a:r>
            <a:r>
              <a:rPr lang="en"/>
              <a:t>onductance</a:t>
            </a:r>
            <a: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44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502775" y="1519169"/>
            <a:ext cx="8229600" cy="484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Key Features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Hierarchical: Explicitly handles</a:t>
            </a:r>
            <a:r>
              <a:rPr lang="en" sz="2400">
                <a:solidFill>
                  <a:srgbClr val="FF9900"/>
                </a:solidFill>
              </a:rPr>
              <a:t> data</a:t>
            </a:r>
            <a:r>
              <a:rPr lang="en" sz="2400">
                <a:solidFill>
                  <a:srgbClr val="FFFFFF"/>
                </a:solidFill>
              </a:rPr>
              <a:t> at multiple scales to assess a </a:t>
            </a:r>
            <a:r>
              <a:rPr lang="en" sz="2400">
                <a:solidFill>
                  <a:srgbClr val="FF9900"/>
                </a:solidFill>
              </a:rPr>
              <a:t>process</a:t>
            </a:r>
            <a:r>
              <a:rPr lang="en" sz="2400">
                <a:solidFill>
                  <a:srgbClr val="FFFFFF"/>
                </a:solidFill>
              </a:rPr>
              <a:t> at another scale.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Provides a </a:t>
            </a:r>
            <a:r>
              <a:rPr lang="en" sz="2400">
                <a:solidFill>
                  <a:srgbClr val="FF9900"/>
                </a:solidFill>
              </a:rPr>
              <a:t>consistent</a:t>
            </a:r>
            <a:r>
              <a:rPr lang="en" sz="2400">
                <a:solidFill>
                  <a:srgbClr val="FFFFFF"/>
                </a:solidFill>
              </a:rPr>
              <a:t> estimate of transpiration and stomatal conductance across sites.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Simultaneously fills gaps in sap flux data to provide a </a:t>
            </a:r>
            <a:r>
              <a:rPr lang="en" sz="2400">
                <a:solidFill>
                  <a:srgbClr val="FF9900"/>
                </a:solidFill>
              </a:rPr>
              <a:t>continuous</a:t>
            </a:r>
            <a:r>
              <a:rPr lang="en" sz="2400">
                <a:solidFill>
                  <a:srgbClr val="FFFFFF"/>
                </a:solidFill>
              </a:rPr>
              <a:t> time series of these processes, while</a:t>
            </a:r>
            <a:r>
              <a:rPr lang="en" sz="2400"/>
              <a:t> including the additional </a:t>
            </a:r>
            <a:r>
              <a:rPr lang="en" sz="2400">
                <a:solidFill>
                  <a:srgbClr val="FF9900"/>
                </a:solidFill>
              </a:rPr>
              <a:t>uncertainty</a:t>
            </a:r>
            <a:r>
              <a:rPr lang="en" sz="2400">
                <a:solidFill>
                  <a:srgbClr val="FFFFFF"/>
                </a:solidFill>
              </a:rPr>
              <a:t> associated with missing data.</a:t>
            </a:r>
          </a:p>
        </p:txBody>
      </p:sp>
    </p:spTree>
    <p:extLst>
      <p:ext uri="{BB962C8B-B14F-4D97-AF65-F5344CB8AC3E}">
        <p14:creationId xmlns:p14="http://schemas.microsoft.com/office/powerpoint/2010/main" val="3551498351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0" y="279900"/>
            <a:ext cx="9144000" cy="141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00FF00"/>
                </a:solidFill>
              </a:rPr>
              <a:t>StaCC </a:t>
            </a:r>
            <a:r>
              <a:rPr lang="en"/>
              <a:t>Model</a:t>
            </a:r>
            <a: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44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7" name="Shape 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775" y="1751768"/>
            <a:ext cx="6235372" cy="4916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338562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0" y="184400"/>
            <a:ext cx="9144000" cy="141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00FF00"/>
                </a:solidFill>
              </a:rPr>
              <a:t>StaCC </a:t>
            </a:r>
            <a:r>
              <a:rPr lang="en"/>
              <a:t>Model</a:t>
            </a:r>
            <a: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44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Shape 5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050" y="1453267"/>
            <a:ext cx="5943600" cy="471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839718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0" y="184400"/>
            <a:ext cx="9144000" cy="141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00FF00"/>
                </a:solidFill>
              </a:rPr>
              <a:t>StaCC </a:t>
            </a:r>
            <a:r>
              <a:rPr lang="en"/>
              <a:t>Model</a:t>
            </a:r>
            <a: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44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Shape 5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178" y="3657404"/>
            <a:ext cx="2301019" cy="282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194" y="3657409"/>
            <a:ext cx="2293030" cy="280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 rotWithShape="1">
          <a:blip r:embed="rId5">
            <a:alphaModFix/>
          </a:blip>
          <a:srcRect b="16798"/>
          <a:stretch/>
        </p:blipFill>
        <p:spPr>
          <a:xfrm>
            <a:off x="2224169" y="1318568"/>
            <a:ext cx="2293030" cy="233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 rotWithShape="1">
          <a:blip r:embed="rId6">
            <a:alphaModFix/>
          </a:blip>
          <a:srcRect b="16408"/>
          <a:stretch/>
        </p:blipFill>
        <p:spPr>
          <a:xfrm>
            <a:off x="4521194" y="1302136"/>
            <a:ext cx="2293030" cy="2366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46198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0" y="184400"/>
            <a:ext cx="9144000" cy="141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>
                <a:solidFill>
                  <a:srgbClr val="00FF00"/>
                </a:solidFill>
              </a:rPr>
              <a:t>StaCC </a:t>
            </a:r>
            <a:r>
              <a:rPr lang="en"/>
              <a:t>Model</a:t>
            </a:r>
            <a: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44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44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8" name="Shape 5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728" y="1423669"/>
            <a:ext cx="5091249" cy="483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378103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457200" y="1313635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1. How to facilitate multi-site synthesis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		</a:t>
            </a:r>
            <a:r>
              <a:rPr lang="en" sz="2400">
                <a:solidFill>
                  <a:schemeClr val="lt1"/>
                </a:solidFill>
              </a:rPr>
              <a:t>...and make sure everyone gets what they need.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2. Specific obstacles for our cross-site synthesis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	...and some of the solutions (hopefully).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3. Features of integration platform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	...and the kinds of analyses we can look forward to.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4. Progress Update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57791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Timeline</a:t>
            </a:r>
          </a:p>
        </p:txBody>
      </p:sp>
      <p:pic>
        <p:nvPicPr>
          <p:cNvPr id="590" name="Shape 5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32883"/>
            <a:ext cx="9144000" cy="215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654870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Timeline</a:t>
            </a:r>
          </a:p>
        </p:txBody>
      </p:sp>
      <p:pic>
        <p:nvPicPr>
          <p:cNvPr id="596" name="Shape 5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32883"/>
            <a:ext cx="9144000" cy="21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Shape 597"/>
          <p:cNvSpPr/>
          <p:nvPr/>
        </p:nvSpPr>
        <p:spPr>
          <a:xfrm>
            <a:off x="325828" y="5231133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Met with Larger Aim 1 Group</a:t>
            </a:r>
          </a:p>
        </p:txBody>
      </p:sp>
      <p:sp>
        <p:nvSpPr>
          <p:cNvPr id="598" name="Shape 598"/>
          <p:cNvSpPr/>
          <p:nvPr/>
        </p:nvSpPr>
        <p:spPr>
          <a:xfrm rot="5400000" flipH="1">
            <a:off x="1258603" y="4877185"/>
            <a:ext cx="6331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99" name="Shape 599"/>
          <p:cNvSpPr/>
          <p:nvPr/>
        </p:nvSpPr>
        <p:spPr>
          <a:xfrm>
            <a:off x="3492728" y="5338833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Submitted for Review</a:t>
            </a:r>
          </a:p>
        </p:txBody>
      </p:sp>
      <p:sp>
        <p:nvSpPr>
          <p:cNvPr id="600" name="Shape 600"/>
          <p:cNvSpPr/>
          <p:nvPr/>
        </p:nvSpPr>
        <p:spPr>
          <a:xfrm rot="5400000" flipH="1">
            <a:off x="3253553" y="4929285"/>
            <a:ext cx="6331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01" name="Shape 601"/>
          <p:cNvSpPr/>
          <p:nvPr/>
        </p:nvSpPr>
        <p:spPr>
          <a:xfrm>
            <a:off x="2063000" y="1482549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Near Completion</a:t>
            </a:r>
          </a:p>
        </p:txBody>
      </p:sp>
      <p:sp>
        <p:nvSpPr>
          <p:cNvPr id="602" name="Shape 602"/>
          <p:cNvSpPr/>
          <p:nvPr/>
        </p:nvSpPr>
        <p:spPr>
          <a:xfrm rot="5400000">
            <a:off x="3002003" y="2929751"/>
            <a:ext cx="8367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03" name="Shape 603"/>
          <p:cNvSpPr/>
          <p:nvPr/>
        </p:nvSpPr>
        <p:spPr>
          <a:xfrm rot="5400000">
            <a:off x="1891328" y="2929751"/>
            <a:ext cx="8367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1909265" y="5338816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Complete by Feb 1</a:t>
            </a:r>
          </a:p>
        </p:txBody>
      </p:sp>
      <p:sp>
        <p:nvSpPr>
          <p:cNvPr id="605" name="Shape 605"/>
          <p:cNvSpPr/>
          <p:nvPr/>
        </p:nvSpPr>
        <p:spPr>
          <a:xfrm rot="5400000" flipH="1">
            <a:off x="2479378" y="5004552"/>
            <a:ext cx="5591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3921200" y="1704702"/>
            <a:ext cx="2459400" cy="836799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Working with Aim 2 members on remote sensing solutions</a:t>
            </a:r>
          </a:p>
        </p:txBody>
      </p:sp>
      <p:sp>
        <p:nvSpPr>
          <p:cNvPr id="607" name="Shape 607"/>
          <p:cNvSpPr/>
          <p:nvPr/>
        </p:nvSpPr>
        <p:spPr>
          <a:xfrm rot="5400000">
            <a:off x="3435753" y="2903684"/>
            <a:ext cx="14199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5276965" y="4934349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Complete ASAP</a:t>
            </a:r>
          </a:p>
        </p:txBody>
      </p:sp>
      <p:sp>
        <p:nvSpPr>
          <p:cNvPr id="609" name="Shape 609"/>
          <p:cNvSpPr/>
          <p:nvPr/>
        </p:nvSpPr>
        <p:spPr>
          <a:xfrm rot="5400000" flipH="1">
            <a:off x="5847078" y="4600085"/>
            <a:ext cx="5591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6568738" y="1430749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Will Hold meeting early Feb</a:t>
            </a:r>
          </a:p>
        </p:txBody>
      </p:sp>
      <p:sp>
        <p:nvSpPr>
          <p:cNvPr id="611" name="Shape 611"/>
          <p:cNvSpPr/>
          <p:nvPr/>
        </p:nvSpPr>
        <p:spPr>
          <a:xfrm rot="5400000">
            <a:off x="6240200" y="2957852"/>
            <a:ext cx="947200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3309288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85800" y="755524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</a:rPr>
              <a:t>Sap Flux Integration Platform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371603" y="2775035"/>
            <a:ext cx="6400799" cy="175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make an ecophysiological study at multiple sites, and conducted by multiple labs, work for everyone</a:t>
            </a:r>
          </a:p>
        </p:txBody>
      </p:sp>
    </p:spTree>
    <p:extLst>
      <p:ext uri="{BB962C8B-B14F-4D97-AF65-F5344CB8AC3E}">
        <p14:creationId xmlns:p14="http://schemas.microsoft.com/office/powerpoint/2010/main" val="4302798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457200" y="2514371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244016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5791200" cy="533400"/>
          </a:xfrm>
        </p:spPr>
        <p:txBody>
          <a:bodyPr/>
          <a:lstStyle/>
          <a:p>
            <a:r>
              <a:rPr lang="en-US" sz="3600" dirty="0"/>
              <a:t>Tier II Integration Platform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41270" y="3028207"/>
            <a:ext cx="8003968" cy="2375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934200" cy="1199407"/>
          </a:xfrm>
        </p:spPr>
        <p:txBody>
          <a:bodyPr/>
          <a:lstStyle/>
          <a:p>
            <a:pPr marL="342900" lvl="0" indent="-342900" defTabSz="457200" fontAlgn="auto">
              <a:spcAft>
                <a:spcPts val="0"/>
              </a:spcAft>
              <a:buClrTx/>
              <a:buFont typeface="Arial"/>
              <a:buChar char="•"/>
            </a:pPr>
            <a:r>
              <a: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Jason will give </a:t>
            </a:r>
            <a:r>
              <a: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 verbal progress report</a:t>
            </a:r>
            <a:endParaRPr lang="en-US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200"/>
              </a:spcBef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1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h Synthesi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5127" r="4589" b="5122"/>
          <a:stretch/>
        </p:blipFill>
        <p:spPr>
          <a:xfrm>
            <a:off x="3810000" y="8967"/>
            <a:ext cx="5240806" cy="6963333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 bwMode="auto">
          <a:xfrm>
            <a:off x="838200" y="1304925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235A56"/>
                </a:solidFill>
                <a:latin typeface="Gill Sans"/>
                <a:ea typeface="ＭＳ Ｐゴシック" pitchFamily="-108" charset="-128"/>
                <a:cs typeface="Gill San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Soil Respiration</a:t>
            </a:r>
            <a:endParaRPr lang="en-US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221" t="37702" r="5252" b="9409"/>
          <a:stretch/>
        </p:blipFill>
        <p:spPr>
          <a:xfrm>
            <a:off x="1370571" y="362028"/>
            <a:ext cx="2594951" cy="1932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70573" y="2365637"/>
            <a:ext cx="259495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ln</a:t>
            </a:r>
            <a:r>
              <a:rPr lang="en-US" dirty="0">
                <a:solidFill>
                  <a:prstClr val="black"/>
                </a:solidFill>
              </a:rPr>
              <a:t> R</a:t>
            </a:r>
            <a:r>
              <a:rPr lang="en-US" baseline="-25000" dirty="0">
                <a:solidFill>
                  <a:prstClr val="black"/>
                </a:solidFill>
              </a:rPr>
              <a:t>S</a:t>
            </a:r>
            <a:r>
              <a:rPr lang="en-US" dirty="0">
                <a:solidFill>
                  <a:prstClr val="black"/>
                </a:solidFill>
              </a:rPr>
              <a:t> = 0.941 (</a:t>
            </a:r>
            <a:r>
              <a:rPr lang="en-US" dirty="0" err="1">
                <a:solidFill>
                  <a:prstClr val="black"/>
                </a:solidFill>
              </a:rPr>
              <a:t>ln</a:t>
            </a:r>
            <a:r>
              <a:rPr lang="en-US" dirty="0">
                <a:solidFill>
                  <a:prstClr val="black"/>
                </a:solidFill>
              </a:rPr>
              <a:t> T</a:t>
            </a:r>
            <a:r>
              <a:rPr lang="en-US" baseline="-25000" dirty="0">
                <a:solidFill>
                  <a:prstClr val="black"/>
                </a:solidFill>
              </a:rPr>
              <a:t>S</a:t>
            </a:r>
            <a:r>
              <a:rPr lang="en-US" dirty="0">
                <a:solidFill>
                  <a:prstClr val="black"/>
                </a:solidFill>
              </a:rPr>
              <a:t>) – 1.482</a:t>
            </a:r>
          </a:p>
          <a:p>
            <a:pPr algn="ctr" defTabSz="457200"/>
            <a:endParaRPr lang="en-US" sz="900" dirty="0">
              <a:solidFill>
                <a:prstClr val="black"/>
              </a:solidFill>
            </a:endParaRPr>
          </a:p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R</a:t>
            </a:r>
            <a:r>
              <a:rPr lang="en-US" b="1" baseline="30000" dirty="0">
                <a:solidFill>
                  <a:prstClr val="black"/>
                </a:solidFill>
              </a:rPr>
              <a:t>2</a:t>
            </a:r>
            <a:r>
              <a:rPr lang="en-US" b="1" dirty="0">
                <a:solidFill>
                  <a:prstClr val="black"/>
                </a:solidFill>
              </a:rPr>
              <a:t> = 0.452</a:t>
            </a:r>
          </a:p>
        </p:txBody>
      </p:sp>
    </p:spTree>
    <p:extLst>
      <p:ext uri="{BB962C8B-B14F-4D97-AF65-F5344CB8AC3E}">
        <p14:creationId xmlns:p14="http://schemas.microsoft.com/office/powerpoint/2010/main" val="25809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Genotyping Integration Team Update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66800" y="1676400"/>
            <a:ext cx="7620000" cy="3352800"/>
          </a:xfrm>
        </p:spPr>
        <p:txBody>
          <a:bodyPr/>
          <a:lstStyle/>
          <a:p>
            <a:r>
              <a:rPr lang="en-US" sz="2800" dirty="0" smtClean="0"/>
              <a:t>Genotyping </a:t>
            </a:r>
            <a:r>
              <a:rPr lang="en-US" sz="2800" dirty="0"/>
              <a:t>experiments are still underway on 2 populations</a:t>
            </a:r>
          </a:p>
          <a:p>
            <a:pPr lvl="1"/>
            <a:r>
              <a:rPr lang="en-US" sz="2400" dirty="0" smtClean="0"/>
              <a:t>ADEPT2 clonal population, MS and FL sites (</a:t>
            </a:r>
            <a:r>
              <a:rPr lang="en-US" sz="2400" dirty="0" err="1" smtClean="0"/>
              <a:t>Mengmeng</a:t>
            </a:r>
            <a:r>
              <a:rPr lang="en-US" sz="2400" dirty="0" smtClean="0"/>
              <a:t> Lu, Carol Loopstra, </a:t>
            </a:r>
            <a:r>
              <a:rPr lang="en-US" sz="2400" dirty="0" err="1" smtClean="0"/>
              <a:t>Kostya</a:t>
            </a:r>
            <a:r>
              <a:rPr lang="en-US" sz="2400" dirty="0" smtClean="0"/>
              <a:t> Krutovsky)</a:t>
            </a:r>
          </a:p>
          <a:p>
            <a:pPr lvl="1"/>
            <a:r>
              <a:rPr lang="en-US" sz="2400" dirty="0" smtClean="0"/>
              <a:t>PSSSS seedling population, VA site (Jason Holliday) – 1/8 data in hand, preliminary review indicated good quality; waiting on the rest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12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Genotyping Integration Team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295400"/>
            <a:ext cx="8382000" cy="5105400"/>
          </a:xfrm>
        </p:spPr>
        <p:txBody>
          <a:bodyPr/>
          <a:lstStyle/>
          <a:p>
            <a:r>
              <a:rPr lang="en-US" dirty="0"/>
              <a:t>Genotyping platform development for future breeding applications derived from PINEMAP-supported experiments</a:t>
            </a:r>
          </a:p>
          <a:p>
            <a:pPr lvl="1"/>
            <a:r>
              <a:rPr lang="en-US" sz="2000" dirty="0"/>
              <a:t>Deliverables with value for tree breeders and forest genetics researchers envisioned: </a:t>
            </a:r>
          </a:p>
          <a:p>
            <a:pPr marL="685800" lvl="2" indent="0">
              <a:buNone/>
            </a:pPr>
            <a:r>
              <a:rPr lang="en-US" sz="1600" dirty="0"/>
              <a:t>(1) a “fingerprinting” panel with ~100 to 200 markers, for use in identification and parentage analysis and </a:t>
            </a:r>
          </a:p>
          <a:p>
            <a:pPr marL="685800" lvl="2" indent="0">
              <a:buNone/>
            </a:pPr>
            <a:r>
              <a:rPr lang="en-US" sz="1600" dirty="0"/>
              <a:t>(2) a “medium-density” panel with ~50,000 markers for use in association genetics and genomic selection work</a:t>
            </a:r>
          </a:p>
          <a:p>
            <a:pPr lvl="1"/>
            <a:r>
              <a:rPr lang="en-US" sz="2000" dirty="0" smtClean="0"/>
              <a:t>Quotes for production and use of both products are in hand</a:t>
            </a:r>
          </a:p>
          <a:p>
            <a:pPr lvl="1"/>
            <a:r>
              <a:rPr lang="en-US" sz="2000" dirty="0" smtClean="0"/>
              <a:t>Next step: making decisions about which markers to include, and assembling sequences for assay designs</a:t>
            </a:r>
          </a:p>
          <a:p>
            <a:pPr lvl="1"/>
            <a:r>
              <a:rPr lang="en-US" sz="2000" dirty="0" smtClean="0"/>
              <a:t>Coordination with industry partners and other pine breeding/ genetics research community members took place at Plant and Animal Genome Conference (San Diego last week); more coordination planned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0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Genotyping Integration Team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1371600"/>
            <a:ext cx="8077200" cy="1524000"/>
          </a:xfrm>
        </p:spPr>
        <p:txBody>
          <a:bodyPr/>
          <a:lstStyle/>
          <a:p>
            <a:r>
              <a:rPr lang="en-US" sz="2200" dirty="0"/>
              <a:t>Cold-hardiness testing of ADEPT2 populations in FL and MS</a:t>
            </a:r>
          </a:p>
          <a:p>
            <a:pPr lvl="1"/>
            <a:r>
              <a:rPr lang="en-US" sz="1800" dirty="0"/>
              <a:t>Preliminary test of small sample in MS conducted Dec 2014 showed little difference among clones above -10C, greater variation in damage below -10C; more samples from MS and FL to be tested in next few weeks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71393"/>
              </p:ext>
            </p:extLst>
          </p:nvPr>
        </p:nvGraphicFramePr>
        <p:xfrm>
          <a:off x="3214688" y="4027488"/>
          <a:ext cx="1951037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Document" r:id="rId3" imgW="1951736" imgH="2956953" progId="Word.Document.12">
                  <p:embed/>
                </p:oleObj>
              </mc:Choice>
              <mc:Fallback>
                <p:oleObj name="Document" r:id="rId3" imgW="1951736" imgH="2956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4688" y="4027488"/>
                        <a:ext cx="1951037" cy="295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5081016" cy="43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8077200" cy="5134320"/>
          </a:xfrm>
        </p:spPr>
        <p:txBody>
          <a:bodyPr/>
          <a:lstStyle/>
          <a:p>
            <a:pPr indent="0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cenarios are a framework  for assessing the potential for increasing carbon sequestration in loblolly pine plantations.</a:t>
            </a:r>
          </a:p>
          <a:p>
            <a:pPr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four components of the scenarios </a:t>
            </a:r>
            <a:r>
              <a:rPr lang="en-US" sz="2000" dirty="0" smtClean="0">
                <a:solidFill>
                  <a:schemeClr val="tx1"/>
                </a:solidFill>
              </a:rPr>
              <a:t>are: Environment, Productivity, Land Use &amp;  Disturbance.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Update: Initial scenario runs will focus on Environment (climate change).  We are waiting for the downscaled climate data to be available and the results from some additional testing of 3-PG. 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Update: The second level of scenario runs will focus on change in Productivity from management/genetic improvement options.  We have a framework in place to make these runs.  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							- Bob Teskey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PINEMAP Scenarios for </a:t>
            </a:r>
            <a:r>
              <a:rPr lang="en-US" sz="2800" dirty="0"/>
              <a:t>M</a:t>
            </a:r>
            <a:r>
              <a:rPr lang="en-US" sz="2800" dirty="0" smtClean="0"/>
              <a:t>odel Simulations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22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3-PG Regionalization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Scenarios and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1587807"/>
          </a:xfrm>
        </p:spPr>
        <p:txBody>
          <a:bodyPr/>
          <a:lstStyle/>
          <a:p>
            <a:r>
              <a:rPr lang="en-US" sz="2000" dirty="0" smtClean="0"/>
              <a:t>Two radiative forcing scenarios</a:t>
            </a:r>
          </a:p>
          <a:p>
            <a:pPr lvl="1"/>
            <a:r>
              <a:rPr lang="en-US" sz="2000" dirty="0" smtClean="0"/>
              <a:t>RCP 8.5 (business as usual)</a:t>
            </a:r>
          </a:p>
          <a:p>
            <a:pPr lvl="1"/>
            <a:r>
              <a:rPr lang="en-US" sz="2000" dirty="0" smtClean="0"/>
              <a:t>RCP 4.5 (no further increase in emissions)</a:t>
            </a:r>
          </a:p>
          <a:p>
            <a:r>
              <a:rPr lang="en-US" sz="2000" dirty="0" smtClean="0"/>
              <a:t>20 different global climate models provide opportunity to assess variability in predictions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969605" y="2190903"/>
            <a:ext cx="6508000" cy="5133946"/>
            <a:chOff x="967220" y="887474"/>
            <a:chExt cx="7700963" cy="6562160"/>
          </a:xfrm>
        </p:grpSpPr>
        <p:pic>
          <p:nvPicPr>
            <p:cNvPr id="11" name="Picture 4" descr="http://convection.meas.ncsu.edu:8080/thredds/wms/pinemap/maca/seed_deploymt/future_seed_diffs/final_diffs_plus_obs/JanuaryAvg_MACA_mean_rcp85_2040_2059_future_seed_diffs_plus_obs.nc?LAYERS=air_temperature&amp;ELEVATION=0&amp;TIME=2049-07-17T06%3A00%3A00.000Z&amp;TRANSPARENT=true&amp;STYLES=boxfill%2Frainbow&amp;CRS=EPSG%3A4326&amp;COLORSCALERANGE=235%2C290&amp;NUMCOLORBANDS=20&amp;LOGSCALE=false&amp;SERVICE=WMS&amp;VERSION=1.1.1&amp;REQUEST=GetMap&amp;EXCEPTIONS=application%2Fvnd.ogc.se_inimage&amp;FORMAT=image%2Fpng&amp;SRS=EPSG%3A4326&amp;BBOX=-124.59375,16.514598846436,-67.03125,61.485301971436&amp;WIDTH=300&amp;HEIGHT=3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220" y="2439859"/>
              <a:ext cx="3562783" cy="356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975692" y="2439859"/>
              <a:ext cx="3545837" cy="94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400" dirty="0">
                  <a:solidFill>
                    <a:prstClr val="black"/>
                  </a:solidFill>
                  <a:latin typeface="Cambria" panose="02040503050406030204" pitchFamily="18" charset="0"/>
                </a:rPr>
                <a:t>Mean of differences (relative to the historical baseline) across all 20 climate models + historical</a:t>
              </a:r>
            </a:p>
          </p:txBody>
        </p:sp>
        <p:pic>
          <p:nvPicPr>
            <p:cNvPr id="13" name="Picture 12" descr="http://convection.meas.ncsu.edu:8080/thredds/wms/pinemap/maca/seed_deploymt/future_seed_diffs/final_diffs_plus_obs/JanuaryAvg_MACA_stddev_plus_mean_rcp85_2040_2059_future_seed_diffs_plus_obs.nc?LAYERS=air_temperature&amp;ELEVATION=0&amp;TIME=2049-07-17T06%3A00%3A00.000Z&amp;TRANSPARENT=true&amp;STYLES=boxfill%2Frainbow&amp;CRS=EPSG%3A4326&amp;COLORSCALERANGE=235%2C290&amp;NUMCOLORBANDS=20&amp;LOGSCALE=false&amp;SERVICE=WMS&amp;VERSION=1.1.1&amp;REQUEST=GetMap&amp;EXCEPTIONS=application%2Fvnd.ogc.se_inimage&amp;FORMAT=image%2Fpng&amp;SRS=EPSG%3A4326&amp;BBOX=-124.59375,16.514598846436,-67.03125,61.485301971436&amp;WIDTH=300&amp;HEIGHT=3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886851"/>
              <a:ext cx="3562783" cy="356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280262" y="3797353"/>
              <a:ext cx="3213056" cy="944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400" dirty="0">
                  <a:solidFill>
                    <a:prstClr val="black"/>
                  </a:solidFill>
                  <a:latin typeface="Cambria" panose="02040503050406030204" pitchFamily="18" charset="0"/>
                </a:rPr>
                <a:t>Mean +/- 1 standard deviation of differences across all 20 models + historical</a:t>
              </a:r>
            </a:p>
          </p:txBody>
        </p:sp>
        <p:pic>
          <p:nvPicPr>
            <p:cNvPr id="15" name="Picture 14" descr="http://convection.meas.ncsu.edu:8080/thredds/wms/pinemap/maca/seed_deploymt/future_seed_diffs/final_diffs_plus_obs/JanuaryAvg_MACA_stddev_minus_mean_rcp85_2040_2059_future_seed_diffs_plus_obs.nc?LAYERS=air_temperature&amp;ELEVATION=0&amp;TIME=2049-07-17T06%3A00%3A00.000Z&amp;TRANSPARENT=true&amp;STYLES=boxfill%2Frainbow&amp;CRS=EPSG%3A4326&amp;COLORSCALERANGE=235%2C290&amp;NUMCOLORBANDS=20&amp;LOGSCALE=false&amp;SERVICE=WMS&amp;VERSION=1.1.1&amp;REQUEST=GetMap&amp;EXCEPTIONS=application%2Fvnd.ogc.se_inimage&amp;FORMAT=image%2Fpng&amp;SRS=EPSG%3A4326&amp;BBOX=-124.59375,16.514598846436,-67.03125,61.485301971436&amp;WIDTH=300&amp;HEIGHT=3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887474"/>
              <a:ext cx="3562783" cy="356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eft Brace 15"/>
            <p:cNvSpPr/>
            <p:nvPr/>
          </p:nvSpPr>
          <p:spPr bwMode="auto">
            <a:xfrm>
              <a:off x="4530003" y="2315688"/>
              <a:ext cx="398257" cy="3598224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7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313635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1. How to facilitate multi-site synthesis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		</a:t>
            </a:r>
            <a:r>
              <a:rPr lang="en" sz="2400">
                <a:solidFill>
                  <a:schemeClr val="lt1"/>
                </a:solidFill>
              </a:rPr>
              <a:t>...and make sure everyone gets what they need.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2. Specific obstacles for our cross-site synthesis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	...and some of the solutions (hopefully).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3. Features of integration platform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		...and the kinds of analyses we can look forward to.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4. Progress Update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1558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We have two models which translate site index (aggregated to HUC level from SSURGO data) into fertility rating, a key input to 3-PG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0" y="2703671"/>
            <a:ext cx="6858464" cy="40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4204199" cy="4983480"/>
          </a:xfrm>
        </p:spPr>
        <p:txBody>
          <a:bodyPr/>
          <a:lstStyle/>
          <a:p>
            <a:r>
              <a:rPr lang="en-US" dirty="0" smtClean="0"/>
              <a:t>There are multiple parameter sets available to use with 3-PG</a:t>
            </a:r>
          </a:p>
          <a:p>
            <a:pPr lvl="1"/>
            <a:r>
              <a:rPr lang="en-US" dirty="0" smtClean="0"/>
              <a:t>The values of the parameters fine-tune the model’s behavior and are set with loblolly pine as the focus</a:t>
            </a:r>
          </a:p>
          <a:p>
            <a:r>
              <a:rPr lang="en-US" dirty="0" smtClean="0"/>
              <a:t>Candidate parameter sets</a:t>
            </a:r>
          </a:p>
          <a:p>
            <a:pPr lvl="1"/>
            <a:r>
              <a:rPr lang="en-US" dirty="0" err="1" smtClean="0"/>
              <a:t>Bryars</a:t>
            </a:r>
            <a:r>
              <a:rPr lang="en-US" dirty="0" smtClean="0"/>
              <a:t>/</a:t>
            </a:r>
            <a:r>
              <a:rPr lang="en-US" dirty="0" err="1" smtClean="0"/>
              <a:t>Teskey</a:t>
            </a:r>
            <a:r>
              <a:rPr lang="en-US" dirty="0" smtClean="0"/>
              <a:t> (2013)</a:t>
            </a:r>
          </a:p>
          <a:p>
            <a:pPr lvl="1"/>
            <a:r>
              <a:rPr lang="en-US" dirty="0" smtClean="0"/>
              <a:t>Gonzalez-</a:t>
            </a:r>
            <a:r>
              <a:rPr lang="en-US" dirty="0" err="1" smtClean="0"/>
              <a:t>Benecke</a:t>
            </a:r>
            <a:endParaRPr lang="en-US" dirty="0" smtClean="0"/>
          </a:p>
          <a:p>
            <a:pPr lvl="1"/>
            <a:r>
              <a:rPr lang="en-US" dirty="0" smtClean="0"/>
              <a:t>Sampson </a:t>
            </a:r>
          </a:p>
          <a:p>
            <a:pPr lvl="1"/>
            <a:r>
              <a:rPr lang="en-US" dirty="0" err="1" smtClean="0"/>
              <a:t>Subedi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16" t="26085" r="26190" b="23968"/>
          <a:stretch/>
        </p:blipFill>
        <p:spPr>
          <a:xfrm>
            <a:off x="5400539" y="1853195"/>
            <a:ext cx="3576378" cy="452728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410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 variety of executable 3-PG models are also available</a:t>
            </a:r>
          </a:p>
          <a:p>
            <a:pPr lvl="1"/>
            <a:r>
              <a:rPr lang="en-US" dirty="0" smtClean="0"/>
              <a:t>These differ in the equations and functions used to simulate growth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Candidate models are</a:t>
            </a:r>
          </a:p>
          <a:p>
            <a:pPr lvl="1"/>
            <a:r>
              <a:rPr lang="en-US" dirty="0" err="1" smtClean="0"/>
              <a:t>Bryars</a:t>
            </a:r>
            <a:r>
              <a:rPr lang="en-US" dirty="0" smtClean="0"/>
              <a:t>/</a:t>
            </a:r>
            <a:r>
              <a:rPr lang="en-US" dirty="0" err="1" smtClean="0"/>
              <a:t>Teskey</a:t>
            </a:r>
            <a:r>
              <a:rPr lang="en-US" dirty="0" smtClean="0"/>
              <a:t> (2013)</a:t>
            </a:r>
          </a:p>
          <a:p>
            <a:pPr lvl="1"/>
            <a:r>
              <a:rPr lang="en-US" dirty="0" err="1" smtClean="0"/>
              <a:t>Landsberg</a:t>
            </a:r>
            <a:r>
              <a:rPr lang="en-US" dirty="0" smtClean="0"/>
              <a:t>/Sands (2001)</a:t>
            </a:r>
          </a:p>
          <a:p>
            <a:pPr lvl="1"/>
            <a:r>
              <a:rPr lang="en-US" dirty="0" smtClean="0"/>
              <a:t>Gonzales-</a:t>
            </a:r>
            <a:r>
              <a:rPr lang="en-US" dirty="0" err="1" smtClean="0"/>
              <a:t>Benecke</a:t>
            </a:r>
            <a:endParaRPr lang="en-US" dirty="0"/>
          </a:p>
          <a:p>
            <a:pPr lvl="2"/>
            <a:r>
              <a:rPr lang="en-US" dirty="0" smtClean="0"/>
              <a:t>Modifies several functions in the </a:t>
            </a:r>
            <a:r>
              <a:rPr lang="en-US" dirty="0" err="1" smtClean="0"/>
              <a:t>Bryars</a:t>
            </a:r>
            <a:r>
              <a:rPr lang="en-US" dirty="0" smtClean="0"/>
              <a:t>/</a:t>
            </a:r>
            <a:r>
              <a:rPr lang="en-US" dirty="0" err="1" smtClean="0"/>
              <a:t>Teskey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Input data are now available and processed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0083"/>
              </p:ext>
            </p:extLst>
          </p:nvPr>
        </p:nvGraphicFramePr>
        <p:xfrm>
          <a:off x="1425038" y="1914996"/>
          <a:ext cx="7386452" cy="464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613"/>
                <a:gridCol w="1846613"/>
                <a:gridCol w="1846613"/>
                <a:gridCol w="1846613"/>
              </a:tblGrid>
              <a:tr h="760020"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</a:tr>
              <a:tr h="7006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 regional 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Factorial</a:t>
                      </a:r>
                      <a:r>
                        <a:rPr lang="en-US" baseline="0" dirty="0" smtClean="0"/>
                        <a:t> comparisons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Full-scale regional runs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r>
                        <a:rPr lang="en-US" baseline="0" dirty="0" smtClean="0"/>
                        <a:t> assessment</a:t>
                      </a:r>
                      <a:endParaRPr lang="en-US" dirty="0"/>
                    </a:p>
                  </a:txBody>
                  <a:tcPr/>
                </a:tc>
              </a:tr>
              <a:tr h="23622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x Climate scenario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1x Climate model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1x FR model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1x Parameter set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1x 3-PG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x Climate scenario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1x Climate model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2x FR model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4x Parameter set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2x 3-PG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2</a:t>
                      </a:r>
                      <a:r>
                        <a:rPr lang="en-US" sz="1600" baseline="0" dirty="0" smtClean="0"/>
                        <a:t>x Climate scenario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20x Climate model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1x FR model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1x Parameter set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1x 3-PG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Mean and variance</a:t>
                      </a:r>
                      <a:r>
                        <a:rPr lang="en-US" sz="1600" baseline="0" dirty="0" smtClean="0"/>
                        <a:t> of outputs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Establish</a:t>
                      </a:r>
                      <a:r>
                        <a:rPr lang="en-US" sz="1600" baseline="0" dirty="0" smtClean="0"/>
                        <a:t> processing infrastructure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Select most appropriate combination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Compile results by scenario/model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Submit to SRTS, DSS, etc.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6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306" y="1"/>
            <a:ext cx="7362294" cy="1158504"/>
          </a:xfrm>
        </p:spPr>
        <p:txBody>
          <a:bodyPr/>
          <a:lstStyle/>
          <a:p>
            <a:r>
              <a:rPr lang="en-US" dirty="0" smtClean="0"/>
              <a:t>Update on the </a:t>
            </a:r>
            <a:br>
              <a:rPr lang="en-US" dirty="0" smtClean="0"/>
            </a:br>
            <a:r>
              <a:rPr lang="en-US" dirty="0" smtClean="0"/>
              <a:t>Community Land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1382" y="1291251"/>
            <a:ext cx="8072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Completed </a:t>
            </a:r>
            <a:r>
              <a:rPr lang="en-US" dirty="0" smtClean="0">
                <a:solidFill>
                  <a:prstClr val="black"/>
                </a:solidFill>
              </a:rPr>
              <a:t>evaluation </a:t>
            </a:r>
            <a:r>
              <a:rPr lang="en-US" dirty="0">
                <a:solidFill>
                  <a:prstClr val="black"/>
                </a:solidFill>
              </a:rPr>
              <a:t>of the CLM historical simulation (1970-1995) using Tier 1 NPP data.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default </a:t>
            </a:r>
            <a:r>
              <a:rPr lang="en-US" dirty="0">
                <a:solidFill>
                  <a:prstClr val="black"/>
                </a:solidFill>
              </a:rPr>
              <a:t>parameterization for temperate needle-leaf evergreen trees predicted lower woody biomass, lower ANPP, and higher LAI than observed.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Developed a new loblolly-specific plant functional type.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Removed the bias in woody biomass and ANPP; reduced bias in LAI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Still considerable uncertainty when comparing to Tier 1 data, as expected given the model-observation scale mismatch (~100x100 km grid-cell vs. plot scale)  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Ran RCP 4.5 and 8.5 using the new loblolly parameterization.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Only running the predictions from the CCSM model because the CLM requires sub-daily weather inputs that are not available in the MACA data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CCSM is one of the models included in the MACA data so we can compare to the other 3 models used in the integration. 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Currently running simulations to attribute the predicted change between the 1970-1995 period and the 2070-2095 period.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How much change in woody biomass is due to rising CO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?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How much change in woody biomass is due to a changing climate?</a:t>
            </a:r>
          </a:p>
        </p:txBody>
      </p:sp>
    </p:spTree>
    <p:extLst>
      <p:ext uri="{BB962C8B-B14F-4D97-AF65-F5344CB8AC3E}">
        <p14:creationId xmlns:p14="http://schemas.microsoft.com/office/powerpoint/2010/main" val="18183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 data: Modeling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391400" y="6356350"/>
            <a:ext cx="2133600" cy="365125"/>
          </a:xfrm>
        </p:spPr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457200" y="2819400"/>
            <a:ext cx="2590800" cy="2057400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-105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0" t="30487" r="54339" b="55031"/>
          <a:stretch/>
        </p:blipFill>
        <p:spPr bwMode="auto">
          <a:xfrm>
            <a:off x="866029" y="3052525"/>
            <a:ext cx="1773141" cy="15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72" y="1208087"/>
            <a:ext cx="2972699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56" y="3048000"/>
            <a:ext cx="2972699" cy="207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2972699" cy="15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5" t="30445" r="26485" b="67792"/>
          <a:stretch/>
        </p:blipFill>
        <p:spPr bwMode="auto">
          <a:xfrm>
            <a:off x="6409414" y="1752600"/>
            <a:ext cx="2353586" cy="20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5" t="36474" r="26485" b="61464"/>
          <a:stretch/>
        </p:blipFill>
        <p:spPr bwMode="auto">
          <a:xfrm>
            <a:off x="6409414" y="1994408"/>
            <a:ext cx="2353586" cy="23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5" t="44688" r="27234" b="51220"/>
          <a:stretch/>
        </p:blipFill>
        <p:spPr bwMode="auto">
          <a:xfrm>
            <a:off x="6409414" y="2201758"/>
            <a:ext cx="2216684" cy="4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19760787">
            <a:off x="5416342" y="2444600"/>
            <a:ext cx="431874" cy="3048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590368" y="3657600"/>
            <a:ext cx="353232" cy="3048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843030">
            <a:off x="5400854" y="4936348"/>
            <a:ext cx="447269" cy="3048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490246"/>
            <a:ext cx="1581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prstClr val="black"/>
                </a:solidFill>
              </a:rPr>
              <a:t>Growth &amp; Yield: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8332" y="3242846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prstClr val="black"/>
                </a:solidFill>
              </a:rPr>
              <a:t>3PG: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0122" y="5333999"/>
            <a:ext cx="797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solidFill>
                  <a:prstClr val="black"/>
                </a:solidFill>
              </a:rPr>
              <a:t>WaSSI</a:t>
            </a:r>
            <a:r>
              <a:rPr lang="en-US" sz="1600" b="1" u="sng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1" t="30643" r="40145" b="65439"/>
          <a:stretch/>
        </p:blipFill>
        <p:spPr bwMode="auto">
          <a:xfrm>
            <a:off x="6553200" y="3505200"/>
            <a:ext cx="2293090" cy="42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1" t="36305" r="40583" b="57375"/>
          <a:stretch/>
        </p:blipFill>
        <p:spPr bwMode="auto">
          <a:xfrm>
            <a:off x="6546110" y="3884436"/>
            <a:ext cx="2216890" cy="6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46587" r="45001" b="51055"/>
          <a:stretch/>
        </p:blipFill>
        <p:spPr bwMode="auto">
          <a:xfrm>
            <a:off x="6634700" y="4544019"/>
            <a:ext cx="1366299" cy="2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9" t="30651" r="40417" b="67801"/>
          <a:stretch/>
        </p:blipFill>
        <p:spPr bwMode="auto">
          <a:xfrm>
            <a:off x="6403326" y="5672553"/>
            <a:ext cx="2401958" cy="1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9" t="38639" r="42900" b="59340"/>
          <a:stretch/>
        </p:blipFill>
        <p:spPr bwMode="auto">
          <a:xfrm>
            <a:off x="6491676" y="6123301"/>
            <a:ext cx="1947911" cy="2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9" t="34302" r="40417" b="63424"/>
          <a:stretch/>
        </p:blipFill>
        <p:spPr bwMode="auto">
          <a:xfrm>
            <a:off x="6477000" y="5849493"/>
            <a:ext cx="2401958" cy="25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 bwMode="auto">
          <a:xfrm>
            <a:off x="3124200" y="3543300"/>
            <a:ext cx="381000" cy="3048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30" name="Cloud 29"/>
          <p:cNvSpPr/>
          <p:nvPr/>
        </p:nvSpPr>
        <p:spPr bwMode="auto">
          <a:xfrm>
            <a:off x="3581400" y="3082638"/>
            <a:ext cx="2008968" cy="1413162"/>
          </a:xfrm>
          <a:prstGeom prst="clou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2400" y="3429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HUC12 averages</a:t>
            </a:r>
          </a:p>
        </p:txBody>
      </p:sp>
    </p:spTree>
    <p:extLst>
      <p:ext uri="{BB962C8B-B14F-4D97-AF65-F5344CB8AC3E}">
        <p14:creationId xmlns:p14="http://schemas.microsoft.com/office/powerpoint/2010/main" val="32308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 data processing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0" y="1569720"/>
            <a:ext cx="8534400" cy="498348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"priority" </a:t>
            </a:r>
            <a:r>
              <a:rPr lang="en-US" dirty="0" smtClean="0"/>
              <a:t>region </a:t>
            </a:r>
            <a:r>
              <a:rPr lang="en-US" dirty="0"/>
              <a:t>data have been </a:t>
            </a:r>
            <a:r>
              <a:rPr lang="en-US" dirty="0" smtClean="0"/>
              <a:t>processed</a:t>
            </a:r>
          </a:p>
          <a:p>
            <a:pPr lvl="1"/>
            <a:r>
              <a:rPr lang="en-US" dirty="0" smtClean="0"/>
              <a:t>3PG: 1200 files per state (14,400 total)</a:t>
            </a:r>
          </a:p>
          <a:p>
            <a:pPr lvl="1"/>
            <a:r>
              <a:rPr lang="en-US" dirty="0" smtClean="0"/>
              <a:t>G&amp;Y: 780 files per state (9,360 total)</a:t>
            </a:r>
          </a:p>
          <a:p>
            <a:pPr lvl="1"/>
            <a:r>
              <a:rPr lang="en-US" dirty="0" err="1" smtClean="0"/>
              <a:t>WaSSI</a:t>
            </a:r>
            <a:r>
              <a:rPr lang="en-US" dirty="0" smtClean="0"/>
              <a:t>*: varies by HUC2 (Evan’s format: 62,400 total; </a:t>
            </a:r>
          </a:p>
          <a:p>
            <a:pPr marL="346075" lvl="1" indent="0">
              <a:buNone/>
            </a:pPr>
            <a:r>
              <a:rPr lang="en-US" dirty="0" smtClean="0"/>
              <a:t>    customized format: 360 files for 6 </a:t>
            </a:r>
            <a:r>
              <a:rPr lang="en-US" dirty="0"/>
              <a:t>HUC2’s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Total data size (some compressed files): 80G</a:t>
            </a:r>
          </a:p>
          <a:p>
            <a:pPr lvl="1"/>
            <a:r>
              <a:rPr lang="en-US" dirty="0" smtClean="0"/>
              <a:t>3PG and G&amp;Y: one file per state and per ecological model </a:t>
            </a:r>
          </a:p>
          <a:p>
            <a:pPr marL="346075" lvl="1" indent="0">
              <a:buNone/>
            </a:pPr>
            <a:r>
              <a:rPr lang="en-US" dirty="0" smtClean="0"/>
              <a:t>   (24 total compressed files)</a:t>
            </a:r>
          </a:p>
          <a:p>
            <a:pPr lvl="1"/>
            <a:r>
              <a:rPr lang="en-US" dirty="0" err="1" smtClean="0"/>
              <a:t>WaSSI</a:t>
            </a:r>
            <a:r>
              <a:rPr lang="en-US" dirty="0" smtClean="0"/>
              <a:t>: 60 files per HUC02 -- baseline, RCP4.5 &amp; 8.5 for 20 GCMs</a:t>
            </a:r>
          </a:p>
          <a:p>
            <a:pPr marL="346075" lvl="1" indent="0">
              <a:buNone/>
            </a:pPr>
            <a:r>
              <a:rPr lang="en-US" dirty="0" smtClean="0"/>
              <a:t>   (360 total files, not compressed)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 data processing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397000"/>
            <a:ext cx="8153400" cy="4983480"/>
          </a:xfrm>
        </p:spPr>
        <p:txBody>
          <a:bodyPr/>
          <a:lstStyle/>
          <a:p>
            <a:r>
              <a:rPr lang="en-US" dirty="0" smtClean="0"/>
              <a:t>Possible methodological </a:t>
            </a:r>
            <a:r>
              <a:rPr lang="en-US" dirty="0"/>
              <a:t>issue?</a:t>
            </a:r>
          </a:p>
          <a:p>
            <a:pPr lvl="1"/>
            <a:r>
              <a:rPr lang="en-US" dirty="0"/>
              <a:t>compute HUC12 average on raw daily output and then run calculations (e.g. mean temp, summer dryness index, </a:t>
            </a:r>
            <a:r>
              <a:rPr lang="en-US" dirty="0" smtClean="0"/>
              <a:t>etc.)</a:t>
            </a:r>
            <a:endParaRPr lang="en-US" dirty="0"/>
          </a:p>
          <a:p>
            <a:pPr lvl="1"/>
            <a:r>
              <a:rPr lang="en-US" dirty="0"/>
              <a:t>run calculations and then do HUC12 average at end on monthly/annual data</a:t>
            </a:r>
          </a:p>
          <a:p>
            <a:r>
              <a:rPr lang="en-US" dirty="0"/>
              <a:t>Mainly impacts frost days, growing season days, and summer dryness </a:t>
            </a:r>
            <a:r>
              <a:rPr lang="en-US" dirty="0" smtClean="0"/>
              <a:t>index – may not matter with future deltas</a:t>
            </a:r>
            <a:endParaRPr lang="en-US" dirty="0"/>
          </a:p>
          <a:p>
            <a:pPr lvl="1"/>
            <a:r>
              <a:rPr lang="en-US" dirty="0"/>
              <a:t>Re-run these? Re-run all variables for consistency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Meet with modelers over the next week to decide</a:t>
            </a:r>
            <a:endParaRPr lang="en-US" dirty="0"/>
          </a:p>
          <a:p>
            <a:r>
              <a:rPr lang="en-US" dirty="0"/>
              <a:t>Good news:  Amazon Web Services (“beast” server) can be used to re-process in much faster </a:t>
            </a:r>
            <a:r>
              <a:rPr lang="en-US" dirty="0" smtClean="0"/>
              <a:t>manner but $$$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43 </a:t>
            </a:r>
            <a:r>
              <a:rPr lang="en-US" dirty="0" err="1" smtClean="0"/>
              <a:t>mins</a:t>
            </a:r>
            <a:r>
              <a:rPr lang="en-US" dirty="0" smtClean="0"/>
              <a:t> vs 9 </a:t>
            </a:r>
            <a:r>
              <a:rPr lang="en-US" dirty="0" err="1" smtClean="0"/>
              <a:t>mins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7C5D4-B162-4E9A-B49B-957DA9B83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33600"/>
            <a:ext cx="91440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H:\ALL_FILES\ConiferCAP\seed_deploy_exa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2"/>
          <a:stretch/>
        </p:blipFill>
        <p:spPr bwMode="auto">
          <a:xfrm>
            <a:off x="0" y="1566157"/>
            <a:ext cx="9144000" cy="42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496"/>
            <a:ext cx="7854293" cy="777504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Prototype: Seed Deployment Tool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Athens, GA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RCP 8.5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 rot="19541801">
            <a:off x="610682" y="3441020"/>
            <a:ext cx="7854293" cy="77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reflection endPos="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235A56"/>
                </a:solidFill>
                <a:latin typeface="Gill Sans"/>
                <a:ea typeface="ＭＳ Ｐゴシック" pitchFamily="-108" charset="-128"/>
                <a:cs typeface="Gill San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9pPr>
          </a:lstStyle>
          <a:p>
            <a:pPr algn="ctr"/>
            <a:r>
              <a:rPr lang="en-US" sz="6000" b="1" kern="0" dirty="0" smtClean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</a:rPr>
              <a:t>Draft</a:t>
            </a:r>
            <a:endParaRPr lang="en-US" sz="6000" b="1" kern="0" dirty="0">
              <a:solidFill>
                <a:prstClr val="black">
                  <a:lumMod val="85000"/>
                  <a:lumOff val="15000"/>
                  <a:alpha val="50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 rot="19541801">
            <a:off x="-2826175" y="3630076"/>
            <a:ext cx="7854293" cy="77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reflection endPos="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235A56"/>
                </a:solidFill>
                <a:latin typeface="Gill Sans"/>
                <a:ea typeface="ＭＳ Ｐゴシック" pitchFamily="-108" charset="-128"/>
                <a:cs typeface="Gill San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9pPr>
          </a:lstStyle>
          <a:p>
            <a:pPr algn="ctr"/>
            <a:r>
              <a:rPr lang="en-US" sz="4000" b="1" kern="0" dirty="0" smtClean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</a:rPr>
              <a:t>Draft</a:t>
            </a:r>
            <a:endParaRPr lang="en-US" sz="6000" b="1" kern="0" dirty="0">
              <a:solidFill>
                <a:prstClr val="black">
                  <a:lumMod val="85000"/>
                  <a:lumOff val="15000"/>
                  <a:alpha val="50000"/>
                </a:prst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 rot="19541801">
            <a:off x="3963482" y="3593420"/>
            <a:ext cx="7854293" cy="77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reflection endPos="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235A56"/>
                </a:solidFill>
                <a:latin typeface="Gill Sans"/>
                <a:ea typeface="ＭＳ Ｐゴシック" pitchFamily="-108" charset="-128"/>
                <a:cs typeface="Gill San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0000"/>
                </a:solidFill>
                <a:latin typeface="H Avenir Heavy" charset="0"/>
              </a:defRPr>
            </a:lvl9pPr>
          </a:lstStyle>
          <a:p>
            <a:pPr algn="ctr"/>
            <a:r>
              <a:rPr lang="en-US" sz="4000" b="1" kern="0" dirty="0" smtClean="0">
                <a:solidFill>
                  <a:prstClr val="black">
                    <a:lumMod val="85000"/>
                    <a:lumOff val="15000"/>
                    <a:alpha val="50000"/>
                  </a:prstClr>
                </a:solidFill>
              </a:rPr>
              <a:t>Draft</a:t>
            </a:r>
            <a:endParaRPr lang="en-US" sz="6000" b="1" kern="0" dirty="0">
              <a:solidFill>
                <a:prstClr val="black">
                  <a:lumMod val="85000"/>
                  <a:lumOff val="15000"/>
                  <a:alpha val="50000"/>
                </a:prstClr>
              </a:solidFill>
            </a:endParaRPr>
          </a:p>
        </p:txBody>
      </p:sp>
      <p:pic>
        <p:nvPicPr>
          <p:cNvPr id="11" name="Picture 2" descr="H:\ALL_FILES\ConiferCAP\seed_deploy_exam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03"/>
          <a:stretch/>
        </p:blipFill>
        <p:spPr bwMode="auto">
          <a:xfrm>
            <a:off x="0" y="1566158"/>
            <a:ext cx="9144000" cy="5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52400" y="49530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Gill Sans"/>
              </a:rPr>
              <a:t>Black: </a:t>
            </a:r>
            <a:r>
              <a:rPr lang="en-US" sz="1600" dirty="0">
                <a:solidFill>
                  <a:prstClr val="black"/>
                </a:solidFill>
                <a:latin typeface="Gill Sans"/>
              </a:rPr>
              <a:t>model baseline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Gill Sans"/>
              </a:rPr>
              <a:t>Blue: </a:t>
            </a:r>
            <a:r>
              <a:rPr lang="en-US" sz="1600" dirty="0">
                <a:solidFill>
                  <a:prstClr val="black"/>
                </a:solidFill>
                <a:latin typeface="Gill Sans"/>
              </a:rPr>
              <a:t>2020-2039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Gill Sans"/>
              </a:rPr>
              <a:t>Purple: </a:t>
            </a:r>
            <a:r>
              <a:rPr lang="en-US" sz="1600" dirty="0">
                <a:solidFill>
                  <a:prstClr val="black"/>
                </a:solidFill>
                <a:latin typeface="Gill Sans"/>
              </a:rPr>
              <a:t>2040-2059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Gill Sans"/>
              </a:rPr>
              <a:t>Lt Purple: </a:t>
            </a:r>
            <a:r>
              <a:rPr lang="en-US" sz="1600" dirty="0">
                <a:solidFill>
                  <a:prstClr val="black"/>
                </a:solidFill>
                <a:latin typeface="Gill Sans"/>
              </a:rPr>
              <a:t>2060-2079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Gill Sans"/>
              </a:rPr>
              <a:t>Pink: </a:t>
            </a:r>
            <a:r>
              <a:rPr lang="en-US" sz="1600" dirty="0">
                <a:solidFill>
                  <a:prstClr val="black"/>
                </a:solidFill>
                <a:latin typeface="Gill Sans"/>
              </a:rPr>
              <a:t>2080-2099</a:t>
            </a:r>
          </a:p>
        </p:txBody>
      </p:sp>
    </p:spTree>
    <p:extLst>
      <p:ext uri="{BB962C8B-B14F-4D97-AF65-F5344CB8AC3E}">
        <p14:creationId xmlns:p14="http://schemas.microsoft.com/office/powerpoint/2010/main" val="35148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Priority: MACA output for models</a:t>
            </a:r>
          </a:p>
          <a:p>
            <a:r>
              <a:rPr lang="en-US" dirty="0" smtClean="0"/>
              <a:t>Set up MACA meeting(s) with modeling teams</a:t>
            </a:r>
          </a:p>
          <a:p>
            <a:r>
              <a:rPr lang="en-US" dirty="0" smtClean="0"/>
              <a:t>DSS tools and beta testing – seed deployment</a:t>
            </a:r>
          </a:p>
          <a:p>
            <a:pPr lvl="1"/>
            <a:r>
              <a:rPr lang="en-US" dirty="0" smtClean="0"/>
              <a:t>Beta testing team includes PINEMAP folks and external partners</a:t>
            </a:r>
          </a:p>
          <a:p>
            <a:r>
              <a:rPr lang="en-US" dirty="0" smtClean="0"/>
              <a:t>Roll out DSS to target audiences (late Spring)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BEEE-C386-4BC7-8AB0-40FD33063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Traditional Field Study</a:t>
            </a:r>
          </a:p>
        </p:txBody>
      </p:sp>
      <p:sp>
        <p:nvSpPr>
          <p:cNvPr id="96" name="Shape 96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97" name="Shape 97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3332375" y="1839933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99" name="Shape 99"/>
          <p:cNvSpPr/>
          <p:nvPr/>
        </p:nvSpPr>
        <p:spPr>
          <a:xfrm>
            <a:off x="5227977" y="22188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0" name="Shape 100"/>
          <p:cNvSpPr/>
          <p:nvPr/>
        </p:nvSpPr>
        <p:spPr>
          <a:xfrm rot="-5400000" flipH="1">
            <a:off x="6545303" y="3673817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6345850" y="1819467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102" name="Shape 102"/>
          <p:cNvSpPr/>
          <p:nvPr/>
        </p:nvSpPr>
        <p:spPr>
          <a:xfrm>
            <a:off x="6345850" y="47066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103" name="Shape 103"/>
          <p:cNvSpPr/>
          <p:nvPr/>
        </p:nvSpPr>
        <p:spPr>
          <a:xfrm flipH="1">
            <a:off x="5227977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3332375" y="47600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Discuss in Context of Previous Studies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a.k.a. Publish</a:t>
            </a:r>
          </a:p>
        </p:txBody>
      </p:sp>
      <p:sp>
        <p:nvSpPr>
          <p:cNvPr id="105" name="Shape 105"/>
          <p:cNvSpPr/>
          <p:nvPr/>
        </p:nvSpPr>
        <p:spPr>
          <a:xfrm flipH="1">
            <a:off x="2224928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592778" y="4760000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and Analysis into Database</a:t>
            </a:r>
          </a:p>
        </p:txBody>
      </p:sp>
    </p:spTree>
    <p:extLst>
      <p:ext uri="{BB962C8B-B14F-4D97-AF65-F5344CB8AC3E}">
        <p14:creationId xmlns:p14="http://schemas.microsoft.com/office/powerpoint/2010/main" val="3796721783"/>
      </p:ext>
    </p:extLst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 from the PINEMAP/PLT Secondary Module Integration 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83000"/>
            <a:ext cx="4191000" cy="279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00" y="3175000"/>
            <a:ext cx="3962400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57600" y="2819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Martha Monroe, Annie </a:t>
            </a:r>
            <a:r>
              <a:rPr lang="en-US" dirty="0" err="1">
                <a:solidFill>
                  <a:prstClr val="black"/>
                </a:solidFill>
              </a:rPr>
              <a:t>Oxarart</a:t>
            </a:r>
            <a:r>
              <a:rPr lang="en-US" dirty="0">
                <a:solidFill>
                  <a:prstClr val="black"/>
                </a:solidFill>
              </a:rPr>
              <a:t>, Christine Li, Tracey Ritchie, Kristen Kunkle, Kristy </a:t>
            </a:r>
            <a:r>
              <a:rPr lang="en-US" dirty="0" err="1">
                <a:solidFill>
                  <a:prstClr val="black"/>
                </a:solidFill>
              </a:rPr>
              <a:t>Burja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5707" r="13287" b="7003"/>
          <a:stretch/>
        </p:blipFill>
        <p:spPr>
          <a:xfrm rot="5400000">
            <a:off x="2439357" y="3602856"/>
            <a:ext cx="2919602" cy="3226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Southeastern Forests and Climate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1"/>
            <a:ext cx="2752189" cy="3581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1676400"/>
            <a:ext cx="3124200" cy="4191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dirty="0" smtClean="0"/>
              <a:t>Printed 2,777 copies September 2014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Mailed 365 copies to individual educators and PLT coordinators</a:t>
            </a:r>
          </a:p>
          <a:p>
            <a:pPr>
              <a:spcBef>
                <a:spcPts val="2400"/>
              </a:spcBef>
            </a:pPr>
            <a:r>
              <a:rPr lang="en-US" sz="2400" dirty="0" smtClean="0"/>
              <a:t>Shipped 1,035 books to those who will conduct workshops</a:t>
            </a:r>
          </a:p>
        </p:txBody>
      </p:sp>
    </p:spTree>
    <p:extLst>
      <p:ext uri="{BB962C8B-B14F-4D97-AF65-F5344CB8AC3E}">
        <p14:creationId xmlns:p14="http://schemas.microsoft.com/office/powerpoint/2010/main" val="24478536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workshops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Conducted workshops to train PLT State Coordinators, facilitators, and educators to use the module</a:t>
            </a:r>
          </a:p>
          <a:p>
            <a:pPr lvl="1"/>
            <a:r>
              <a:rPr lang="en-US" sz="1800" dirty="0" smtClean="0"/>
              <a:t>Asheboro NC 		September 19, 2014	39</a:t>
            </a:r>
          </a:p>
          <a:p>
            <a:pPr lvl="2"/>
            <a:r>
              <a:rPr lang="en-US" sz="1800" dirty="0" smtClean="0"/>
              <a:t>Mark Megalos assisted</a:t>
            </a:r>
          </a:p>
          <a:p>
            <a:pPr lvl="1"/>
            <a:r>
              <a:rPr lang="en-US" sz="1800" dirty="0" smtClean="0"/>
              <a:t>Little Rock AR 		November 13-15, 2014	22</a:t>
            </a:r>
          </a:p>
          <a:p>
            <a:pPr lvl="2"/>
            <a:r>
              <a:rPr lang="en-US" sz="1800" dirty="0" smtClean="0"/>
              <a:t>Rod Will and Adam Maggard assisted</a:t>
            </a:r>
          </a:p>
          <a:p>
            <a:pPr lvl="1"/>
            <a:r>
              <a:rPr lang="en-US" sz="1800" dirty="0" smtClean="0"/>
              <a:t>Jacksonville FL		January 22-24, 2015	37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3314700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21463"/>
          <a:stretch/>
        </p:blipFill>
        <p:spPr>
          <a:xfrm>
            <a:off x="4988858" y="4267200"/>
            <a:ext cx="3736041" cy="22142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337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Regional reach of our workshops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70380"/>
              </p:ext>
            </p:extLst>
          </p:nvPr>
        </p:nvGraphicFramePr>
        <p:xfrm>
          <a:off x="457200" y="1143000"/>
          <a:ext cx="6096000" cy="554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49662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Coordinator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Educators</a:t>
                      </a:r>
                      <a:endParaRPr lang="en-US" dirty="0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Kentucky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r>
                        <a:rPr lang="en-US" dirty="0" smtClean="0"/>
                        <a:t>Louisiana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r>
                        <a:rPr lang="en-US" dirty="0" smtClean="0"/>
                        <a:t>Mississippi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N.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S. Carolina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Tennessee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4282" y="3124200"/>
            <a:ext cx="36576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69170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evaluation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93002"/>
            <a:ext cx="3009900" cy="200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19399"/>
          </a:xfrm>
        </p:spPr>
        <p:txBody>
          <a:bodyPr>
            <a:normAutofit/>
          </a:bodyPr>
          <a:lstStyle/>
          <a:p>
            <a:r>
              <a:rPr lang="en-US" dirty="0" smtClean="0"/>
              <a:t>From the 123 applicants, we recruited 64 teachers to represent regional and grade-level diversity.</a:t>
            </a:r>
          </a:p>
          <a:p>
            <a:r>
              <a:rPr lang="en-US" dirty="0" smtClean="0"/>
              <a:t>44 teachers completed their evaluation forms </a:t>
            </a:r>
          </a:p>
          <a:p>
            <a:r>
              <a:rPr lang="en-US" dirty="0" smtClean="0"/>
              <a:t>924 students completed pre- and post-surveys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39407"/>
            <a:ext cx="3048000" cy="19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606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45 teachers were selected from 11 SE states (out of 170 who applied) to use 5 activities before June and return student data.</a:t>
            </a:r>
          </a:p>
          <a:p>
            <a:r>
              <a:rPr lang="en-US" dirty="0"/>
              <a:t>Those who have received the materials (workshop or website) will receive a survey asking how they used it and what they think.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3348318" cy="22322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0739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research in progress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822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Developing a reliable scale that measures hope about climate change​ for high school students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Understanding cultural cognition and how it affects educators’ intentions to support climate change education; identifying strategies to make materials attractive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Understanding how to measure systems thinking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Exploring teacher efficacy regarding teaching about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8956473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Minigrants</a:t>
            </a:r>
            <a:r>
              <a:rPr lang="en-US" sz="2800" dirty="0" smtClean="0"/>
              <a:t> are available from National PLT to support state workshops in 2015.</a:t>
            </a:r>
          </a:p>
          <a:p>
            <a:r>
              <a:rPr lang="en-US" sz="2800" dirty="0" smtClean="0"/>
              <a:t>Website homepage got 217,000 hits in 2014</a:t>
            </a:r>
          </a:p>
          <a:p>
            <a:r>
              <a:rPr lang="en-US" sz="2800" dirty="0" smtClean="0"/>
              <a:t>106 have registered to download materials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ver 150 PDFs provide 		        supplemental information</a:t>
            </a:r>
            <a:endParaRPr lang="en-US" sz="28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t="13057" r="10526"/>
          <a:stretch/>
        </p:blipFill>
        <p:spPr>
          <a:xfrm>
            <a:off x="4737094" y="3810000"/>
            <a:ext cx="3936259" cy="27784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5030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years 4-5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Complete summative evaluation</a:t>
            </a:r>
          </a:p>
          <a:p>
            <a:r>
              <a:rPr lang="en-US" dirty="0" smtClean="0"/>
              <a:t>Make improvements to website and materials as needed</a:t>
            </a:r>
          </a:p>
          <a:p>
            <a:r>
              <a:rPr lang="en-US" dirty="0" smtClean="0"/>
              <a:t>Support facilitators in their workshops</a:t>
            </a:r>
          </a:p>
          <a:p>
            <a:r>
              <a:rPr lang="en-US" dirty="0" smtClean="0"/>
              <a:t>Conduct webinars to help educators</a:t>
            </a:r>
          </a:p>
          <a:p>
            <a:r>
              <a:rPr lang="en-US" dirty="0" smtClean="0"/>
              <a:t>Work with National PLT on the future of the module, post PINEMAP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829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monroe\AppData\Local\Microsoft\Windows\Temporary Internet Files\Content.Outlook\C7A4R0AR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" y="1066800"/>
            <a:ext cx="7416800" cy="556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Unpacking the first box of books at our first workshop in NC generated 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great happiness… and relief!</a:t>
            </a:r>
          </a:p>
        </p:txBody>
      </p:sp>
    </p:spTree>
    <p:extLst>
      <p:ext uri="{BB962C8B-B14F-4D97-AF65-F5344CB8AC3E}">
        <p14:creationId xmlns:p14="http://schemas.microsoft.com/office/powerpoint/2010/main" val="69008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Traditional Field Study</a:t>
            </a:r>
          </a:p>
        </p:txBody>
      </p:sp>
      <p:sp>
        <p:nvSpPr>
          <p:cNvPr id="112" name="Shape 112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113" name="Shape 113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3332375" y="1839933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115" name="Shape 115"/>
          <p:cNvSpPr/>
          <p:nvPr/>
        </p:nvSpPr>
        <p:spPr>
          <a:xfrm>
            <a:off x="5227977" y="22188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16" name="Shape 116"/>
          <p:cNvSpPr/>
          <p:nvPr/>
        </p:nvSpPr>
        <p:spPr>
          <a:xfrm rot="-5400000" flipH="1">
            <a:off x="6545303" y="3673817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6345850" y="1819467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118" name="Shape 118"/>
          <p:cNvSpPr/>
          <p:nvPr/>
        </p:nvSpPr>
        <p:spPr>
          <a:xfrm>
            <a:off x="6345850" y="47066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119" name="Shape 119"/>
          <p:cNvSpPr/>
          <p:nvPr/>
        </p:nvSpPr>
        <p:spPr>
          <a:xfrm flipH="1">
            <a:off x="5227977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3332375" y="47600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Discuss in Context of Previous Studies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a.k.a. Publish</a:t>
            </a:r>
          </a:p>
        </p:txBody>
      </p:sp>
      <p:sp>
        <p:nvSpPr>
          <p:cNvPr id="121" name="Shape 121"/>
          <p:cNvSpPr/>
          <p:nvPr/>
        </p:nvSpPr>
        <p:spPr>
          <a:xfrm flipH="1">
            <a:off x="2224928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92778" y="4760000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and Analysis into Database</a:t>
            </a:r>
          </a:p>
        </p:txBody>
      </p:sp>
      <p:sp>
        <p:nvSpPr>
          <p:cNvPr id="123" name="Shape 123"/>
          <p:cNvSpPr/>
          <p:nvPr/>
        </p:nvSpPr>
        <p:spPr>
          <a:xfrm>
            <a:off x="2568678" y="3197099"/>
            <a:ext cx="3470147" cy="1405080"/>
          </a:xfrm>
          <a:prstGeom prst="irregularSeal1">
            <a:avLst/>
          </a:prstGeom>
          <a:solidFill>
            <a:schemeClr val="accent6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REALITY</a:t>
            </a:r>
          </a:p>
        </p:txBody>
      </p:sp>
      <p:cxnSp>
        <p:nvCxnSpPr>
          <p:cNvPr id="124" name="Shape 124"/>
          <p:cNvCxnSpPr/>
          <p:nvPr/>
        </p:nvCxnSpPr>
        <p:spPr>
          <a:xfrm rot="10800000">
            <a:off x="2797228" y="2700569"/>
            <a:ext cx="926099" cy="8971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Shape 125"/>
          <p:cNvCxnSpPr/>
          <p:nvPr/>
        </p:nvCxnSpPr>
        <p:spPr>
          <a:xfrm rot="10800000" flipH="1">
            <a:off x="4938700" y="2626469"/>
            <a:ext cx="779100" cy="8763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Shape 126"/>
          <p:cNvCxnSpPr/>
          <p:nvPr/>
        </p:nvCxnSpPr>
        <p:spPr>
          <a:xfrm>
            <a:off x="5461675" y="3867202"/>
            <a:ext cx="1639200" cy="1255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4834778" y="4132902"/>
            <a:ext cx="993899" cy="10787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Shape 128"/>
          <p:cNvCxnSpPr/>
          <p:nvPr/>
        </p:nvCxnSpPr>
        <p:spPr>
          <a:xfrm flipH="1">
            <a:off x="2710674" y="4091733"/>
            <a:ext cx="784200" cy="1128000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76362272"/>
      </p:ext>
    </p:extLst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Undergraduate Fellowships: Program distribution 2012-2014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876410"/>
              </p:ext>
            </p:extLst>
          </p:nvPr>
        </p:nvGraphicFramePr>
        <p:xfrm>
          <a:off x="1143000" y="1600200"/>
          <a:ext cx="769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22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metrics 2012-2014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91999"/>
              </p:ext>
            </p:extLst>
          </p:nvPr>
        </p:nvGraphicFramePr>
        <p:xfrm>
          <a:off x="1066801" y="1905003"/>
          <a:ext cx="7924800" cy="350519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618782"/>
                <a:gridCol w="941248"/>
                <a:gridCol w="956018"/>
                <a:gridCol w="1138511"/>
                <a:gridCol w="1138511"/>
                <a:gridCol w="131730"/>
              </a:tblGrid>
              <a:tr h="50074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A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A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A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2014*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A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A5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A56"/>
                    </a:solidFill>
                  </a:tcPr>
                </a:tc>
              </a:tr>
              <a:tr h="500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Fellowships completed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</a:tr>
              <a:tr h="500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Presentations delivered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 visited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</a:tr>
              <a:tr h="500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Teachers visited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reached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8B6"/>
                    </a:solidFill>
                  </a:tcPr>
                </a:tc>
              </a:tr>
              <a:tr h="500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Incomplete data for 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33" y="644826"/>
            <a:ext cx="3882897" cy="3841000"/>
          </a:xfrm>
          <a:prstGeom prst="rect">
            <a:avLst/>
          </a:prstGeom>
          <a:solidFill>
            <a:srgbClr val="EB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 defTabSz="914186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7818" y="2079236"/>
            <a:ext cx="3789702" cy="4039174"/>
          </a:xfrm>
          <a:prstGeom prst="rect">
            <a:avLst/>
          </a:prstGeom>
          <a:solidFill>
            <a:srgbClr val="EB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 defTabSz="914186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0" y="701184"/>
            <a:ext cx="3965974" cy="373634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8" tIns="45709" rIns="91418" bIns="457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6"/>
            <a:r>
              <a:rPr lang="en-US" sz="14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 Looking for Summer Research?</a:t>
            </a:r>
            <a:endParaRPr lang="en-US" sz="11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101137" defTabSz="914186">
              <a:spcAft>
                <a:spcPts val="538"/>
              </a:spcAft>
            </a:pPr>
            <a:r>
              <a:rPr lang="en-US" sz="1400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The PINEMAP Undergraduate Fellowship</a:t>
            </a: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Study climate change and natural resources</a:t>
            </a: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Full time, up to 12 weeks over summer</a:t>
            </a:r>
            <a:endParaRPr lang="en-US" sz="13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Work at a collaborating university</a:t>
            </a:r>
            <a:endParaRPr lang="en-US" sz="13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Be mentored by a graduate student</a:t>
            </a: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Earn up  to $5,250/summer and $1,750/fall</a:t>
            </a:r>
            <a:endParaRPr lang="en-US" sz="13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101137" defTabSz="914186"/>
            <a:endParaRPr lang="en-US" sz="1300" u="sng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101137" defTabSz="914186">
              <a:spcAft>
                <a:spcPts val="538"/>
              </a:spcAft>
            </a:pPr>
            <a:r>
              <a:rPr lang="en-US" sz="1400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This program includes a fall distance course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Independent study credits through your school</a:t>
            </a:r>
            <a:endParaRPr lang="en-US" sz="13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Learn about and improve communication skills</a:t>
            </a: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Develop an engaging lesson presented to nearby secondary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school students</a:t>
            </a: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Produce scientific research communications</a:t>
            </a:r>
          </a:p>
          <a:p>
            <a:pPr marL="101136" defTabSz="914186"/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57451" y="2"/>
            <a:ext cx="6686551" cy="600075"/>
          </a:xfrm>
          <a:prstGeom prst="rect">
            <a:avLst/>
          </a:prstGeom>
          <a:solidFill>
            <a:srgbClr val="205957"/>
          </a:solidFill>
          <a:ln>
            <a:noFill/>
          </a:ln>
          <a:extLst/>
        </p:spPr>
        <p:txBody>
          <a:bodyPr rot="0" vert="horz" wrap="square" lIns="91418" tIns="45709" rIns="91418" bIns="45709" anchor="t" anchorCtr="0" upright="1">
            <a:noAutofit/>
          </a:bodyPr>
          <a:lstStyle/>
          <a:p>
            <a:pPr defTabSz="914186"/>
            <a:endParaRPr lang="en-US">
              <a:solidFill>
                <a:prstClr val="black"/>
              </a:solidFill>
            </a:endParaRPr>
          </a:p>
        </p:txBody>
      </p:sp>
      <p:pic>
        <p:nvPicPr>
          <p:cNvPr id="2053" name="Picture 2" descr="usda_nifa_v_rgb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44828"/>
            <a:ext cx="11049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" descr="image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45745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017818" y="672354"/>
            <a:ext cx="3789702" cy="1406884"/>
            <a:chOff x="4486383" y="730801"/>
            <a:chExt cx="4119680" cy="1575729"/>
          </a:xfrm>
        </p:grpSpPr>
        <p:pic>
          <p:nvPicPr>
            <p:cNvPr id="2054" name="Picture 14" descr="100_0324_color_ba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3532" r="22575"/>
            <a:stretch/>
          </p:blipFill>
          <p:spPr bwMode="auto">
            <a:xfrm>
              <a:off x="6537530" y="730801"/>
              <a:ext cx="2068533" cy="1575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15" descr="300 color adj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81" r="27673" b="11670"/>
            <a:stretch>
              <a:fillRect/>
            </a:stretch>
          </p:blipFill>
          <p:spPr bwMode="auto">
            <a:xfrm>
              <a:off x="4486383" y="730803"/>
              <a:ext cx="2107049" cy="157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84540" y="151767"/>
            <a:ext cx="7071187" cy="56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4A22C">
                    <a:alpha val="8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18" tIns="45709" rIns="91418" bIns="45709" anchor="t" anchorCtr="0" upright="1">
            <a:noAutofit/>
          </a:bodyPr>
          <a:lstStyle/>
          <a:p>
            <a:pPr defTabSz="914186"/>
            <a:r>
              <a:rPr lang="en-US" sz="2800" b="1" dirty="0">
                <a:solidFill>
                  <a:srgbClr val="FFFFFF"/>
                </a:solidFill>
                <a:latin typeface="Interstate"/>
                <a:ea typeface="Times New Roman"/>
                <a:cs typeface="Times New Roman"/>
              </a:rPr>
              <a:t>UNDERGRADUATE FELLOWSHIP</a:t>
            </a:r>
            <a:r>
              <a:rPr lang="en-US" sz="2800" b="1" dirty="0">
                <a:solidFill>
                  <a:srgbClr val="FFFFFF"/>
                </a:solidFill>
                <a:ea typeface="Times New Roman"/>
                <a:cs typeface="Times New Roman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Interstate" panose="02000506050000020004" pitchFamily="2" charset="0"/>
                <a:ea typeface="Times New Roman"/>
                <a:cs typeface="Calibri"/>
              </a:rPr>
              <a:t>2015</a:t>
            </a:r>
            <a:endParaRPr lang="en-US" sz="1200" dirty="0">
              <a:solidFill>
                <a:prstClr val="black"/>
              </a:solidFill>
              <a:latin typeface="Interstate" panose="02000506050000020004" pitchFamily="2" charset="0"/>
              <a:ea typeface="Times New Roman"/>
              <a:cs typeface="Times New Roman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rot="5400000">
            <a:off x="5111650" y="3362945"/>
            <a:ext cx="5605738" cy="80011"/>
          </a:xfrm>
          <a:prstGeom prst="rect">
            <a:avLst/>
          </a:prstGeom>
          <a:gradFill rotWithShape="0">
            <a:gsLst>
              <a:gs pos="0">
                <a:srgbClr val="205957"/>
              </a:gs>
              <a:gs pos="100000">
                <a:srgbClr val="308379">
                  <a:alpha val="24706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rot="0" vert="horz" wrap="square" lIns="91418" tIns="45709" rIns="91418" bIns="45709" anchor="t" anchorCtr="0" upright="1">
            <a:noAutofit/>
          </a:bodyPr>
          <a:lstStyle/>
          <a:p>
            <a:pPr defTabSz="914186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6185649"/>
            <a:ext cx="9144001" cy="40340"/>
          </a:xfrm>
          <a:prstGeom prst="rect">
            <a:avLst/>
          </a:prstGeom>
          <a:solidFill>
            <a:srgbClr val="A5B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8" tIns="41025" rIns="82048" bIns="41025" rtlCol="0" anchor="ctr"/>
          <a:lstStyle/>
          <a:p>
            <a:pPr algn="ctr" defTabSz="914186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3" name="Picture 25" descr="C:\Users\jbkidd\Documents\Work -VT\VT - Misc\2_Logo_Color_VT_vertic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93" y="3092824"/>
            <a:ext cx="1062893" cy="12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7333" y="4485826"/>
            <a:ext cx="3882897" cy="1632587"/>
            <a:chOff x="-71392" y="4986080"/>
            <a:chExt cx="4802010" cy="2080216"/>
          </a:xfrm>
        </p:grpSpPr>
        <p:pic>
          <p:nvPicPr>
            <p:cNvPr id="2056" name="Picture 12" descr="Tiara Holmes videorecordi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705" y="4986080"/>
              <a:ext cx="1513913" cy="2080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11" descr="Liz Wilson lab work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24"/>
            <a:stretch/>
          </p:blipFill>
          <p:spPr bwMode="auto">
            <a:xfrm>
              <a:off x="-71392" y="4986884"/>
              <a:ext cx="1475221" cy="207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1" r="7907"/>
            <a:stretch/>
          </p:blipFill>
          <p:spPr bwMode="auto">
            <a:xfrm>
              <a:off x="1259498" y="4986080"/>
              <a:ext cx="1957208" cy="2080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 Box 9"/>
          <p:cNvSpPr txBox="1"/>
          <p:nvPr/>
        </p:nvSpPr>
        <p:spPr>
          <a:xfrm>
            <a:off x="3965974" y="2151529"/>
            <a:ext cx="3841547" cy="396688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8" tIns="45709" rIns="91418" bIns="457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86"/>
            <a:r>
              <a:rPr lang="en-US" sz="14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What are the Qualifications?</a:t>
            </a:r>
            <a:endParaRPr lang="en-US" sz="11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101137" defTabSz="914186">
              <a:spcAft>
                <a:spcPts val="538"/>
              </a:spcAft>
            </a:pPr>
            <a:r>
              <a:rPr lang="en-US" sz="1400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You are eligible if you: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Will have completed your freshman year</a:t>
            </a: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Are interested in natural resources </a:t>
            </a: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Agree to participate in both components</a:t>
            </a:r>
          </a:p>
          <a:p>
            <a:pPr marL="202272" indent="-202272" defTabSz="914186"/>
            <a:endParaRPr lang="en-US" sz="1400" b="1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02272" indent="-202272" defTabSz="914186"/>
            <a:r>
              <a:rPr lang="en-US" sz="14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How Do I Apply?</a:t>
            </a:r>
            <a:endParaRPr lang="en-US" sz="11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02272" indent="-101137" defTabSz="914186">
              <a:spcAft>
                <a:spcPts val="538"/>
              </a:spcAft>
            </a:pPr>
            <a:r>
              <a:rPr lang="en-US" sz="1400" u="sng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Details and applications are online at:</a:t>
            </a:r>
            <a:endParaRPr lang="en-US" sz="14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  <a:hlinkClick r:id="rId10"/>
              </a:rPr>
              <a:t>www.pinemap.org/education/undergraduate/</a:t>
            </a:r>
            <a:endParaRPr lang="en-US" sz="13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Deadline is </a:t>
            </a:r>
            <a:r>
              <a:rPr lang="en-US" sz="13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February 13, 2015</a:t>
            </a:r>
          </a:p>
          <a:p>
            <a:pPr marL="202272" indent="-101137" defTabSz="914186">
              <a:spcAft>
                <a:spcPts val="538"/>
              </a:spcAft>
              <a:buFont typeface="Symbol"/>
              <a:buChar char=""/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Awards in March, 2015</a:t>
            </a:r>
          </a:p>
          <a:p>
            <a:pPr marL="99712" indent="-99712" defTabSz="914186"/>
            <a:r>
              <a:rPr lang="en-US" sz="1400" b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Contact:</a:t>
            </a:r>
          </a:p>
          <a:p>
            <a:pPr marL="101136" defTabSz="914186">
              <a:spcAft>
                <a:spcPts val="538"/>
              </a:spcAft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John Kidd, coordinator</a:t>
            </a:r>
          </a:p>
          <a:p>
            <a:pPr marL="101136" defTabSz="914186">
              <a:spcAft>
                <a:spcPts val="538"/>
              </a:spcAft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  <a:hlinkClick r:id="rId11"/>
              </a:rPr>
              <a:t>jbkidd@vt.edu</a:t>
            </a:r>
            <a:endParaRPr lang="en-US" sz="1300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  <a:p>
            <a:pPr marL="101136" defTabSz="914186">
              <a:spcAft>
                <a:spcPts val="538"/>
              </a:spcAft>
            </a:pPr>
            <a:r>
              <a:rPr lang="en-US" sz="13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(540) 231-7744</a:t>
            </a:r>
          </a:p>
        </p:txBody>
      </p:sp>
      <p:sp>
        <p:nvSpPr>
          <p:cNvPr id="21" name="Text Box 16"/>
          <p:cNvSpPr txBox="1"/>
          <p:nvPr/>
        </p:nvSpPr>
        <p:spPr>
          <a:xfrm>
            <a:off x="228602" y="6320119"/>
            <a:ext cx="8686799" cy="410737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8" tIns="45709" rIns="91418" bIns="457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86"/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Pine Integrated Network: Education, Mitigation, and Adaptation project (PINEMAP) is a Coordinated Agricultural Project funded by the USDA National Institute of Food and Agriculture, Award #2011-68002-30185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27" name="Picture 3" descr="C:\Users\jbkidd\Documents\Work -VT\PINEMAP CAP Project Docs\Pinemap Logo Designs\Official Logos\Vertical\image_colo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26" y="4767123"/>
            <a:ext cx="1074909" cy="128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jbkidd\Desktop\qrcode.18868254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5725" r="5488" b="6274"/>
          <a:stretch/>
        </p:blipFill>
        <p:spPr bwMode="auto">
          <a:xfrm>
            <a:off x="6511637" y="4885766"/>
            <a:ext cx="1137227" cy="10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6934200" cy="1447800"/>
          </a:xfrm>
        </p:spPr>
        <p:txBody>
          <a:bodyPr/>
          <a:lstStyle/>
          <a:p>
            <a:r>
              <a:rPr lang="en-US" dirty="0" smtClean="0"/>
              <a:t>Corporate Outreach Integration Platform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PINEMAP Corporate Landowner Outreach Plan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97783770"/>
              </p:ext>
            </p:extLst>
          </p:nvPr>
        </p:nvGraphicFramePr>
        <p:xfrm>
          <a:off x="1219200" y="1397000"/>
          <a:ext cx="77724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4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Sustainable Forestry Initiative Certification and PINEMAP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4662985" cy="4983480"/>
          </a:xfrm>
        </p:spPr>
        <p:txBody>
          <a:bodyPr/>
          <a:lstStyle/>
          <a:p>
            <a:r>
              <a:rPr lang="en-US" smtClean="0"/>
              <a:t>Many PINEMAP corporate stakeholders are certified through the Sustainable Forestry Initiative (SFI) process.  </a:t>
            </a:r>
          </a:p>
          <a:p>
            <a:r>
              <a:rPr lang="en-US" smtClean="0"/>
              <a:t>There are a number of opportunities for PINEMAP to help these stakeholders fulfill climate-related requirements of SFRI</a:t>
            </a:r>
          </a:p>
          <a:p>
            <a:r>
              <a:rPr lang="en-US"/>
              <a:t>New program requirements are </a:t>
            </a:r>
            <a:r>
              <a:rPr lang="en-US" smtClean="0"/>
              <a:t>available, </a:t>
            </a:r>
            <a:r>
              <a:rPr lang="en-US"/>
              <a:t>working with Aim 6 to </a:t>
            </a:r>
            <a:r>
              <a:rPr lang="en-US" smtClean="0"/>
              <a:t>integrate </a:t>
            </a:r>
            <a:r>
              <a:rPr lang="en-US"/>
              <a:t>into corporate </a:t>
            </a:r>
            <a:r>
              <a:rPr lang="en-US" smtClean="0"/>
              <a:t>outreach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19" y="1158505"/>
            <a:ext cx="2144981" cy="556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PINEMAP Extension Integration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4948238" cy="886968"/>
          </a:xfrm>
        </p:spPr>
        <p:txBody>
          <a:bodyPr/>
          <a:lstStyle/>
          <a:p>
            <a:r>
              <a:rPr lang="en-US" dirty="0" smtClean="0"/>
              <a:t>AIM 6 Extension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704" y="2020888"/>
            <a:ext cx="6145898" cy="4105275"/>
          </a:xfrm>
        </p:spPr>
        <p:txBody>
          <a:bodyPr/>
          <a:lstStyle/>
          <a:p>
            <a:r>
              <a:rPr lang="en-US" dirty="0" smtClean="0"/>
              <a:t>Workshops!</a:t>
            </a:r>
          </a:p>
          <a:p>
            <a:pPr lvl="1"/>
            <a:r>
              <a:rPr lang="en-US" dirty="0" smtClean="0"/>
              <a:t>Growing Pines in Changing Times</a:t>
            </a:r>
          </a:p>
          <a:p>
            <a:pPr lvl="1"/>
            <a:r>
              <a:rPr lang="en-US" dirty="0" smtClean="0"/>
              <a:t>Western Gulf </a:t>
            </a:r>
            <a:r>
              <a:rPr lang="en-US" dirty="0" err="1" smtClean="0"/>
              <a:t>Silvicultural</a:t>
            </a:r>
            <a:r>
              <a:rPr lang="en-US" dirty="0" smtClean="0"/>
              <a:t> Tech Meeting</a:t>
            </a:r>
          </a:p>
          <a:p>
            <a:pPr lvl="1"/>
            <a:r>
              <a:rPr lang="en-US" dirty="0" smtClean="0"/>
              <a:t>Coop meeting</a:t>
            </a:r>
          </a:p>
          <a:p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Carbon and pines</a:t>
            </a:r>
          </a:p>
          <a:p>
            <a:pPr lvl="1"/>
            <a:r>
              <a:rPr lang="en-US" dirty="0" smtClean="0"/>
              <a:t>New publication series based on Webinars</a:t>
            </a:r>
          </a:p>
          <a:p>
            <a:r>
              <a:rPr lang="en-US" dirty="0" smtClean="0"/>
              <a:t>Decision Support System</a:t>
            </a:r>
          </a:p>
          <a:p>
            <a:r>
              <a:rPr lang="en-US" dirty="0" smtClean="0"/>
              <a:t>Collaboration with the Climate hubs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5791200" cy="533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Wrap-up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41270" y="3028207"/>
            <a:ext cx="8003968" cy="2375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 pitchFamily="-105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7620000" cy="332558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Sap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Flux Regional Analysis progress report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Updates from other Integration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Platforms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Annual meeting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ideas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Wrap 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up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8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Traditional Field Study</a:t>
            </a:r>
          </a:p>
        </p:txBody>
      </p:sp>
      <p:sp>
        <p:nvSpPr>
          <p:cNvPr id="134" name="Shape 134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135" name="Shape 135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332375" y="1839933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137" name="Shape 137"/>
          <p:cNvSpPr/>
          <p:nvPr/>
        </p:nvSpPr>
        <p:spPr>
          <a:xfrm>
            <a:off x="5227977" y="22188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8" name="Shape 138"/>
          <p:cNvSpPr/>
          <p:nvPr/>
        </p:nvSpPr>
        <p:spPr>
          <a:xfrm rot="-5400000" flipH="1">
            <a:off x="6545303" y="3673817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6345850" y="1819467"/>
            <a:ext cx="1749300" cy="1185600"/>
          </a:xfrm>
          <a:prstGeom prst="rect">
            <a:avLst/>
          </a:prstGeom>
          <a:solidFill>
            <a:srgbClr val="F9CB9C"/>
          </a:solidFill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140" name="Shape 140"/>
          <p:cNvSpPr/>
          <p:nvPr/>
        </p:nvSpPr>
        <p:spPr>
          <a:xfrm>
            <a:off x="6345850" y="4706600"/>
            <a:ext cx="1749300" cy="1185600"/>
          </a:xfrm>
          <a:prstGeom prst="rect">
            <a:avLst/>
          </a:prstGeom>
          <a:solidFill>
            <a:srgbClr val="EA9999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141" name="Shape 141"/>
          <p:cNvSpPr/>
          <p:nvPr/>
        </p:nvSpPr>
        <p:spPr>
          <a:xfrm flipH="1">
            <a:off x="5227977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3332375" y="4760000"/>
            <a:ext cx="1749300" cy="1185600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Discuss in Context of Previous Studies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a.k.a. Publish</a:t>
            </a:r>
          </a:p>
        </p:txBody>
      </p:sp>
      <p:sp>
        <p:nvSpPr>
          <p:cNvPr id="143" name="Shape 143"/>
          <p:cNvSpPr/>
          <p:nvPr/>
        </p:nvSpPr>
        <p:spPr>
          <a:xfrm flipH="1">
            <a:off x="2224928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592778" y="4760000"/>
            <a:ext cx="1537499" cy="1185600"/>
          </a:xfrm>
          <a:prstGeom prst="rect">
            <a:avLst/>
          </a:prstGeom>
          <a:solidFill>
            <a:srgbClr val="B4A7D6"/>
          </a:solidFill>
          <a:ln w="19050" cap="flat">
            <a:solidFill>
              <a:srgbClr val="8E7CC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and Analysis into Database</a:t>
            </a:r>
          </a:p>
        </p:txBody>
      </p:sp>
      <p:sp>
        <p:nvSpPr>
          <p:cNvPr id="145" name="Shape 145"/>
          <p:cNvSpPr/>
          <p:nvPr/>
        </p:nvSpPr>
        <p:spPr>
          <a:xfrm>
            <a:off x="2568678" y="3197099"/>
            <a:ext cx="3470147" cy="1405080"/>
          </a:xfrm>
          <a:prstGeom prst="irregularSeal1">
            <a:avLst/>
          </a:prstGeom>
          <a:solidFill>
            <a:schemeClr val="accent6"/>
          </a:solidFill>
          <a:ln w="190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REALITY</a:t>
            </a:r>
          </a:p>
        </p:txBody>
      </p:sp>
      <p:cxnSp>
        <p:nvCxnSpPr>
          <p:cNvPr id="146" name="Shape 146"/>
          <p:cNvCxnSpPr/>
          <p:nvPr/>
        </p:nvCxnSpPr>
        <p:spPr>
          <a:xfrm rot="10800000">
            <a:off x="2797228" y="2700569"/>
            <a:ext cx="926099" cy="8971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Shape 147"/>
          <p:cNvCxnSpPr/>
          <p:nvPr/>
        </p:nvCxnSpPr>
        <p:spPr>
          <a:xfrm rot="10800000" flipH="1">
            <a:off x="4938700" y="2626469"/>
            <a:ext cx="779100" cy="8763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8" name="Shape 148"/>
          <p:cNvCxnSpPr/>
          <p:nvPr/>
        </p:nvCxnSpPr>
        <p:spPr>
          <a:xfrm>
            <a:off x="5461675" y="3867202"/>
            <a:ext cx="1639200" cy="1255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" name="Shape 149"/>
          <p:cNvCxnSpPr/>
          <p:nvPr/>
        </p:nvCxnSpPr>
        <p:spPr>
          <a:xfrm>
            <a:off x="4834778" y="4132902"/>
            <a:ext cx="993899" cy="1078799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Shape 150"/>
          <p:cNvCxnSpPr/>
          <p:nvPr/>
        </p:nvCxnSpPr>
        <p:spPr>
          <a:xfrm flipH="1">
            <a:off x="2710674" y="4091733"/>
            <a:ext cx="784200" cy="1128000"/>
          </a:xfrm>
          <a:prstGeom prst="straightConnector1">
            <a:avLst/>
          </a:prstGeom>
          <a:noFill/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56074516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Multisite Field Study</a:t>
            </a:r>
          </a:p>
        </p:txBody>
      </p:sp>
      <p:sp>
        <p:nvSpPr>
          <p:cNvPr id="156" name="Shape 156"/>
          <p:cNvSpPr/>
          <p:nvPr/>
        </p:nvSpPr>
        <p:spPr>
          <a:xfrm>
            <a:off x="592778" y="1819467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Plan Experiment</a:t>
            </a:r>
          </a:p>
        </p:txBody>
      </p:sp>
      <p:sp>
        <p:nvSpPr>
          <p:cNvPr id="157" name="Shape 157"/>
          <p:cNvSpPr/>
          <p:nvPr/>
        </p:nvSpPr>
        <p:spPr>
          <a:xfrm>
            <a:off x="2253752" y="2239335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3332375" y="1839933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Set Up Experiment</a:t>
            </a:r>
          </a:p>
        </p:txBody>
      </p:sp>
      <p:sp>
        <p:nvSpPr>
          <p:cNvPr id="159" name="Shape 159"/>
          <p:cNvSpPr/>
          <p:nvPr/>
        </p:nvSpPr>
        <p:spPr>
          <a:xfrm>
            <a:off x="5227977" y="2218869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60" name="Shape 160"/>
          <p:cNvSpPr/>
          <p:nvPr/>
        </p:nvSpPr>
        <p:spPr>
          <a:xfrm rot="-5400000" flipH="1">
            <a:off x="6545303" y="3673817"/>
            <a:ext cx="1350399" cy="290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6345850" y="1819467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Collect Data</a:t>
            </a:r>
          </a:p>
        </p:txBody>
      </p:sp>
      <p:sp>
        <p:nvSpPr>
          <p:cNvPr id="162" name="Shape 162"/>
          <p:cNvSpPr/>
          <p:nvPr/>
        </p:nvSpPr>
        <p:spPr>
          <a:xfrm>
            <a:off x="6345850" y="47066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Analyze Data</a:t>
            </a:r>
          </a:p>
        </p:txBody>
      </p:sp>
      <p:sp>
        <p:nvSpPr>
          <p:cNvPr id="163" name="Shape 163"/>
          <p:cNvSpPr/>
          <p:nvPr/>
        </p:nvSpPr>
        <p:spPr>
          <a:xfrm flipH="1">
            <a:off x="5227977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3332375" y="4760000"/>
            <a:ext cx="1749300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Discuss in Context of Previous Studies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a.k.a. Publish</a:t>
            </a:r>
          </a:p>
        </p:txBody>
      </p:sp>
      <p:sp>
        <p:nvSpPr>
          <p:cNvPr id="165" name="Shape 165"/>
          <p:cNvSpPr/>
          <p:nvPr/>
        </p:nvSpPr>
        <p:spPr>
          <a:xfrm flipH="1">
            <a:off x="2224928" y="5159402"/>
            <a:ext cx="1012799" cy="386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92778" y="4760000"/>
            <a:ext cx="1537499" cy="1185600"/>
          </a:xfrm>
          <a:prstGeom prst="rect">
            <a:avLst/>
          </a:prstGeom>
          <a:solidFill>
            <a:schemeClr val="accent5"/>
          </a:solidFill>
          <a:ln w="19050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Put Data and Analysis into Database</a:t>
            </a:r>
          </a:p>
        </p:txBody>
      </p:sp>
    </p:spTree>
    <p:extLst>
      <p:ext uri="{BB962C8B-B14F-4D97-AF65-F5344CB8AC3E}">
        <p14:creationId xmlns:p14="http://schemas.microsoft.com/office/powerpoint/2010/main" val="180700328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INEMAP_PPT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INEMAP_PPT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Gree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2809</Words>
  <Application>Microsoft Office PowerPoint</Application>
  <PresentationFormat>On-screen Show (4:3)</PresentationFormat>
  <Paragraphs>658</Paragraphs>
  <Slides>78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2" baseType="lpstr">
      <vt:lpstr>PINEMAP_PPT_Template</vt:lpstr>
      <vt:lpstr>1_PINEMAP_PPT_Template</vt:lpstr>
      <vt:lpstr>Blue Green</vt:lpstr>
      <vt:lpstr>1_Office Theme</vt:lpstr>
      <vt:lpstr>AgriLifeTaylorWide</vt:lpstr>
      <vt:lpstr>Office Theme</vt:lpstr>
      <vt:lpstr>1_AgriLifeTaylorWide</vt:lpstr>
      <vt:lpstr>2_AgriLifeTaylorWide</vt:lpstr>
      <vt:lpstr>2_Office Theme</vt:lpstr>
      <vt:lpstr>3_AgriLifeTaylorWide</vt:lpstr>
      <vt:lpstr>4_AgriLifeTaylorWide</vt:lpstr>
      <vt:lpstr>5_AgriLifeTaylorWide</vt:lpstr>
      <vt:lpstr>Inspiration</vt:lpstr>
      <vt:lpstr>Document</vt:lpstr>
      <vt:lpstr>All Team PINEMAP meeting January 23, 2015</vt:lpstr>
      <vt:lpstr>Agenda</vt:lpstr>
      <vt:lpstr>Welcome and Updates</vt:lpstr>
      <vt:lpstr>Sap Flux Integration Platform</vt:lpstr>
      <vt:lpstr>Outline</vt:lpstr>
      <vt:lpstr>A Traditional Field Study</vt:lpstr>
      <vt:lpstr>A Traditional Field Study</vt:lpstr>
      <vt:lpstr>A Traditional Field Study</vt:lpstr>
      <vt:lpstr>A Multisite Field Study</vt:lpstr>
      <vt:lpstr>A Multisite Field Study</vt:lpstr>
      <vt:lpstr>A Multisite Field Study</vt:lpstr>
      <vt:lpstr>A Multisite Field Study</vt:lpstr>
      <vt:lpstr>A Multisite Field Study</vt:lpstr>
      <vt:lpstr>Data Assimilation</vt:lpstr>
      <vt:lpstr>Data Assimilation</vt:lpstr>
      <vt:lpstr>Data Assimilation</vt:lpstr>
      <vt:lpstr>A Multisite Field Study</vt:lpstr>
      <vt:lpstr>A Multisite Field Study</vt:lpstr>
      <vt:lpstr>A Cross-Site Field Study</vt:lpstr>
      <vt:lpstr>Outline</vt:lpstr>
      <vt:lpstr>A Multisite Field Study</vt:lpstr>
      <vt:lpstr>Issues for Cross-Site Analysis</vt:lpstr>
      <vt:lpstr>Issues for Cross-Site Analysis</vt:lpstr>
      <vt:lpstr>Soil Moisture Data</vt:lpstr>
      <vt:lpstr>Soil Moisture Data</vt:lpstr>
      <vt:lpstr>Soil Moisture Data</vt:lpstr>
      <vt:lpstr>LAI Interpolation</vt:lpstr>
      <vt:lpstr>LAI Interpolation</vt:lpstr>
      <vt:lpstr>LAI Interpolation</vt:lpstr>
      <vt:lpstr>LAI Interpolation</vt:lpstr>
      <vt:lpstr>Outline</vt:lpstr>
      <vt:lpstr>StaCC Model State-Space Canopy Conductance </vt:lpstr>
      <vt:lpstr>StaCC Model </vt:lpstr>
      <vt:lpstr>StaCC Model </vt:lpstr>
      <vt:lpstr>StaCC Model </vt:lpstr>
      <vt:lpstr>StaCC Model </vt:lpstr>
      <vt:lpstr>Outline</vt:lpstr>
      <vt:lpstr>Timeline</vt:lpstr>
      <vt:lpstr>Timeline</vt:lpstr>
      <vt:lpstr>Questions?</vt:lpstr>
      <vt:lpstr>Tier II Integration Platform</vt:lpstr>
      <vt:lpstr>PowerPoint Presentation</vt:lpstr>
      <vt:lpstr>PowerPoint Presentation</vt:lpstr>
      <vt:lpstr>Genotyping Integration Team Update</vt:lpstr>
      <vt:lpstr>Genotyping Integration Team Update</vt:lpstr>
      <vt:lpstr>Genotyping Integration Team Update</vt:lpstr>
      <vt:lpstr>PINEMAP Scenarios for Model Simulations </vt:lpstr>
      <vt:lpstr>3-PG Regionalization Update</vt:lpstr>
      <vt:lpstr>Climate Scenarios and Models</vt:lpstr>
      <vt:lpstr>Fertility Rating</vt:lpstr>
      <vt:lpstr>Parameter Sets</vt:lpstr>
      <vt:lpstr>3-PG Model</vt:lpstr>
      <vt:lpstr>Timetable</vt:lpstr>
      <vt:lpstr>Update on the  Community Land Model</vt:lpstr>
      <vt:lpstr>MACA data: Modeling Needs</vt:lpstr>
      <vt:lpstr>MACA data processing updates</vt:lpstr>
      <vt:lpstr>MACA data processing updates</vt:lpstr>
      <vt:lpstr>Prototype: Seed Deployment Tool Athens, GA RCP 8.5</vt:lpstr>
      <vt:lpstr>Next steps</vt:lpstr>
      <vt:lpstr>Report from the PINEMAP/PLT Secondary Module Integration Platform</vt:lpstr>
      <vt:lpstr>Southeastern Forests and Climate Change</vt:lpstr>
      <vt:lpstr>Training workshops</vt:lpstr>
      <vt:lpstr>Regional reach of our workshops</vt:lpstr>
      <vt:lpstr>Formative evaluation</vt:lpstr>
      <vt:lpstr>Summative evaluation</vt:lpstr>
      <vt:lpstr>Additional research in progress</vt:lpstr>
      <vt:lpstr>And…</vt:lpstr>
      <vt:lpstr>Plans for years 4-5</vt:lpstr>
      <vt:lpstr>PowerPoint Presentation</vt:lpstr>
      <vt:lpstr>Undergraduate Fellowships: Program distribution 2012-2014</vt:lpstr>
      <vt:lpstr>Outreach metrics 2012-2014</vt:lpstr>
      <vt:lpstr>PowerPoint Presentation</vt:lpstr>
      <vt:lpstr>Corporate Outreach Integration Platform Update</vt:lpstr>
      <vt:lpstr>PINEMAP Corporate Landowner Outreach Plan</vt:lpstr>
      <vt:lpstr>Sustainable Forestry Initiative Certification and PINEMAP</vt:lpstr>
      <vt:lpstr>PINEMAP Extension Integration</vt:lpstr>
      <vt:lpstr>AIM 6 Extension Integration</vt:lpstr>
      <vt:lpstr>Wrap-up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Crummer</dc:creator>
  <cp:lastModifiedBy>Grace Crummer</cp:lastModifiedBy>
  <cp:revision>15</cp:revision>
  <dcterms:created xsi:type="dcterms:W3CDTF">2015-01-23T13:22:58Z</dcterms:created>
  <dcterms:modified xsi:type="dcterms:W3CDTF">2015-01-23T18:31:45Z</dcterms:modified>
</cp:coreProperties>
</file>