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1" r:id="rId2"/>
    <p:sldId id="292" r:id="rId3"/>
    <p:sldId id="281" r:id="rId4"/>
    <p:sldId id="257" r:id="rId5"/>
    <p:sldId id="285" r:id="rId6"/>
    <p:sldId id="256" r:id="rId7"/>
    <p:sldId id="276" r:id="rId8"/>
    <p:sldId id="296" r:id="rId9"/>
    <p:sldId id="287" r:id="rId10"/>
    <p:sldId id="299" r:id="rId11"/>
    <p:sldId id="280" r:id="rId12"/>
    <p:sldId id="279" r:id="rId13"/>
    <p:sldId id="284" r:id="rId14"/>
    <p:sldId id="278" r:id="rId15"/>
    <p:sldId id="265" r:id="rId16"/>
    <p:sldId id="293" r:id="rId17"/>
    <p:sldId id="29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0000"/>
    <a:srgbClr val="F58223"/>
    <a:srgbClr val="350A0A"/>
    <a:srgbClr val="350000"/>
    <a:srgbClr val="662624"/>
    <a:srgbClr val="680000"/>
    <a:srgbClr val="D45202"/>
    <a:srgbClr val="1C4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90" autoAdjust="0"/>
    <p:restoredTop sz="90607" autoAdjust="0"/>
  </p:normalViewPr>
  <p:slideViewPr>
    <p:cSldViewPr>
      <p:cViewPr varScale="1">
        <p:scale>
          <a:sx n="84" d="100"/>
          <a:sy n="84" d="100"/>
        </p:scale>
        <p:origin x="-57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34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DD2EB-13BF-4474-A472-54B5D5FD7C62}" type="doc">
      <dgm:prSet loTypeId="urn:microsoft.com/office/officeart/2005/8/layout/rings+Icon" loCatId="relationship" qsTypeId="urn:microsoft.com/office/officeart/2005/8/quickstyle/3d6" qsCatId="3D" csTypeId="urn:microsoft.com/office/officeart/2005/8/colors/colorful4" csCatId="colorful" phldr="1"/>
      <dgm:spPr/>
    </dgm:pt>
    <dgm:pt modelId="{F968B640-9C81-4A4F-9147-AFCEC2A7DFF8}">
      <dgm:prSet phldrT="[Text]"/>
      <dgm:spPr/>
      <dgm:t>
        <a:bodyPr/>
        <a:lstStyle/>
        <a:p>
          <a:r>
            <a:rPr lang="en-US" dirty="0" smtClean="0"/>
            <a:t>PIs</a:t>
          </a:r>
          <a:endParaRPr lang="en-US" dirty="0"/>
        </a:p>
      </dgm:t>
    </dgm:pt>
    <dgm:pt modelId="{9491A68B-2062-491F-BA6E-72734CDCB902}" type="parTrans" cxnId="{D20C33FB-B9AD-4678-AE53-C4FFBA652B2E}">
      <dgm:prSet/>
      <dgm:spPr/>
      <dgm:t>
        <a:bodyPr/>
        <a:lstStyle/>
        <a:p>
          <a:endParaRPr lang="en-US"/>
        </a:p>
      </dgm:t>
    </dgm:pt>
    <dgm:pt modelId="{FA9E9B07-DD5E-435E-BF0E-45D9BD2B4810}" type="sibTrans" cxnId="{D20C33FB-B9AD-4678-AE53-C4FFBA652B2E}">
      <dgm:prSet/>
      <dgm:spPr/>
      <dgm:t>
        <a:bodyPr/>
        <a:lstStyle/>
        <a:p>
          <a:endParaRPr lang="en-US"/>
        </a:p>
      </dgm:t>
    </dgm:pt>
    <dgm:pt modelId="{A1CE4BA3-8A41-4731-BC6B-42897D077522}">
      <dgm:prSet phldrT="[Text]"/>
      <dgm:spPr/>
      <dgm:t>
        <a:bodyPr/>
        <a:lstStyle/>
        <a:p>
          <a:r>
            <a:rPr lang="en-US" dirty="0" smtClean="0"/>
            <a:t>Mentors</a:t>
          </a:r>
          <a:endParaRPr lang="en-US" dirty="0"/>
        </a:p>
      </dgm:t>
    </dgm:pt>
    <dgm:pt modelId="{40F847BE-5CCB-43E5-8286-106F39B65500}" type="parTrans" cxnId="{46D460FB-C6A5-4BA8-B6D0-862BA4B0D109}">
      <dgm:prSet/>
      <dgm:spPr/>
      <dgm:t>
        <a:bodyPr/>
        <a:lstStyle/>
        <a:p>
          <a:endParaRPr lang="en-US"/>
        </a:p>
      </dgm:t>
    </dgm:pt>
    <dgm:pt modelId="{4867B224-540A-436A-B6E7-95A1990996A7}" type="sibTrans" cxnId="{46D460FB-C6A5-4BA8-B6D0-862BA4B0D109}">
      <dgm:prSet/>
      <dgm:spPr/>
      <dgm:t>
        <a:bodyPr/>
        <a:lstStyle/>
        <a:p>
          <a:endParaRPr lang="en-US"/>
        </a:p>
      </dgm:t>
    </dgm:pt>
    <dgm:pt modelId="{E33953E3-2253-40B4-9B65-62692470FEF5}">
      <dgm:prSet phldrT="[Text]"/>
      <dgm:spPr/>
      <dgm:t>
        <a:bodyPr/>
        <a:lstStyle/>
        <a:p>
          <a:r>
            <a:rPr lang="en-US" dirty="0" smtClean="0"/>
            <a:t>Interns</a:t>
          </a:r>
          <a:endParaRPr lang="en-US" dirty="0"/>
        </a:p>
      </dgm:t>
    </dgm:pt>
    <dgm:pt modelId="{DC8AA556-BBB7-44EA-B1DF-A15E0198DB50}" type="parTrans" cxnId="{E3DAB911-31F7-4668-A5ED-0603327D39F1}">
      <dgm:prSet/>
      <dgm:spPr/>
      <dgm:t>
        <a:bodyPr/>
        <a:lstStyle/>
        <a:p>
          <a:endParaRPr lang="en-US"/>
        </a:p>
      </dgm:t>
    </dgm:pt>
    <dgm:pt modelId="{F70AE89E-1BC0-4FAC-9DDB-E358E5EC29A6}" type="sibTrans" cxnId="{E3DAB911-31F7-4668-A5ED-0603327D39F1}">
      <dgm:prSet/>
      <dgm:spPr/>
      <dgm:t>
        <a:bodyPr/>
        <a:lstStyle/>
        <a:p>
          <a:endParaRPr lang="en-US"/>
        </a:p>
      </dgm:t>
    </dgm:pt>
    <dgm:pt modelId="{A4E5E41C-7441-4827-8920-CE7A3D6523C3}">
      <dgm:prSet phldrT="[Text]"/>
      <dgm:spPr/>
      <dgm:t>
        <a:bodyPr/>
        <a:lstStyle/>
        <a:p>
          <a:r>
            <a:rPr lang="en-US" dirty="0" smtClean="0"/>
            <a:t>Secondary</a:t>
          </a:r>
        </a:p>
        <a:p>
          <a:r>
            <a:rPr lang="en-US" dirty="0" smtClean="0"/>
            <a:t>Students</a:t>
          </a:r>
          <a:endParaRPr lang="en-US" dirty="0"/>
        </a:p>
      </dgm:t>
    </dgm:pt>
    <dgm:pt modelId="{9A3E1CA2-357E-46DF-A4AE-AB3429F226DA}" type="parTrans" cxnId="{A2B9B2A6-B6E2-4791-AC7C-09E23F07E452}">
      <dgm:prSet/>
      <dgm:spPr/>
      <dgm:t>
        <a:bodyPr/>
        <a:lstStyle/>
        <a:p>
          <a:endParaRPr lang="en-US"/>
        </a:p>
      </dgm:t>
    </dgm:pt>
    <dgm:pt modelId="{491FB37F-293D-4F77-8B1C-5CF35878BB10}" type="sibTrans" cxnId="{A2B9B2A6-B6E2-4791-AC7C-09E23F07E452}">
      <dgm:prSet/>
      <dgm:spPr/>
      <dgm:t>
        <a:bodyPr/>
        <a:lstStyle/>
        <a:p>
          <a:endParaRPr lang="en-US"/>
        </a:p>
      </dgm:t>
    </dgm:pt>
    <dgm:pt modelId="{2EADD251-EA7A-4F9E-B1AB-4C6876C4AAC2}" type="pres">
      <dgm:prSet presAssocID="{AF4DD2EB-13BF-4474-A472-54B5D5FD7C62}" presName="Name0" presStyleCnt="0">
        <dgm:presLayoutVars>
          <dgm:chMax val="7"/>
          <dgm:dir/>
          <dgm:resizeHandles val="exact"/>
        </dgm:presLayoutVars>
      </dgm:prSet>
      <dgm:spPr/>
    </dgm:pt>
    <dgm:pt modelId="{EE7BE4B1-E3E9-4A43-8EDE-BB18809CFDE3}" type="pres">
      <dgm:prSet presAssocID="{AF4DD2EB-13BF-4474-A472-54B5D5FD7C62}" presName="ellipse1" presStyleLbl="vennNode1" presStyleIdx="0" presStyleCnt="4" custScaleX="82208" custScaleY="74094" custLinFactNeighborX="3586" custLinFactNeighborY="1411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117817-C5EE-4197-A1DD-7002063DDF0E}" type="pres">
      <dgm:prSet presAssocID="{AF4DD2EB-13BF-4474-A472-54B5D5FD7C62}" presName="ellipse2" presStyleLbl="vennNode1" presStyleIdx="1" presStyleCnt="4" custScaleX="84532" custScaleY="80443" custLinFactNeighborX="-46847" custLinFactNeighborY="-10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3EC826-44D4-4235-9A57-96951CC2E3BA}" type="pres">
      <dgm:prSet presAssocID="{AF4DD2EB-13BF-4474-A472-54B5D5FD7C62}" presName="ellipse3" presStyleLbl="vennNode1" presStyleIdx="2" presStyleCnt="4" custLinFactNeighborX="-26396" custLinFactNeighborY="524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F0121-A524-42B1-A65F-C2D75C022371}" type="pres">
      <dgm:prSet presAssocID="{AF4DD2EB-13BF-4474-A472-54B5D5FD7C62}" presName="ellipse4" presStyleLbl="vennNode1" presStyleIdx="3" presStyleCnt="4" custScaleX="153989" custScaleY="143751" custLinFactNeighborX="6476" custLinFactNeighborY="-14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20C33FB-B9AD-4678-AE53-C4FFBA652B2E}" srcId="{AF4DD2EB-13BF-4474-A472-54B5D5FD7C62}" destId="{F968B640-9C81-4A4F-9147-AFCEC2A7DFF8}" srcOrd="0" destOrd="0" parTransId="{9491A68B-2062-491F-BA6E-72734CDCB902}" sibTransId="{FA9E9B07-DD5E-435E-BF0E-45D9BD2B4810}"/>
    <dgm:cxn modelId="{D1313FF9-FE6C-4FA1-B55E-364AECF98068}" type="presOf" srcId="{F968B640-9C81-4A4F-9147-AFCEC2A7DFF8}" destId="{EE7BE4B1-E3E9-4A43-8EDE-BB18809CFDE3}" srcOrd="0" destOrd="0" presId="urn:microsoft.com/office/officeart/2005/8/layout/rings+Icon"/>
    <dgm:cxn modelId="{46D460FB-C6A5-4BA8-B6D0-862BA4B0D109}" srcId="{AF4DD2EB-13BF-4474-A472-54B5D5FD7C62}" destId="{A1CE4BA3-8A41-4731-BC6B-42897D077522}" srcOrd="1" destOrd="0" parTransId="{40F847BE-5CCB-43E5-8286-106F39B65500}" sibTransId="{4867B224-540A-436A-B6E7-95A1990996A7}"/>
    <dgm:cxn modelId="{E3DAB911-31F7-4668-A5ED-0603327D39F1}" srcId="{AF4DD2EB-13BF-4474-A472-54B5D5FD7C62}" destId="{E33953E3-2253-40B4-9B65-62692470FEF5}" srcOrd="2" destOrd="0" parTransId="{DC8AA556-BBB7-44EA-B1DF-A15E0198DB50}" sibTransId="{F70AE89E-1BC0-4FAC-9DDB-E358E5EC29A6}"/>
    <dgm:cxn modelId="{A2B9B2A6-B6E2-4791-AC7C-09E23F07E452}" srcId="{AF4DD2EB-13BF-4474-A472-54B5D5FD7C62}" destId="{A4E5E41C-7441-4827-8920-CE7A3D6523C3}" srcOrd="3" destOrd="0" parTransId="{9A3E1CA2-357E-46DF-A4AE-AB3429F226DA}" sibTransId="{491FB37F-293D-4F77-8B1C-5CF35878BB10}"/>
    <dgm:cxn modelId="{F25EABAA-FFC6-4D8F-9ECC-76C3C69D38BF}" type="presOf" srcId="{E33953E3-2253-40B4-9B65-62692470FEF5}" destId="{DE3EC826-44D4-4235-9A57-96951CC2E3BA}" srcOrd="0" destOrd="0" presId="urn:microsoft.com/office/officeart/2005/8/layout/rings+Icon"/>
    <dgm:cxn modelId="{07F13400-E1BA-4BE6-91C5-643179DCF9AF}" type="presOf" srcId="{A1CE4BA3-8A41-4731-BC6B-42897D077522}" destId="{74117817-C5EE-4197-A1DD-7002063DDF0E}" srcOrd="0" destOrd="0" presId="urn:microsoft.com/office/officeart/2005/8/layout/rings+Icon"/>
    <dgm:cxn modelId="{5D4B961A-A71D-4AF7-B708-BA94A2DF331C}" type="presOf" srcId="{AF4DD2EB-13BF-4474-A472-54B5D5FD7C62}" destId="{2EADD251-EA7A-4F9E-B1AB-4C6876C4AAC2}" srcOrd="0" destOrd="0" presId="urn:microsoft.com/office/officeart/2005/8/layout/rings+Icon"/>
    <dgm:cxn modelId="{0346CCDD-8BEB-4D1C-BB1D-6CDB4CF10310}" type="presOf" srcId="{A4E5E41C-7441-4827-8920-CE7A3D6523C3}" destId="{DA9F0121-A524-42B1-A65F-C2D75C022371}" srcOrd="0" destOrd="0" presId="urn:microsoft.com/office/officeart/2005/8/layout/rings+Icon"/>
    <dgm:cxn modelId="{7AFCD729-72E3-46BD-B23B-E48107445906}" type="presParOf" srcId="{2EADD251-EA7A-4F9E-B1AB-4C6876C4AAC2}" destId="{EE7BE4B1-E3E9-4A43-8EDE-BB18809CFDE3}" srcOrd="0" destOrd="0" presId="urn:microsoft.com/office/officeart/2005/8/layout/rings+Icon"/>
    <dgm:cxn modelId="{5B27BDAE-F1BB-4B44-B7BA-A5DAB7BCBE15}" type="presParOf" srcId="{2EADD251-EA7A-4F9E-B1AB-4C6876C4AAC2}" destId="{74117817-C5EE-4197-A1DD-7002063DDF0E}" srcOrd="1" destOrd="0" presId="urn:microsoft.com/office/officeart/2005/8/layout/rings+Icon"/>
    <dgm:cxn modelId="{996B983E-D56A-437C-9F88-A0D1CB69BE0E}" type="presParOf" srcId="{2EADD251-EA7A-4F9E-B1AB-4C6876C4AAC2}" destId="{DE3EC826-44D4-4235-9A57-96951CC2E3BA}" srcOrd="2" destOrd="0" presId="urn:microsoft.com/office/officeart/2005/8/layout/rings+Icon"/>
    <dgm:cxn modelId="{585EC37C-63F8-49FA-8643-A49E3E9D8A79}" type="presParOf" srcId="{2EADD251-EA7A-4F9E-B1AB-4C6876C4AAC2}" destId="{DA9F0121-A524-42B1-A65F-C2D75C022371}" srcOrd="3" destOrd="0" presId="urn:microsoft.com/office/officeart/2005/8/layout/rings+Icon"/>
  </dgm:cxnLst>
  <dgm:bg>
    <a:solidFill>
      <a:schemeClr val="bg1">
        <a:alpha val="69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BE4B1-E3E9-4A43-8EDE-BB18809CFDE3}">
      <dsp:nvSpPr>
        <dsp:cNvPr id="0" name=""/>
        <dsp:cNvSpPr/>
      </dsp:nvSpPr>
      <dsp:spPr>
        <a:xfrm>
          <a:off x="-71904" y="476732"/>
          <a:ext cx="2429826" cy="2190268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PIs</a:t>
          </a:r>
          <a:endParaRPr lang="en-US" sz="3400" kern="1200" dirty="0"/>
        </a:p>
      </dsp:txBody>
      <dsp:txXfrm>
        <a:off x="283936" y="797489"/>
        <a:ext cx="1718146" cy="1548754"/>
      </dsp:txXfrm>
    </dsp:sp>
    <dsp:sp modelId="{74117817-C5EE-4197-A1DD-7002063DDF0E}">
      <dsp:nvSpPr>
        <dsp:cNvPr id="0" name=""/>
        <dsp:cNvSpPr/>
      </dsp:nvSpPr>
      <dsp:spPr>
        <a:xfrm>
          <a:off x="0" y="1905013"/>
          <a:ext cx="2498517" cy="2377949"/>
        </a:xfrm>
        <a:prstGeom prst="ellipse">
          <a:avLst/>
        </a:prstGeom>
        <a:solidFill>
          <a:schemeClr val="accent4">
            <a:alpha val="50000"/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Mentors</a:t>
          </a:r>
          <a:endParaRPr lang="en-US" sz="3400" kern="1200" dirty="0"/>
        </a:p>
      </dsp:txBody>
      <dsp:txXfrm>
        <a:off x="365899" y="2253256"/>
        <a:ext cx="1766719" cy="1681463"/>
      </dsp:txXfrm>
    </dsp:sp>
    <dsp:sp modelId="{DE3EC826-44D4-4235-9A57-96951CC2E3BA}">
      <dsp:nvSpPr>
        <dsp:cNvPr id="0" name=""/>
        <dsp:cNvSpPr/>
      </dsp:nvSpPr>
      <dsp:spPr>
        <a:xfrm>
          <a:off x="1819624" y="1228194"/>
          <a:ext cx="2955705" cy="2956067"/>
        </a:xfrm>
        <a:prstGeom prst="ellipse">
          <a:avLst/>
        </a:prstGeom>
        <a:solidFill>
          <a:schemeClr val="accent4">
            <a:alpha val="50000"/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Interns</a:t>
          </a:r>
          <a:endParaRPr lang="en-US" sz="3400" kern="1200" dirty="0"/>
        </a:p>
      </dsp:txBody>
      <dsp:txXfrm>
        <a:off x="2252477" y="1661100"/>
        <a:ext cx="2089999" cy="2090255"/>
      </dsp:txXfrm>
    </dsp:sp>
    <dsp:sp modelId="{DA9F0121-A524-42B1-A65F-C2D75C022371}">
      <dsp:nvSpPr>
        <dsp:cNvPr id="0" name=""/>
        <dsp:cNvSpPr/>
      </dsp:nvSpPr>
      <dsp:spPr>
        <a:xfrm>
          <a:off x="3322634" y="571502"/>
          <a:ext cx="4551461" cy="4249376"/>
        </a:xfrm>
        <a:prstGeom prst="ellipse">
          <a:avLst/>
        </a:prstGeom>
        <a:solidFill>
          <a:schemeClr val="accent4">
            <a:alpha val="50000"/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tx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Secondary</a:t>
          </a:r>
        </a:p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smtClean="0"/>
            <a:t>Students</a:t>
          </a:r>
          <a:endParaRPr lang="en-US" sz="3400" kern="1200" dirty="0"/>
        </a:p>
      </dsp:txBody>
      <dsp:txXfrm>
        <a:off x="3989180" y="1193809"/>
        <a:ext cx="3218369" cy="300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FD702-5620-4AB4-B9C7-4153C8484458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27AAD9-5A82-4CB6-9751-4547EE0F22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77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Mention</a:t>
            </a:r>
            <a:r>
              <a:rPr lang="en-US" baseline="0" dirty="0" smtClean="0"/>
              <a:t> recruitment of UGs into post-graduate research/grad school</a:t>
            </a:r>
          </a:p>
          <a:p>
            <a:r>
              <a:rPr lang="en-US" baseline="0" dirty="0" smtClean="0"/>
              <a:t>Interest kids into college natural resources programs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33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Oral and non-verbal skills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15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941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10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chemeClr val="bg1"/>
                </a:solidFill>
              </a:rPr>
              <a:t>Mention grad students get</a:t>
            </a:r>
            <a:r>
              <a:rPr lang="en-US" sz="1200" baseline="0" dirty="0" smtClean="0">
                <a:solidFill>
                  <a:schemeClr val="bg1"/>
                </a:solidFill>
              </a:rPr>
              <a:t> a subset to pick</a:t>
            </a:r>
          </a:p>
          <a:p>
            <a:r>
              <a:rPr lang="en-US" sz="1200" baseline="0" dirty="0" smtClean="0">
                <a:solidFill>
                  <a:schemeClr val="bg1"/>
                </a:solidFill>
              </a:rPr>
              <a:t>Remind that this </a:t>
            </a:r>
            <a:r>
              <a:rPr lang="en-US" sz="1200" baseline="0" smtClean="0">
                <a:solidFill>
                  <a:schemeClr val="bg1"/>
                </a:solidFill>
              </a:rPr>
              <a:t>is pilot 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3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Funding</a:t>
            </a:r>
            <a:r>
              <a:rPr lang="en-US" baseline="0" dirty="0" smtClean="0"/>
              <a:t> paid out through VT as wages.  Interns will be emergency hires for summer field </a:t>
            </a:r>
            <a:r>
              <a:rPr lang="en-US" baseline="0" smtClean="0"/>
              <a:t>work.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172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09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Field work (hands-on, recording, etc.); soil moisture, gas exchange readings, collecting surveys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Lab work (data management, analysis); soil samples,</a:t>
            </a:r>
            <a:r>
              <a:rPr lang="en-US" baseline="0" dirty="0" smtClean="0"/>
              <a:t> N content, survey (Human Dimensions lab) data entry</a:t>
            </a:r>
            <a:endParaRPr lang="en-US" dirty="0" smtClean="0"/>
          </a:p>
          <a:p>
            <a:r>
              <a:rPr lang="en-US" dirty="0" smtClean="0"/>
              <a:t>-weekly(?) meetings w/ interns and mentors?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311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40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Independent study/UG</a:t>
            </a:r>
            <a:r>
              <a:rPr lang="en-US" baseline="0" dirty="0" smtClean="0"/>
              <a:t> research</a:t>
            </a:r>
            <a:endParaRPr lang="en-US" dirty="0" smtClean="0"/>
          </a:p>
          <a:p>
            <a:r>
              <a:rPr lang="en-US" dirty="0" smtClean="0"/>
              <a:t>Delivered</a:t>
            </a:r>
            <a:r>
              <a:rPr lang="en-US" baseline="0" dirty="0" smtClean="0"/>
              <a:t> using Adobe Connect or Google+ Hangouts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27AAD9-5A82-4CB6-9751-4547EE0F225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01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9709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4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98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7315200" cy="904103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0"/>
            <a:ext cx="8730916" cy="5135563"/>
          </a:xfrm>
        </p:spPr>
        <p:txBody>
          <a:bodyPr/>
          <a:lstStyle>
            <a:lvl1pPr marL="514350" indent="-514350">
              <a:buFont typeface="+mj-lt"/>
              <a:buAutoNum type="romanUcPeriod"/>
              <a:defRPr sz="2800">
                <a:solidFill>
                  <a:schemeClr val="bg1"/>
                </a:solidFill>
              </a:defRPr>
            </a:lvl1pPr>
            <a:lvl2pPr marL="971550" indent="-514350">
              <a:buFont typeface="+mj-lt"/>
              <a:buAutoNum type="alphaUcPeriod"/>
              <a:defRPr sz="2400">
                <a:solidFill>
                  <a:schemeClr val="bg1"/>
                </a:solidFill>
              </a:defRPr>
            </a:lvl2pPr>
            <a:lvl3pPr marL="1371600" indent="-457200">
              <a:buFont typeface="+mj-lt"/>
              <a:buAutoNum type="arabicPeriod"/>
              <a:defRPr sz="2200">
                <a:solidFill>
                  <a:schemeClr val="bg1"/>
                </a:solidFill>
              </a:defRPr>
            </a:lvl3pPr>
            <a:lvl4pPr marL="1828800" indent="-457200">
              <a:buFont typeface="+mj-lt"/>
              <a:buAutoNum type="alphaLcPeriod"/>
              <a:defRPr>
                <a:solidFill>
                  <a:schemeClr val="bg1"/>
                </a:solidFill>
              </a:defRPr>
            </a:lvl4pPr>
            <a:lvl5pPr marL="2343150" indent="-514350">
              <a:buFont typeface="+mj-lt"/>
              <a:buAutoNum type="romanLcPeriod"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184484" y="838200"/>
            <a:ext cx="8730916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 userDrawn="1"/>
        </p:nvSpPr>
        <p:spPr>
          <a:xfrm>
            <a:off x="0" y="6568102"/>
            <a:ext cx="9144000" cy="289898"/>
          </a:xfrm>
          <a:prstGeom prst="rect">
            <a:avLst/>
          </a:prstGeom>
          <a:gradFill flip="none" rotWithShape="1">
            <a:gsLst>
              <a:gs pos="0">
                <a:srgbClr val="350A0A"/>
              </a:gs>
              <a:gs pos="38000">
                <a:srgbClr val="680000">
                  <a:lumMod val="51000"/>
                </a:srgbClr>
              </a:gs>
              <a:gs pos="100000">
                <a:srgbClr val="74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Users\jbkidd\Desktop\VT_reverse_logo\VT_reverse_line1.5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83426"/>
            <a:ext cx="1555495" cy="2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57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8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568102"/>
            <a:ext cx="9144000" cy="289898"/>
          </a:xfrm>
          <a:prstGeom prst="rect">
            <a:avLst/>
          </a:prstGeom>
          <a:gradFill flip="none" rotWithShape="1">
            <a:gsLst>
              <a:gs pos="0">
                <a:srgbClr val="350A0A"/>
              </a:gs>
              <a:gs pos="38000">
                <a:srgbClr val="680000">
                  <a:lumMod val="51000"/>
                </a:srgbClr>
              </a:gs>
              <a:gs pos="100000">
                <a:srgbClr val="74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5" descr="C:\Users\jbkidd\Desktop\VT_reverse_logo\VT_reverse_line1.5.tif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83426"/>
            <a:ext cx="1555495" cy="2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5724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7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25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5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747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78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C4B58"/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-3048" y="0"/>
            <a:ext cx="6327648" cy="90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76F98-CE35-47B9-BB61-CC22358433BF}" type="datetimeFigureOut">
              <a:rPr lang="en-US" smtClean="0"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1AA9D0-A7C3-46FF-8E38-5E77D1D88F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29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0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1C4B58"/>
            </a:gs>
            <a:gs pos="70000">
              <a:schemeClr val="accent5">
                <a:lumMod val="75000"/>
              </a:schemeClr>
            </a:gs>
            <a:gs pos="100000">
              <a:schemeClr val="accent5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8" descr="powerpointbkg-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952"/>
          <a:stretch/>
        </p:blipFill>
        <p:spPr bwMode="auto">
          <a:xfrm>
            <a:off x="0" y="0"/>
            <a:ext cx="2290763" cy="68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292626" y="1764268"/>
            <a:ext cx="6851374" cy="1470025"/>
          </a:xfrm>
        </p:spPr>
        <p:txBody>
          <a:bodyPr>
            <a:normAutofit/>
          </a:bodyPr>
          <a:lstStyle/>
          <a:p>
            <a:r>
              <a:rPr lang="en-US" sz="4000" dirty="0"/>
              <a:t>The PINEMAP Intern Program</a:t>
            </a:r>
            <a:r>
              <a:rPr lang="en-US" sz="4000" dirty="0" smtClean="0"/>
              <a:t>: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292626" y="2754868"/>
            <a:ext cx="6851374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ntegrating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undergraduates into forest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resource and climate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change </a:t>
            </a:r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research, 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and education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4507468"/>
            <a:ext cx="632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John B Kidd</a:t>
            </a:r>
            <a:r>
              <a:rPr lang="en-US" baseline="30000" dirty="0" smtClean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 John R Seiler</a:t>
            </a:r>
            <a:r>
              <a:rPr lang="en-US" baseline="30000" dirty="0">
                <a:solidFill>
                  <a:schemeClr val="bg1"/>
                </a:solidFill>
              </a:rPr>
              <a:t>1</a:t>
            </a:r>
            <a:r>
              <a:rPr lang="en-US" dirty="0" smtClean="0">
                <a:solidFill>
                  <a:schemeClr val="bg1"/>
                </a:solidFill>
              </a:rPr>
              <a:t>, Martha C Monroe</a:t>
            </a:r>
            <a:r>
              <a:rPr lang="en-US" baseline="30000" dirty="0" smtClean="0">
                <a:solidFill>
                  <a:schemeClr val="bg1"/>
                </a:solidFill>
              </a:rPr>
              <a:t>2</a:t>
            </a:r>
            <a:r>
              <a:rPr lang="en-US" dirty="0" smtClean="0">
                <a:solidFill>
                  <a:schemeClr val="bg1"/>
                </a:solidFill>
              </a:rPr>
              <a:t>, </a:t>
            </a:r>
            <a:r>
              <a:rPr lang="en-US" dirty="0" err="1" smtClean="0">
                <a:solidFill>
                  <a:schemeClr val="bg1"/>
                </a:solidFill>
              </a:rPr>
              <a:t>Shobha</a:t>
            </a:r>
            <a:r>
              <a:rPr lang="en-US" dirty="0" smtClean="0">
                <a:solidFill>
                  <a:schemeClr val="bg1"/>
                </a:solidFill>
              </a:rPr>
              <a:t> Sriharan</a:t>
            </a:r>
            <a:r>
              <a:rPr lang="en-US" baseline="30000" dirty="0" smtClean="0">
                <a:solidFill>
                  <a:schemeClr val="bg1"/>
                </a:solidFill>
              </a:rPr>
              <a:t>3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4600" y="5874603"/>
            <a:ext cx="6465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30000" dirty="0" smtClean="0">
                <a:solidFill>
                  <a:schemeClr val="bg1"/>
                </a:solidFill>
              </a:rPr>
              <a:t>1 </a:t>
            </a:r>
            <a:r>
              <a:rPr lang="en-US" sz="1600" dirty="0">
                <a:solidFill>
                  <a:schemeClr val="bg1"/>
                </a:solidFill>
              </a:rPr>
              <a:t>Virginia Tech, </a:t>
            </a:r>
            <a:r>
              <a:rPr lang="en-US" sz="1600" dirty="0" smtClean="0">
                <a:solidFill>
                  <a:schemeClr val="bg1"/>
                </a:solidFill>
              </a:rPr>
              <a:t>Dept. Forest </a:t>
            </a:r>
            <a:r>
              <a:rPr lang="en-US" sz="1600" dirty="0">
                <a:solidFill>
                  <a:schemeClr val="bg1"/>
                </a:solidFill>
              </a:rPr>
              <a:t>Resources and Environmental Conservation</a:t>
            </a:r>
            <a:r>
              <a:rPr lang="en-US" sz="1600" dirty="0" smtClean="0">
                <a:solidFill>
                  <a:schemeClr val="bg1"/>
                </a:solidFill>
              </a:rPr>
              <a:t>; </a:t>
            </a:r>
          </a:p>
          <a:p>
            <a:r>
              <a:rPr lang="en-US" sz="1600" baseline="30000" dirty="0" smtClean="0">
                <a:solidFill>
                  <a:schemeClr val="bg1"/>
                </a:solidFill>
              </a:rPr>
              <a:t>2 </a:t>
            </a:r>
            <a:r>
              <a:rPr lang="en-US" sz="1600" dirty="0">
                <a:solidFill>
                  <a:schemeClr val="bg1"/>
                </a:solidFill>
              </a:rPr>
              <a:t>University of Florida, School of Forest Resources and Conservation</a:t>
            </a:r>
            <a:r>
              <a:rPr lang="en-US" sz="1600" dirty="0" smtClean="0">
                <a:solidFill>
                  <a:schemeClr val="bg1"/>
                </a:solidFill>
              </a:rPr>
              <a:t>;</a:t>
            </a:r>
          </a:p>
          <a:p>
            <a:r>
              <a:rPr lang="en-US" sz="1600" baseline="30000" dirty="0" smtClean="0">
                <a:solidFill>
                  <a:schemeClr val="bg1"/>
                </a:solidFill>
              </a:rPr>
              <a:t>3 </a:t>
            </a:r>
            <a:r>
              <a:rPr lang="en-US" sz="1600" dirty="0">
                <a:solidFill>
                  <a:schemeClr val="bg1"/>
                </a:solidFill>
              </a:rPr>
              <a:t>Virginia State University, </a:t>
            </a:r>
            <a:r>
              <a:rPr lang="en-US" sz="1600" dirty="0" smtClean="0">
                <a:solidFill>
                  <a:schemeClr val="bg1"/>
                </a:solidFill>
              </a:rPr>
              <a:t>Dept. </a:t>
            </a:r>
            <a:r>
              <a:rPr lang="en-US" sz="1600" dirty="0">
                <a:solidFill>
                  <a:schemeClr val="bg1"/>
                </a:solidFill>
              </a:rPr>
              <a:t>of Agriculture and Human Ecology</a:t>
            </a:r>
          </a:p>
        </p:txBody>
      </p:sp>
    </p:spTree>
    <p:extLst>
      <p:ext uri="{BB962C8B-B14F-4D97-AF65-F5344CB8AC3E}">
        <p14:creationId xmlns:p14="http://schemas.microsoft.com/office/powerpoint/2010/main" val="8418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4814729" cy="58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Logistics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813178" y="18288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511047" y="5029200"/>
            <a:ext cx="401299" cy="381000"/>
          </a:xfrm>
          <a:prstGeom prst="star5">
            <a:avLst>
              <a:gd name="adj" fmla="val 21484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rgbClr val="F58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Curved Connector 16"/>
          <p:cNvCxnSpPr>
            <a:stCxn id="14" idx="4"/>
          </p:cNvCxnSpPr>
          <p:nvPr/>
        </p:nvCxnSpPr>
        <p:spPr>
          <a:xfrm flipV="1">
            <a:off x="3912346" y="2209801"/>
            <a:ext cx="1091332" cy="2964928"/>
          </a:xfrm>
          <a:prstGeom prst="curvedConnector2">
            <a:avLst/>
          </a:prstGeom>
          <a:ln w="28575">
            <a:solidFill>
              <a:srgbClr val="F582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2620" y="1715601"/>
            <a:ext cx="1467068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NCSU - Home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7262" y="5461069"/>
            <a:ext cx="1055738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8223"/>
                </a:solidFill>
              </a:rPr>
              <a:t>UF - Host</a:t>
            </a:r>
            <a:endParaRPr lang="en-US" b="1" dirty="0">
              <a:solidFill>
                <a:srgbClr val="F58223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4029176" y="13716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11697" y="1041469"/>
            <a:ext cx="434734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5" name="5-Point Star 14"/>
          <p:cNvSpPr/>
          <p:nvPr/>
        </p:nvSpPr>
        <p:spPr>
          <a:xfrm>
            <a:off x="4572000" y="1330983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5822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011314" y="1123538"/>
            <a:ext cx="1327415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VSU - Home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19" name="5-Point Star 18"/>
          <p:cNvSpPr/>
          <p:nvPr/>
        </p:nvSpPr>
        <p:spPr>
          <a:xfrm>
            <a:off x="1752600" y="27432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74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9485" y="2362200"/>
            <a:ext cx="1564852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40000"/>
                </a:solidFill>
              </a:rPr>
              <a:t>AAMU - Home</a:t>
            </a:r>
            <a:endParaRPr lang="en-US" b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16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8730916" cy="3276600"/>
          </a:xfrm>
        </p:spPr>
        <p:txBody>
          <a:bodyPr/>
          <a:lstStyle/>
          <a:p>
            <a:pPr marL="685800" indent="-571500">
              <a:buFont typeface="Arial" pitchFamily="34" charset="0"/>
              <a:buChar char="•"/>
            </a:pPr>
            <a:r>
              <a:rPr lang="en-US" dirty="0"/>
              <a:t>Distance-based Class</a:t>
            </a:r>
          </a:p>
          <a:p>
            <a:pPr marL="1085850" lvl="1">
              <a:buFont typeface="Calibri" pitchFamily="34" charset="0"/>
              <a:buChar char="–"/>
            </a:pPr>
            <a:r>
              <a:rPr lang="en-US" dirty="0" smtClean="0"/>
              <a:t>3 Credits, Fall 2012</a:t>
            </a:r>
          </a:p>
          <a:p>
            <a:pPr marL="1085850" lvl="1">
              <a:buFont typeface="Calibri" pitchFamily="34" charset="0"/>
              <a:buChar char="–"/>
            </a:pPr>
            <a:r>
              <a:rPr lang="en-US" dirty="0" smtClean="0"/>
              <a:t>Independent study</a:t>
            </a:r>
          </a:p>
          <a:p>
            <a:pPr marL="1085850" lvl="1">
              <a:buFont typeface="Calibri" pitchFamily="34" charset="0"/>
              <a:buChar char="–"/>
            </a:pPr>
            <a:r>
              <a:rPr lang="en-US" dirty="0" smtClean="0"/>
              <a:t>Synchronously delivered</a:t>
            </a:r>
          </a:p>
          <a:p>
            <a:pPr marL="1085850" lvl="1">
              <a:buFont typeface="Calibri" pitchFamily="34" charset="0"/>
              <a:buChar char="–"/>
            </a:pPr>
            <a:r>
              <a:rPr lang="en-US" dirty="0" smtClean="0"/>
              <a:t>Twice </a:t>
            </a:r>
            <a:r>
              <a:rPr lang="en-US" dirty="0"/>
              <a:t>per week in </a:t>
            </a:r>
            <a:r>
              <a:rPr lang="en-US" dirty="0" smtClean="0"/>
              <a:t>evenings</a:t>
            </a:r>
          </a:p>
          <a:p>
            <a:pPr marL="1085850" lvl="1">
              <a:buFont typeface="Calibri" pitchFamily="34" charset="0"/>
              <a:buChar char="–"/>
            </a:pPr>
            <a:r>
              <a:rPr lang="en-US" dirty="0"/>
              <a:t>3 </a:t>
            </a:r>
            <a:r>
              <a:rPr lang="en-US" dirty="0" smtClean="0"/>
              <a:t>units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08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8730916" cy="3581400"/>
          </a:xfrm>
        </p:spPr>
        <p:txBody>
          <a:bodyPr/>
          <a:lstStyle/>
          <a:p>
            <a:pPr marL="685800" indent="-571500">
              <a:buFont typeface="Arial" pitchFamily="34" charset="0"/>
              <a:buChar char="•"/>
            </a:pPr>
            <a:r>
              <a:rPr lang="en-US" dirty="0"/>
              <a:t>Communication </a:t>
            </a:r>
            <a:r>
              <a:rPr lang="en-US" dirty="0" smtClean="0"/>
              <a:t>Skills</a:t>
            </a:r>
          </a:p>
          <a:p>
            <a:pPr marL="685800" indent="-571500">
              <a:buFont typeface="Arial" pitchFamily="34" charset="0"/>
              <a:buChar char="•"/>
            </a:pPr>
            <a:r>
              <a:rPr lang="en-US" dirty="0" smtClean="0"/>
              <a:t>Education</a:t>
            </a:r>
          </a:p>
          <a:p>
            <a:pPr lvl="1" indent="-571500">
              <a:buFont typeface="Calibri" pitchFamily="34" charset="0"/>
              <a:buChar char="–"/>
            </a:pPr>
            <a:r>
              <a:rPr lang="en-US" dirty="0" smtClean="0"/>
              <a:t>SOLs</a:t>
            </a:r>
          </a:p>
          <a:p>
            <a:pPr lvl="1" indent="-571500">
              <a:buFont typeface="Calibri" pitchFamily="34" charset="0"/>
              <a:buChar char="–"/>
            </a:pPr>
            <a:r>
              <a:rPr lang="en-US" dirty="0" smtClean="0"/>
              <a:t>Inquiry-based learning</a:t>
            </a:r>
          </a:p>
          <a:p>
            <a:pPr lvl="1" indent="-571500">
              <a:buFont typeface="Calibri" pitchFamily="34" charset="0"/>
              <a:buChar char="–"/>
            </a:pPr>
            <a:r>
              <a:rPr lang="en-US" dirty="0" smtClean="0"/>
              <a:t>Science ed. pedagogy</a:t>
            </a:r>
          </a:p>
          <a:p>
            <a:pPr marL="685800" indent="-571500">
              <a:buFont typeface="Arial" pitchFamily="34" charset="0"/>
              <a:buChar char="•"/>
            </a:pPr>
            <a:r>
              <a:rPr lang="en-US" dirty="0" smtClean="0"/>
              <a:t>Journaling continued</a:t>
            </a:r>
          </a:p>
        </p:txBody>
      </p:sp>
      <p:pic>
        <p:nvPicPr>
          <p:cNvPr id="5" name="Picture 4" descr="Matt Brinckman Guest Speaker 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135024"/>
            <a:ext cx="4439355" cy="2971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7914363" y="3991689"/>
            <a:ext cx="1020792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4572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John R. Seiler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353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6673516" cy="38100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Developing Presentations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Learning experience for secondary students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Focus on internship project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Hands-on component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Preparation!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Mentors will help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Practice runs during class</a:t>
            </a:r>
          </a:p>
        </p:txBody>
      </p:sp>
      <p:pic>
        <p:nvPicPr>
          <p:cNvPr id="1026" name="Picture 2" descr="C:\Users\jbkidd\Desktop\image_modera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1834">
            <a:off x="4821743" y="2973739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754315">
            <a:off x="7202135" y="6082136"/>
            <a:ext cx="1251625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4572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Lindsey McConnell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64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96" y="1181100"/>
            <a:ext cx="420624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0"/>
            <a:ext cx="4398402" cy="5135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/>
              <a:t>Presentation Deployment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Area public secondary schools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VT staff helps identify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Target Biology, Environmental Science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Multiple presentations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Presentation evaluations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Supervising teachers evaluate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Self evaluations</a:t>
            </a:r>
          </a:p>
        </p:txBody>
      </p:sp>
      <p:pic>
        <p:nvPicPr>
          <p:cNvPr id="4" name="Picture 3" descr="Kathy Carr's forsite projec2.jpg"/>
          <p:cNvPicPr>
            <a:picLocks noChangeAspect="1"/>
          </p:cNvPicPr>
          <p:nvPr/>
        </p:nvPicPr>
        <p:blipFill rotWithShape="1">
          <a:blip r:embed="rId3" cstate="print"/>
          <a:srcRect l="8957" r="3275"/>
          <a:stretch/>
        </p:blipFill>
        <p:spPr>
          <a:xfrm>
            <a:off x="4724399" y="2895599"/>
            <a:ext cx="3954467" cy="299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-Point Star 5"/>
          <p:cNvSpPr/>
          <p:nvPr/>
        </p:nvSpPr>
        <p:spPr>
          <a:xfrm>
            <a:off x="7346394" y="1477608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454697" y="990600"/>
            <a:ext cx="1555703" cy="369332"/>
          </a:xfrm>
          <a:prstGeom prst="rect">
            <a:avLst/>
          </a:prstGeom>
          <a:solidFill>
            <a:schemeClr val="bg1">
              <a:alpha val="48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NCSU - Home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7764895" y="1553808"/>
            <a:ext cx="190500" cy="1524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7315200" y="1371600"/>
            <a:ext cx="190500" cy="1524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7581900" y="1387677"/>
            <a:ext cx="190500" cy="1524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24399" y="5779168"/>
            <a:ext cx="993092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18288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John R. Seiler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5-Point Star 11"/>
          <p:cNvSpPr/>
          <p:nvPr/>
        </p:nvSpPr>
        <p:spPr>
          <a:xfrm>
            <a:off x="7225723" y="1951095"/>
            <a:ext cx="190500" cy="1524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7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8730916" cy="3124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Underwhelming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6/25 graduate students applied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UG Responses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1 undergraduate application as of 1/27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2 as of 2/06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7 applicants total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4484" y="838200"/>
            <a:ext cx="8730916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-6178" y="10297"/>
            <a:ext cx="4730578" cy="765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i="1" dirty="0" smtClean="0"/>
              <a:t>Initial Response</a:t>
            </a:r>
            <a:endParaRPr lang="en-US" dirty="0"/>
          </a:p>
        </p:txBody>
      </p:sp>
      <p:pic>
        <p:nvPicPr>
          <p:cNvPr id="6" name="Picture 5" descr="Destructive Harvest 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352800"/>
            <a:ext cx="4724400" cy="314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loud Callout 6"/>
          <p:cNvSpPr/>
          <p:nvPr/>
        </p:nvSpPr>
        <p:spPr>
          <a:xfrm rot="9894014">
            <a:off x="3708182" y="3853117"/>
            <a:ext cx="1804504" cy="1285790"/>
          </a:xfrm>
          <a:prstGeom prst="cloudCallout">
            <a:avLst>
              <a:gd name="adj1" fmla="val -66039"/>
              <a:gd name="adj2" fmla="val 25844"/>
            </a:avLst>
          </a:prstGeom>
          <a:gradFill>
            <a:gsLst>
              <a:gs pos="0">
                <a:schemeClr val="bg1"/>
              </a:gs>
              <a:gs pos="64999">
                <a:schemeClr val="bg2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081779">
            <a:off x="3575052" y="4041134"/>
            <a:ext cx="198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Gosh, 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I’m not so sure</a:t>
            </a:r>
          </a:p>
          <a:p>
            <a:pPr algn="ctr"/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about this…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88374" y="6372516"/>
            <a:ext cx="974626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John R. Seiler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76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Internship program for education/outreach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Recruit interns into graduate studies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Two components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Internship; focus on research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Distance class; focus on education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Low number of applicants in year 1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Evaluation to increase attractiveness and prospects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84484" y="838200"/>
            <a:ext cx="8730916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6" name="Picture 6" descr="C:\Users\jbkidd\Documents\Work -VT\PINEMAP CAP Project Docs\Pinemap Logo Designs\Pinemap Intern Program 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83" y="1066800"/>
            <a:ext cx="3871695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jbkidd\Documents\Work -VT\Misc VT\2_Logo_Color_V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14400"/>
            <a:ext cx="2334491" cy="116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jbkidd\Documents\Work -VT\PINEMAP CAP Project Docs\usda_nifa_h_cmyk_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2426" y="5181600"/>
            <a:ext cx="3201855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C:\Users\jbkidd\Documents\Work -VT\PINEMAP CAP Project Docs\Pinemap Logo Designs\Official Logos\Vertical\image_colo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944" y="2590800"/>
            <a:ext cx="1521002" cy="187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21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Justification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346962860"/>
              </p:ext>
            </p:extLst>
          </p:nvPr>
        </p:nvGraphicFramePr>
        <p:xfrm>
          <a:off x="762000" y="1295400"/>
          <a:ext cx="7696200" cy="492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2743200" y="1981200"/>
            <a:ext cx="35052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29000" y="14478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</a:rPr>
              <a:t>Outreach</a:t>
            </a:r>
            <a:endParaRPr lang="en-US" sz="3200" dirty="0">
              <a:solidFill>
                <a:srgbClr val="0070C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162300" y="2590800"/>
            <a:ext cx="685800" cy="762000"/>
          </a:xfrm>
          <a:prstGeom prst="straightConnector1">
            <a:avLst/>
          </a:prstGeom>
          <a:ln w="38100">
            <a:solidFill>
              <a:srgbClr val="F582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009900" y="4173071"/>
            <a:ext cx="152400" cy="1143000"/>
          </a:xfrm>
          <a:prstGeom prst="straightConnector1">
            <a:avLst/>
          </a:prstGeom>
          <a:ln w="38100">
            <a:solidFill>
              <a:srgbClr val="F582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02280" y="3733800"/>
            <a:ext cx="1524000" cy="1"/>
          </a:xfrm>
          <a:prstGeom prst="straightConnector1">
            <a:avLst/>
          </a:prstGeom>
          <a:ln w="38100">
            <a:solidFill>
              <a:srgbClr val="F5822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3600" y="52578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58223"/>
                </a:solidFill>
              </a:rPr>
              <a:t>Integration</a:t>
            </a:r>
            <a:endParaRPr lang="en-US" sz="3200" dirty="0">
              <a:solidFill>
                <a:srgbClr val="F582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34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8730916" cy="2438400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smtClean="0"/>
              <a:t>Engage </a:t>
            </a:r>
            <a:r>
              <a:rPr lang="en-US" dirty="0"/>
              <a:t>undergraduate interns in research and teaching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Develop </a:t>
            </a:r>
            <a:r>
              <a:rPr lang="en-US" dirty="0"/>
              <a:t>and </a:t>
            </a:r>
            <a:r>
              <a:rPr lang="en-US" dirty="0" smtClean="0"/>
              <a:t>deliver </a:t>
            </a:r>
            <a:r>
              <a:rPr lang="en-US" dirty="0"/>
              <a:t>inquiry-based science lessons</a:t>
            </a:r>
          </a:p>
          <a:p>
            <a:pPr>
              <a:buFont typeface="+mj-lt"/>
              <a:buAutoNum type="arabicPeriod"/>
            </a:pPr>
            <a:r>
              <a:rPr lang="en-US" dirty="0"/>
              <a:t>Convey value and relevance of southern forests and climate </a:t>
            </a:r>
            <a:r>
              <a:rPr lang="en-US" dirty="0" smtClean="0"/>
              <a:t>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 flipH="1">
            <a:off x="184484" y="838200"/>
            <a:ext cx="8730916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0"/>
            <a:ext cx="5378116" cy="51355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Two separate postings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Internship announcement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Call for proposals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Eligibility Criteria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Undergraduates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Graduate students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Distribution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err="1" smtClean="0"/>
              <a:t>Listservs</a:t>
            </a:r>
            <a:r>
              <a:rPr lang="en-US" dirty="0" smtClean="0"/>
              <a:t>, internal contacts, job boards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PINEMAP PI email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904103"/>
          </a:xfrm>
        </p:spPr>
        <p:txBody>
          <a:bodyPr/>
          <a:lstStyle/>
          <a:p>
            <a:r>
              <a:rPr lang="en-US" dirty="0" smtClean="0"/>
              <a:t>Marketing</a:t>
            </a:r>
            <a:endParaRPr lang="en-US" dirty="0" smtClean="0">
              <a:effectLst/>
            </a:endParaRPr>
          </a:p>
        </p:txBody>
      </p:sp>
      <p:pic>
        <p:nvPicPr>
          <p:cNvPr id="5" name="Picture 4" descr="Untitled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03716">
            <a:off x="5628251" y="1414444"/>
            <a:ext cx="2992395" cy="4257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 rot="546611">
            <a:off x="5395763" y="4558472"/>
            <a:ext cx="302008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9050">
                  <a:solidFill>
                    <a:srgbClr val="A14601"/>
                  </a:solidFill>
                </a:ln>
                <a:solidFill>
                  <a:srgbClr val="EE4704"/>
                </a:solidFill>
                <a:latin typeface="Tw Cen MT Condensed Extra Bold" pitchFamily="34" charset="0"/>
                <a:cs typeface="Aharoni" pitchFamily="2" charset="-79"/>
              </a:rPr>
              <a:t>TO JOIN THE</a:t>
            </a:r>
          </a:p>
          <a:p>
            <a:pPr algn="ctr"/>
            <a:r>
              <a:rPr lang="en-US" sz="2800" b="1" dirty="0" smtClean="0">
                <a:ln w="19050">
                  <a:solidFill>
                    <a:srgbClr val="A14601"/>
                  </a:solidFill>
                </a:ln>
                <a:solidFill>
                  <a:srgbClr val="EE4704"/>
                </a:solidFill>
                <a:latin typeface="Tw Cen MT Condensed Extra Bold" pitchFamily="34" charset="0"/>
                <a:cs typeface="Aharoni" pitchFamily="2" charset="-79"/>
              </a:rPr>
              <a:t> INTERN PROGRAM</a:t>
            </a:r>
            <a:endParaRPr lang="en-US" sz="2800" b="1" dirty="0">
              <a:ln w="19050">
                <a:solidFill>
                  <a:srgbClr val="A14601"/>
                </a:solidFill>
              </a:ln>
              <a:solidFill>
                <a:srgbClr val="EE4704"/>
              </a:solidFill>
              <a:latin typeface="Tw Cen MT Condensed Extra Bold" pitchFamily="34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811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7315200" cy="838200"/>
          </a:xfrm>
        </p:spPr>
        <p:txBody>
          <a:bodyPr/>
          <a:lstStyle/>
          <a:p>
            <a:r>
              <a:rPr lang="en-US" dirty="0" smtClean="0"/>
              <a:t>Application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Applying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Online only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Fillable form PDF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Application Data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Standard Resume Data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Interest Area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Personalized Data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Essay for interns</a:t>
            </a:r>
          </a:p>
          <a:p>
            <a:pPr lvl="2">
              <a:buFont typeface="Calibri" pitchFamily="34" charset="0"/>
              <a:buChar char="–"/>
            </a:pPr>
            <a:r>
              <a:rPr lang="en-US" dirty="0" smtClean="0"/>
              <a:t>Proposal for mentors</a:t>
            </a:r>
          </a:p>
        </p:txBody>
      </p:sp>
      <p:pic>
        <p:nvPicPr>
          <p:cNvPr id="9" name="Picture 3" descr="C:\Users\jbkidd\Desktop\Internship_Mentor_Application_screensho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26466">
            <a:off x="4891257" y="1270929"/>
            <a:ext cx="2421425" cy="3132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jbkidd\Desktop\Internship_Application_screensho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141">
            <a:off x="6071484" y="2142531"/>
            <a:ext cx="2418864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184484" y="838200"/>
            <a:ext cx="8730916" cy="0"/>
          </a:xfrm>
          <a:prstGeom prst="line">
            <a:avLst/>
          </a:prstGeom>
          <a:ln w="41275">
            <a:gradFill flip="none"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84484" y="976967"/>
            <a:ext cx="8730916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2012 </a:t>
            </a:r>
            <a:r>
              <a:rPr lang="en-US" sz="2800" dirty="0">
                <a:solidFill>
                  <a:schemeClr val="bg1"/>
                </a:solidFill>
              </a:rPr>
              <a:t>year = </a:t>
            </a:r>
            <a:r>
              <a:rPr lang="en-US" sz="2800" dirty="0" smtClean="0">
                <a:solidFill>
                  <a:schemeClr val="bg1"/>
                </a:solidFill>
              </a:rPr>
              <a:t>6 interns*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6 internships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6 micro-grants</a:t>
            </a:r>
          </a:p>
          <a:p>
            <a:pPr marL="514350" indent="-514350"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Selection committee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Education Aim leaders</a:t>
            </a:r>
          </a:p>
          <a:p>
            <a:pPr marL="971550" lvl="1" indent="-514350"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Program coordinator</a:t>
            </a:r>
            <a:endParaRPr lang="en-US" sz="2000" dirty="0" smtClean="0">
              <a:solidFill>
                <a:schemeClr val="bg1"/>
              </a:solidFill>
            </a:endParaRPr>
          </a:p>
          <a:p>
            <a:pPr marL="971550" lvl="1" indent="-514350">
              <a:buFont typeface="Calibri" pitchFamily="34" charset="0"/>
              <a:buChar char="–"/>
            </a:pPr>
            <a:r>
              <a:rPr lang="en-US" sz="2400" dirty="0" smtClean="0">
                <a:solidFill>
                  <a:schemeClr val="bg1"/>
                </a:solidFill>
              </a:rPr>
              <a:t>PINEMAP PIs from other Aims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04800" y="0"/>
            <a:ext cx="7315200" cy="9041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i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/>
              <a:t>Selection Process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823466"/>
            <a:ext cx="5116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*Increases to 12, then 18 total in subsequent years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7" descr="IMG_0984.JPG"/>
          <p:cNvPicPr>
            <a:picLocks noChangeAspect="1"/>
          </p:cNvPicPr>
          <p:nvPr/>
        </p:nvPicPr>
        <p:blipFill rotWithShape="1">
          <a:blip r:embed="rId3" cstate="print"/>
          <a:srcRect l="22201" r="8159"/>
          <a:stretch/>
        </p:blipFill>
        <p:spPr>
          <a:xfrm>
            <a:off x="5472953" y="1181100"/>
            <a:ext cx="3290047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7742208" y="4601289"/>
            <a:ext cx="1020792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45720" bIns="0" rtlCol="0">
            <a:spAutoFit/>
          </a:bodyPr>
          <a:lstStyle/>
          <a:p>
            <a:r>
              <a:rPr lang="en-US" sz="800" dirty="0" smtClean="0">
                <a:solidFill>
                  <a:prstClr val="white"/>
                </a:solidFill>
              </a:rPr>
              <a:t>Courtesy: John R. Seiler</a:t>
            </a:r>
            <a:endParaRPr lang="en-US" sz="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568102"/>
            <a:ext cx="9144000" cy="289898"/>
          </a:xfrm>
          <a:prstGeom prst="rect">
            <a:avLst/>
          </a:prstGeom>
          <a:gradFill flip="none" rotWithShape="1">
            <a:gsLst>
              <a:gs pos="0">
                <a:srgbClr val="350A0A"/>
              </a:gs>
              <a:gs pos="38000">
                <a:srgbClr val="680000">
                  <a:lumMod val="51000"/>
                </a:srgbClr>
              </a:gs>
              <a:gs pos="100000">
                <a:srgbClr val="74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C:\Users\jbkidd\Desktop\VT_reverse_logo\VT_reverse_line1.5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583426"/>
            <a:ext cx="1555495" cy="259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022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Awards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Undergraduate Interns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$7,000 stipend over 12 </a:t>
            </a:r>
            <a:r>
              <a:rPr lang="en-US" dirty="0" err="1" smtClean="0"/>
              <a:t>wks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Graduate Mentors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Micro-grant </a:t>
            </a:r>
          </a:p>
          <a:p>
            <a:pPr lvl="1">
              <a:buFont typeface="Calibri" pitchFamily="34" charset="0"/>
              <a:buChar char="–"/>
            </a:pPr>
            <a:r>
              <a:rPr lang="en-US" dirty="0" smtClean="0"/>
              <a:t>Intern assistant</a:t>
            </a:r>
          </a:p>
        </p:txBody>
      </p:sp>
      <p:pic>
        <p:nvPicPr>
          <p:cNvPr id="4" name="Picture 3" descr="DSC_0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590800"/>
            <a:ext cx="4800600" cy="319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7742208" y="5672733"/>
            <a:ext cx="1020792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4572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John R. Seiler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17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90600"/>
            <a:ext cx="4814729" cy="580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Internship Logistics</a:t>
            </a:r>
            <a:endParaRPr lang="en-US" dirty="0"/>
          </a:p>
        </p:txBody>
      </p:sp>
      <p:sp>
        <p:nvSpPr>
          <p:cNvPr id="13" name="5-Point Star 12"/>
          <p:cNvSpPr/>
          <p:nvPr/>
        </p:nvSpPr>
        <p:spPr>
          <a:xfrm>
            <a:off x="4813178" y="19050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3511047" y="5029200"/>
            <a:ext cx="401299" cy="381000"/>
          </a:xfrm>
          <a:prstGeom prst="star5">
            <a:avLst>
              <a:gd name="adj" fmla="val 21484"/>
              <a:gd name="hf" fmla="val 105146"/>
              <a:gd name="vf" fmla="val 110557"/>
            </a:avLst>
          </a:prstGeom>
          <a:solidFill>
            <a:srgbClr val="0070C0"/>
          </a:solidFill>
          <a:ln>
            <a:solidFill>
              <a:srgbClr val="F58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urved Connector 15"/>
          <p:cNvCxnSpPr>
            <a:stCxn id="13" idx="1"/>
            <a:endCxn id="14" idx="0"/>
          </p:cNvCxnSpPr>
          <p:nvPr/>
        </p:nvCxnSpPr>
        <p:spPr>
          <a:xfrm rot="10800000" flipV="1">
            <a:off x="3711698" y="2021422"/>
            <a:ext cx="1101481" cy="3007777"/>
          </a:xfrm>
          <a:prstGeom prst="curvedConnector2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2620" y="1715601"/>
            <a:ext cx="2062424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NCSU – Home, Host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97262" y="5461069"/>
            <a:ext cx="1055738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58223"/>
                </a:solidFill>
              </a:rPr>
              <a:t>UF - Host</a:t>
            </a:r>
            <a:endParaRPr lang="en-US" b="1" dirty="0">
              <a:solidFill>
                <a:srgbClr val="F58223"/>
              </a:solidFill>
            </a:endParaRPr>
          </a:p>
        </p:txBody>
      </p:sp>
      <p:sp>
        <p:nvSpPr>
          <p:cNvPr id="22" name="5-Point Star 21"/>
          <p:cNvSpPr/>
          <p:nvPr/>
        </p:nvSpPr>
        <p:spPr>
          <a:xfrm>
            <a:off x="4029176" y="1334601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chemeClr val="accent6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3711697" y="1041469"/>
            <a:ext cx="434734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VT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25" name="5-Point Star 24"/>
          <p:cNvSpPr/>
          <p:nvPr/>
        </p:nvSpPr>
        <p:spPr>
          <a:xfrm>
            <a:off x="4648200" y="12954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F5822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5011314" y="1123538"/>
            <a:ext cx="1327415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VSU - Home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27" name="5-Point Star 26"/>
          <p:cNvSpPr/>
          <p:nvPr/>
        </p:nvSpPr>
        <p:spPr>
          <a:xfrm>
            <a:off x="1752600" y="2743200"/>
            <a:ext cx="381000" cy="304800"/>
          </a:xfrm>
          <a:prstGeom prst="star5">
            <a:avLst>
              <a:gd name="adj" fmla="val 22448"/>
              <a:gd name="hf" fmla="val 105146"/>
              <a:gd name="vf" fmla="val 110557"/>
            </a:avLst>
          </a:prstGeom>
          <a:solidFill>
            <a:srgbClr val="74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539485" y="2362200"/>
            <a:ext cx="1564852" cy="369332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40000"/>
                </a:solidFill>
              </a:rPr>
              <a:t>AAMU - Home</a:t>
            </a:r>
            <a:endParaRPr lang="en-US" b="1" dirty="0">
              <a:solidFill>
                <a:srgbClr val="74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02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Internship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484" y="990601"/>
            <a:ext cx="8730916" cy="3124199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Field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Lab work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Attend lab meetings, etc.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Journaling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Intern program meetings</a:t>
            </a:r>
          </a:p>
        </p:txBody>
      </p:sp>
      <p:pic>
        <p:nvPicPr>
          <p:cNvPr id="1026" name="Picture 2" descr="C:\Users\jbkidd\Desktop\SoilCO2Efflux_j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5" r="21759"/>
          <a:stretch/>
        </p:blipFill>
        <p:spPr bwMode="auto">
          <a:xfrm>
            <a:off x="5997687" y="1202214"/>
            <a:ext cx="2917713" cy="2683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97687" y="3763089"/>
            <a:ext cx="1020792" cy="123111"/>
          </a:xfrm>
          <a:prstGeom prst="rect">
            <a:avLst/>
          </a:prstGeom>
          <a:solidFill>
            <a:schemeClr val="tx1"/>
          </a:solidFill>
        </p:spPr>
        <p:txBody>
          <a:bodyPr wrap="none" lIns="0" tIns="0" rIns="45720" bIns="0" rtlCol="0">
            <a:spAutoFit/>
          </a:bodyPr>
          <a:lstStyle/>
          <a:p>
            <a:r>
              <a:rPr lang="en-US" sz="800" dirty="0" smtClean="0">
                <a:solidFill>
                  <a:schemeClr val="bg1"/>
                </a:solidFill>
              </a:rPr>
              <a:t>Courtesy: John R. Seiler</a:t>
            </a:r>
            <a:endParaRPr lang="en-US" sz="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8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FFFF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7448</TotalTime>
  <Words>573</Words>
  <Application>Microsoft Office PowerPoint</Application>
  <PresentationFormat>On-screen Show (4:3)</PresentationFormat>
  <Paragraphs>154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The PINEMAP Intern Program:</vt:lpstr>
      <vt:lpstr>Justification</vt:lpstr>
      <vt:lpstr>Program Goals</vt:lpstr>
      <vt:lpstr>Marketing</vt:lpstr>
      <vt:lpstr>Application Process</vt:lpstr>
      <vt:lpstr>PowerPoint Presentation</vt:lpstr>
      <vt:lpstr>Program Awards</vt:lpstr>
      <vt:lpstr>Internship Logistics</vt:lpstr>
      <vt:lpstr>Summer Internship</vt:lpstr>
      <vt:lpstr>Internship Logistics</vt:lpstr>
      <vt:lpstr>Distance Course</vt:lpstr>
      <vt:lpstr>Distance Course</vt:lpstr>
      <vt:lpstr>Distance Course</vt:lpstr>
      <vt:lpstr>Distance Course</vt:lpstr>
      <vt:lpstr>PowerPoint Presentation</vt:lpstr>
      <vt:lpstr>Conclusions</vt:lpstr>
      <vt:lpstr>Questions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Undergraduate Research     Intern Program</dc:title>
  <dc:creator>Kidd, John</dc:creator>
  <cp:lastModifiedBy>Kidd, John</cp:lastModifiedBy>
  <cp:revision>246</cp:revision>
  <dcterms:created xsi:type="dcterms:W3CDTF">2011-10-10T13:21:12Z</dcterms:created>
  <dcterms:modified xsi:type="dcterms:W3CDTF">2012-05-11T16:37:12Z</dcterms:modified>
</cp:coreProperties>
</file>