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5" r:id="rId3"/>
    <p:sldId id="286" r:id="rId4"/>
    <p:sldId id="266" r:id="rId5"/>
    <p:sldId id="272" r:id="rId6"/>
    <p:sldId id="264" r:id="rId7"/>
    <p:sldId id="271" r:id="rId8"/>
    <p:sldId id="269" r:id="rId9"/>
    <p:sldId id="283" r:id="rId10"/>
    <p:sldId id="284" r:id="rId11"/>
    <p:sldId id="285" r:id="rId12"/>
    <p:sldId id="263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A56"/>
    <a:srgbClr val="47683E"/>
    <a:srgbClr val="9CA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16" autoAdjust="0"/>
  </p:normalViewPr>
  <p:slideViewPr>
    <p:cSldViewPr snapToGrid="0" snapToObjects="1">
      <p:cViewPr>
        <p:scale>
          <a:sx n="94" d="100"/>
          <a:sy n="94" d="100"/>
        </p:scale>
        <p:origin x="-20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74195-4C01-5A49-9338-E5973A7603A8}" type="datetimeFigureOut">
              <a:rPr lang="en-US" smtClean="0"/>
              <a:t>5/15/12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81DA-884D-3A4E-A3A1-12DC2E51A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2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://extension.unh.edu/staffbios/index.cfm?fuseaction=display.detail&amp;employee_id=80&amp;county_id=7&amp;programArea_id=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hlinkClick r:id="rId3"/>
              </a:rPr>
              <a:t>Timothy Fleury, Extension Educator UNH Cooperative Extension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81DA-884D-3A4E-A3A1-12DC2E51A3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1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Inherently Include Integration :</a:t>
            </a:r>
          </a:p>
          <a:p>
            <a:r>
              <a:rPr lang="en-US" dirty="0" smtClean="0"/>
              <a:t>Develop Extension programming and materials that combines </a:t>
            </a:r>
            <a:r>
              <a:rPr lang="en-US" dirty="0" smtClean="0">
                <a:solidFill>
                  <a:srgbClr val="FF0000"/>
                </a:solidFill>
              </a:rPr>
              <a:t>regional expertise and forest management outreach </a:t>
            </a:r>
            <a:r>
              <a:rPr lang="en-US" dirty="0" smtClean="0"/>
              <a:t>to deliver knowledge and state-of-the-art information, resources, and management decision support tools to forest landowners, resource managers, and policy makers. </a:t>
            </a:r>
          </a:p>
          <a:p>
            <a:r>
              <a:rPr lang="en-US" dirty="0" smtClean="0"/>
              <a:t>To demonstrate and disseminate </a:t>
            </a:r>
            <a:r>
              <a:rPr lang="en-US" dirty="0" smtClean="0">
                <a:solidFill>
                  <a:srgbClr val="FF0000"/>
                </a:solidFill>
              </a:rPr>
              <a:t>emerging knowledge, practices and decision support tools </a:t>
            </a:r>
            <a:r>
              <a:rPr lang="en-US" dirty="0" smtClean="0"/>
              <a:t>to enable corporate and non-corporate landowners to increase forest carbon sequestration, nitrogen fertilizer efficiency, and forest resilience under changing climate.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81DA-884D-3A4E-A3A1-12DC2E51A3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13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</a:t>
            </a:r>
            <a:r>
              <a:rPr lang="en-US" baseline="0" dirty="0" smtClean="0"/>
              <a:t> about how to include the graduate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81DA-884D-3A4E-A3A1-12DC2E51A3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29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Establishing baselines of management activities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81DA-884D-3A4E-A3A1-12DC2E51A3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69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81DA-884D-3A4E-A3A1-12DC2E51A3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9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639334" y="3151862"/>
            <a:ext cx="7969189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>
              <a:latin typeface="Times" pitchFamily="-105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9328" y="2433040"/>
            <a:ext cx="7444272" cy="1408560"/>
          </a:xfrm>
        </p:spPr>
        <p:txBody>
          <a:bodyPr anchor="t"/>
          <a:lstStyle>
            <a:lvl1pPr>
              <a:defRPr sz="4400" b="0">
                <a:solidFill>
                  <a:srgbClr val="235A56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214853"/>
            <a:ext cx="4673600" cy="1533071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226"/>
            <a:ext cx="9144000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5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173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21"/>
          <p:cNvSpPr>
            <a:spLocks noChangeShapeType="1"/>
          </p:cNvSpPr>
          <p:nvPr userDrawn="1"/>
        </p:nvSpPr>
        <p:spPr bwMode="auto">
          <a:xfrm>
            <a:off x="1219200" y="1108844"/>
            <a:ext cx="7969189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>
              <a:latin typeface="Times" pitchFamily="-105" charset="0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043" y="1535113"/>
            <a:ext cx="392718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4043" y="2174875"/>
            <a:ext cx="39271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677" y="1535113"/>
            <a:ext cx="392872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677" y="2174875"/>
            <a:ext cx="39287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36572" y="136265"/>
            <a:ext cx="7043708" cy="1022239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63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84928" y="1600201"/>
            <a:ext cx="3942872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84928" y="3941764"/>
            <a:ext cx="3942872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5037688" y="1600200"/>
            <a:ext cx="3942872" cy="45307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1219200" y="1108844"/>
            <a:ext cx="7969189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>
              <a:latin typeface="Times" pitchFamily="-105" charset="0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36572" y="136265"/>
            <a:ext cx="7043708" cy="1022239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593579" y="4497207"/>
            <a:ext cx="7969189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>
              <a:latin typeface="Times" pitchFamily="-105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14" y="4521480"/>
            <a:ext cx="6604086" cy="1374713"/>
          </a:xfrm>
        </p:spPr>
        <p:txBody>
          <a:bodyPr anchor="t"/>
          <a:lstStyle>
            <a:lvl1pPr algn="l">
              <a:defRPr sz="4000" b="0" cap="none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14" y="3040387"/>
            <a:ext cx="6604086" cy="145682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19200" y="1108844"/>
            <a:ext cx="7969189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>
              <a:latin typeface="Times" pitchFamily="-105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572" y="136265"/>
            <a:ext cx="7255028" cy="1022239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7772400" cy="49834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19200" y="1108844"/>
            <a:ext cx="7969189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>
              <a:latin typeface="Times" pitchFamily="-105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571" y="136265"/>
            <a:ext cx="7276426" cy="1022239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3687763" cy="51089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8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19200" y="1108844"/>
            <a:ext cx="7969189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>
              <a:latin typeface="Times" pitchFamily="-105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572" y="136265"/>
            <a:ext cx="7178828" cy="1022239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83188" y="1396999"/>
            <a:ext cx="3732212" cy="4977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1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5414030" y="1995303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6519003"/>
            <a:ext cx="952500" cy="22923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C7C122D7-5B53-E94F-B8DD-2F4A280CB4BD}" type="datetimeFigureOut">
              <a:rPr lang="en-US" smtClean="0"/>
              <a:t>5/15/12</a:t>
            </a:fld>
            <a:endParaRPr lang="en-US"/>
          </a:p>
        </p:txBody>
      </p:sp>
      <p:sp>
        <p:nvSpPr>
          <p:cNvPr id="7" name="Line 21"/>
          <p:cNvSpPr>
            <a:spLocks noChangeShapeType="1"/>
          </p:cNvSpPr>
          <p:nvPr userDrawn="1"/>
        </p:nvSpPr>
        <p:spPr bwMode="auto">
          <a:xfrm>
            <a:off x="1219200" y="1108844"/>
            <a:ext cx="7969189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>
              <a:latin typeface="Times" pitchFamily="-105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36571" y="136265"/>
            <a:ext cx="7202447" cy="1022239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19200" y="1397000"/>
            <a:ext cx="4181475" cy="49524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21213665">
            <a:off x="480905" y="1710182"/>
            <a:ext cx="3460025" cy="40752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191500" y="6519003"/>
            <a:ext cx="952500" cy="22923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C7C122D7-5B53-E94F-B8DD-2F4A280CB4BD}" type="datetimeFigureOut">
              <a:rPr lang="en-US" smtClean="0"/>
              <a:t>5/15/12</a:t>
            </a:fld>
            <a:endParaRPr lang="en-US"/>
          </a:p>
        </p:txBody>
      </p:sp>
      <p:sp>
        <p:nvSpPr>
          <p:cNvPr id="7" name="Line 21"/>
          <p:cNvSpPr>
            <a:spLocks noChangeShapeType="1"/>
          </p:cNvSpPr>
          <p:nvPr userDrawn="1"/>
        </p:nvSpPr>
        <p:spPr bwMode="auto">
          <a:xfrm>
            <a:off x="1219200" y="1108844"/>
            <a:ext cx="7969189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>
              <a:latin typeface="Times" pitchFamily="-105" charset="0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36572" y="136265"/>
            <a:ext cx="7178828" cy="1022239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362450" y="1397000"/>
            <a:ext cx="4552950" cy="4964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72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21"/>
          <p:cNvSpPr>
            <a:spLocks noChangeShapeType="1"/>
          </p:cNvSpPr>
          <p:nvPr userDrawn="1"/>
        </p:nvSpPr>
        <p:spPr bwMode="auto">
          <a:xfrm>
            <a:off x="1219200" y="1108844"/>
            <a:ext cx="7969189" cy="0"/>
          </a:xfrm>
          <a:prstGeom prst="line">
            <a:avLst/>
          </a:prstGeom>
          <a:noFill/>
          <a:ln w="38100">
            <a:solidFill>
              <a:srgbClr val="235A56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>
              <a:latin typeface="Times" pitchFamily="-105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572" y="136265"/>
            <a:ext cx="7043708" cy="1022239"/>
          </a:xfrm>
        </p:spPr>
        <p:txBody>
          <a:bodyPr/>
          <a:lstStyle>
            <a:lvl1pPr>
              <a:defRPr b="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0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758" y="257226"/>
            <a:ext cx="8107241" cy="10222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-9009" y="-19993"/>
            <a:ext cx="2117085" cy="6911291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930918 w 1666237"/>
              <a:gd name="connsiteY5" fmla="*/ 460033 h 6867000"/>
              <a:gd name="connsiteX0" fmla="*/ 1160713 w 1160728"/>
              <a:gd name="connsiteY0" fmla="*/ 987206 h 6867000"/>
              <a:gd name="connsiteX1" fmla="*/ 586739 w 1160728"/>
              <a:gd name="connsiteY1" fmla="*/ 2554777 h 6867000"/>
              <a:gd name="connsiteX2" fmla="*/ 314574 w 1160728"/>
              <a:gd name="connsiteY2" fmla="*/ 6867000 h 6867000"/>
              <a:gd name="connsiteX3" fmla="*/ 11652 w 1160728"/>
              <a:gd name="connsiteY3" fmla="*/ 6863092 h 6867000"/>
              <a:gd name="connsiteX4" fmla="*/ 0 w 1160728"/>
              <a:gd name="connsiteY4" fmla="*/ 0 h 6867000"/>
              <a:gd name="connsiteX5" fmla="*/ 930918 w 1160728"/>
              <a:gd name="connsiteY5" fmla="*/ 460033 h 6867000"/>
              <a:gd name="connsiteX0" fmla="*/ 1160713 w 1160729"/>
              <a:gd name="connsiteY0" fmla="*/ 987206 h 6867000"/>
              <a:gd name="connsiteX1" fmla="*/ 611398 w 1160729"/>
              <a:gd name="connsiteY1" fmla="*/ 6080867 h 6867000"/>
              <a:gd name="connsiteX2" fmla="*/ 314574 w 1160729"/>
              <a:gd name="connsiteY2" fmla="*/ 6867000 h 6867000"/>
              <a:gd name="connsiteX3" fmla="*/ 11652 w 1160729"/>
              <a:gd name="connsiteY3" fmla="*/ 6863092 h 6867000"/>
              <a:gd name="connsiteX4" fmla="*/ 0 w 1160729"/>
              <a:gd name="connsiteY4" fmla="*/ 0 h 6867000"/>
              <a:gd name="connsiteX5" fmla="*/ 930918 w 1160729"/>
              <a:gd name="connsiteY5" fmla="*/ 460033 h 6867000"/>
              <a:gd name="connsiteX0" fmla="*/ 1160713 w 1160728"/>
              <a:gd name="connsiteY0" fmla="*/ 987206 h 6867000"/>
              <a:gd name="connsiteX1" fmla="*/ 574409 w 1160728"/>
              <a:gd name="connsiteY1" fmla="*/ 2739712 h 6867000"/>
              <a:gd name="connsiteX2" fmla="*/ 314574 w 1160728"/>
              <a:gd name="connsiteY2" fmla="*/ 6867000 h 6867000"/>
              <a:gd name="connsiteX3" fmla="*/ 11652 w 1160728"/>
              <a:gd name="connsiteY3" fmla="*/ 6863092 h 6867000"/>
              <a:gd name="connsiteX4" fmla="*/ 0 w 1160728"/>
              <a:gd name="connsiteY4" fmla="*/ 0 h 6867000"/>
              <a:gd name="connsiteX5" fmla="*/ 930918 w 1160728"/>
              <a:gd name="connsiteY5" fmla="*/ 460033 h 6867000"/>
              <a:gd name="connsiteX0" fmla="*/ 1160713 w 1160724"/>
              <a:gd name="connsiteY0" fmla="*/ 987206 h 6867000"/>
              <a:gd name="connsiteX1" fmla="*/ 574409 w 1160724"/>
              <a:gd name="connsiteY1" fmla="*/ 2739712 h 6867000"/>
              <a:gd name="connsiteX2" fmla="*/ 314574 w 1160724"/>
              <a:gd name="connsiteY2" fmla="*/ 6867000 h 6867000"/>
              <a:gd name="connsiteX3" fmla="*/ 11652 w 1160724"/>
              <a:gd name="connsiteY3" fmla="*/ 6863092 h 6867000"/>
              <a:gd name="connsiteX4" fmla="*/ 0 w 1160724"/>
              <a:gd name="connsiteY4" fmla="*/ 0 h 6867000"/>
              <a:gd name="connsiteX5" fmla="*/ 930918 w 1160724"/>
              <a:gd name="connsiteY5" fmla="*/ 460033 h 6867000"/>
              <a:gd name="connsiteX0" fmla="*/ 1160713 w 1160724"/>
              <a:gd name="connsiteY0" fmla="*/ 987206 h 6916316"/>
              <a:gd name="connsiteX1" fmla="*/ 574409 w 1160724"/>
              <a:gd name="connsiteY1" fmla="*/ 2739712 h 6916316"/>
              <a:gd name="connsiteX2" fmla="*/ 1128333 w 1160724"/>
              <a:gd name="connsiteY2" fmla="*/ 6916316 h 6916316"/>
              <a:gd name="connsiteX3" fmla="*/ 11652 w 1160724"/>
              <a:gd name="connsiteY3" fmla="*/ 6863092 h 6916316"/>
              <a:gd name="connsiteX4" fmla="*/ 0 w 1160724"/>
              <a:gd name="connsiteY4" fmla="*/ 0 h 6916316"/>
              <a:gd name="connsiteX5" fmla="*/ 930918 w 1160724"/>
              <a:gd name="connsiteY5" fmla="*/ 460033 h 6916316"/>
              <a:gd name="connsiteX0" fmla="*/ 1160713 w 1160724"/>
              <a:gd name="connsiteY0" fmla="*/ 987206 h 6916316"/>
              <a:gd name="connsiteX1" fmla="*/ 574409 w 1160724"/>
              <a:gd name="connsiteY1" fmla="*/ 2739712 h 6916316"/>
              <a:gd name="connsiteX2" fmla="*/ 1128333 w 1160724"/>
              <a:gd name="connsiteY2" fmla="*/ 6916316 h 6916316"/>
              <a:gd name="connsiteX3" fmla="*/ 11652 w 1160724"/>
              <a:gd name="connsiteY3" fmla="*/ 6863092 h 6916316"/>
              <a:gd name="connsiteX4" fmla="*/ 0 w 1160724"/>
              <a:gd name="connsiteY4" fmla="*/ 0 h 6916316"/>
              <a:gd name="connsiteX5" fmla="*/ 930918 w 1160724"/>
              <a:gd name="connsiteY5" fmla="*/ 460033 h 6916316"/>
              <a:gd name="connsiteX0" fmla="*/ 1160713 w 1160729"/>
              <a:gd name="connsiteY0" fmla="*/ 987206 h 6916316"/>
              <a:gd name="connsiteX1" fmla="*/ 759354 w 1160729"/>
              <a:gd name="connsiteY1" fmla="*/ 3035607 h 6916316"/>
              <a:gd name="connsiteX2" fmla="*/ 1128333 w 1160729"/>
              <a:gd name="connsiteY2" fmla="*/ 6916316 h 6916316"/>
              <a:gd name="connsiteX3" fmla="*/ 11652 w 1160729"/>
              <a:gd name="connsiteY3" fmla="*/ 6863092 h 6916316"/>
              <a:gd name="connsiteX4" fmla="*/ 0 w 1160729"/>
              <a:gd name="connsiteY4" fmla="*/ 0 h 6916316"/>
              <a:gd name="connsiteX5" fmla="*/ 930918 w 1160729"/>
              <a:gd name="connsiteY5" fmla="*/ 460033 h 6916316"/>
              <a:gd name="connsiteX0" fmla="*/ 1629241 w 1629249"/>
              <a:gd name="connsiteY0" fmla="*/ 13216 h 6916316"/>
              <a:gd name="connsiteX1" fmla="*/ 759354 w 1629249"/>
              <a:gd name="connsiteY1" fmla="*/ 3035607 h 6916316"/>
              <a:gd name="connsiteX2" fmla="*/ 1128333 w 1629249"/>
              <a:gd name="connsiteY2" fmla="*/ 6916316 h 6916316"/>
              <a:gd name="connsiteX3" fmla="*/ 11652 w 1629249"/>
              <a:gd name="connsiteY3" fmla="*/ 6863092 h 6916316"/>
              <a:gd name="connsiteX4" fmla="*/ 0 w 1629249"/>
              <a:gd name="connsiteY4" fmla="*/ 0 h 6916316"/>
              <a:gd name="connsiteX5" fmla="*/ 930918 w 1629249"/>
              <a:gd name="connsiteY5" fmla="*/ 460033 h 6916316"/>
              <a:gd name="connsiteX0" fmla="*/ 1629241 w 1629249"/>
              <a:gd name="connsiteY0" fmla="*/ 13216 h 6916316"/>
              <a:gd name="connsiteX1" fmla="*/ 759354 w 1629249"/>
              <a:gd name="connsiteY1" fmla="*/ 3035607 h 6916316"/>
              <a:gd name="connsiteX2" fmla="*/ 1128333 w 1629249"/>
              <a:gd name="connsiteY2" fmla="*/ 6916316 h 6916316"/>
              <a:gd name="connsiteX3" fmla="*/ 11652 w 1629249"/>
              <a:gd name="connsiteY3" fmla="*/ 6863092 h 6916316"/>
              <a:gd name="connsiteX4" fmla="*/ 0 w 1629249"/>
              <a:gd name="connsiteY4" fmla="*/ 0 h 6916316"/>
              <a:gd name="connsiteX5" fmla="*/ 832281 w 1629249"/>
              <a:gd name="connsiteY5" fmla="*/ 40847 h 6916316"/>
              <a:gd name="connsiteX0" fmla="*/ 1629241 w 1629248"/>
              <a:gd name="connsiteY0" fmla="*/ 13216 h 6916316"/>
              <a:gd name="connsiteX1" fmla="*/ 599068 w 1629248"/>
              <a:gd name="connsiteY1" fmla="*/ 2936975 h 6916316"/>
              <a:gd name="connsiteX2" fmla="*/ 1128333 w 1629248"/>
              <a:gd name="connsiteY2" fmla="*/ 6916316 h 6916316"/>
              <a:gd name="connsiteX3" fmla="*/ 11652 w 1629248"/>
              <a:gd name="connsiteY3" fmla="*/ 6863092 h 6916316"/>
              <a:gd name="connsiteX4" fmla="*/ 0 w 1629248"/>
              <a:gd name="connsiteY4" fmla="*/ 0 h 6916316"/>
              <a:gd name="connsiteX5" fmla="*/ 832281 w 1629248"/>
              <a:gd name="connsiteY5" fmla="*/ 40847 h 6916316"/>
              <a:gd name="connsiteX0" fmla="*/ 1629241 w 1629247"/>
              <a:gd name="connsiteY0" fmla="*/ 13216 h 6916316"/>
              <a:gd name="connsiteX1" fmla="*/ 599068 w 1629247"/>
              <a:gd name="connsiteY1" fmla="*/ 2936975 h 6916316"/>
              <a:gd name="connsiteX2" fmla="*/ 1128333 w 1629247"/>
              <a:gd name="connsiteY2" fmla="*/ 6916316 h 6916316"/>
              <a:gd name="connsiteX3" fmla="*/ 11652 w 1629247"/>
              <a:gd name="connsiteY3" fmla="*/ 6863092 h 6916316"/>
              <a:gd name="connsiteX4" fmla="*/ 0 w 1629247"/>
              <a:gd name="connsiteY4" fmla="*/ 0 h 6916316"/>
              <a:gd name="connsiteX5" fmla="*/ 832281 w 1629247"/>
              <a:gd name="connsiteY5" fmla="*/ 40847 h 6916316"/>
              <a:gd name="connsiteX0" fmla="*/ 1629241 w 1629247"/>
              <a:gd name="connsiteY0" fmla="*/ 13216 h 6916316"/>
              <a:gd name="connsiteX1" fmla="*/ 648386 w 1629247"/>
              <a:gd name="connsiteY1" fmla="*/ 2986291 h 6916316"/>
              <a:gd name="connsiteX2" fmla="*/ 1128333 w 1629247"/>
              <a:gd name="connsiteY2" fmla="*/ 6916316 h 6916316"/>
              <a:gd name="connsiteX3" fmla="*/ 11652 w 1629247"/>
              <a:gd name="connsiteY3" fmla="*/ 6863092 h 6916316"/>
              <a:gd name="connsiteX4" fmla="*/ 0 w 1629247"/>
              <a:gd name="connsiteY4" fmla="*/ 0 h 6916316"/>
              <a:gd name="connsiteX5" fmla="*/ 832281 w 1629247"/>
              <a:gd name="connsiteY5" fmla="*/ 40847 h 6916316"/>
              <a:gd name="connsiteX0" fmla="*/ 1629241 w 1629248"/>
              <a:gd name="connsiteY0" fmla="*/ 13216 h 6916316"/>
              <a:gd name="connsiteX1" fmla="*/ 648386 w 1629248"/>
              <a:gd name="connsiteY1" fmla="*/ 2986291 h 6916316"/>
              <a:gd name="connsiteX2" fmla="*/ 1128333 w 1629248"/>
              <a:gd name="connsiteY2" fmla="*/ 6916316 h 6916316"/>
              <a:gd name="connsiteX3" fmla="*/ 11652 w 1629248"/>
              <a:gd name="connsiteY3" fmla="*/ 6863092 h 6916316"/>
              <a:gd name="connsiteX4" fmla="*/ 0 w 1629248"/>
              <a:gd name="connsiteY4" fmla="*/ 0 h 6916316"/>
              <a:gd name="connsiteX5" fmla="*/ 832281 w 1629248"/>
              <a:gd name="connsiteY5" fmla="*/ 40847 h 6916316"/>
              <a:gd name="connsiteX0" fmla="*/ 1505944 w 1505952"/>
              <a:gd name="connsiteY0" fmla="*/ 25545 h 6916316"/>
              <a:gd name="connsiteX1" fmla="*/ 648386 w 1505952"/>
              <a:gd name="connsiteY1" fmla="*/ 2986291 h 6916316"/>
              <a:gd name="connsiteX2" fmla="*/ 1128333 w 1505952"/>
              <a:gd name="connsiteY2" fmla="*/ 6916316 h 6916316"/>
              <a:gd name="connsiteX3" fmla="*/ 11652 w 1505952"/>
              <a:gd name="connsiteY3" fmla="*/ 6863092 h 6916316"/>
              <a:gd name="connsiteX4" fmla="*/ 0 w 1505952"/>
              <a:gd name="connsiteY4" fmla="*/ 0 h 6916316"/>
              <a:gd name="connsiteX5" fmla="*/ 832281 w 1505952"/>
              <a:gd name="connsiteY5" fmla="*/ 40847 h 6916316"/>
              <a:gd name="connsiteX0" fmla="*/ 1505944 w 1505944"/>
              <a:gd name="connsiteY0" fmla="*/ 25545 h 6916316"/>
              <a:gd name="connsiteX1" fmla="*/ 648386 w 1505944"/>
              <a:gd name="connsiteY1" fmla="*/ 2986291 h 6916316"/>
              <a:gd name="connsiteX2" fmla="*/ 1128333 w 1505944"/>
              <a:gd name="connsiteY2" fmla="*/ 6916316 h 6916316"/>
              <a:gd name="connsiteX3" fmla="*/ 11652 w 1505944"/>
              <a:gd name="connsiteY3" fmla="*/ 6863092 h 6916316"/>
              <a:gd name="connsiteX4" fmla="*/ 0 w 1505944"/>
              <a:gd name="connsiteY4" fmla="*/ 0 h 6916316"/>
              <a:gd name="connsiteX5" fmla="*/ 832281 w 1505944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916316"/>
              <a:gd name="connsiteX1" fmla="*/ 648386 w 1740208"/>
              <a:gd name="connsiteY1" fmla="*/ 2986291 h 6916316"/>
              <a:gd name="connsiteX2" fmla="*/ 1128333 w 1740208"/>
              <a:gd name="connsiteY2" fmla="*/ 6916316 h 6916316"/>
              <a:gd name="connsiteX3" fmla="*/ 11652 w 1740208"/>
              <a:gd name="connsiteY3" fmla="*/ 6863092 h 6916316"/>
              <a:gd name="connsiteX4" fmla="*/ 0 w 1740208"/>
              <a:gd name="connsiteY4" fmla="*/ 0 h 6916316"/>
              <a:gd name="connsiteX5" fmla="*/ 832281 w 1740208"/>
              <a:gd name="connsiteY5" fmla="*/ 40847 h 6916316"/>
              <a:gd name="connsiteX0" fmla="*/ 1740208 w 1740208"/>
              <a:gd name="connsiteY0" fmla="*/ 887 h 6891658"/>
              <a:gd name="connsiteX1" fmla="*/ 648386 w 1740208"/>
              <a:gd name="connsiteY1" fmla="*/ 2986291 h 6891658"/>
              <a:gd name="connsiteX2" fmla="*/ 1276289 w 1740208"/>
              <a:gd name="connsiteY2" fmla="*/ 6891658 h 6891658"/>
              <a:gd name="connsiteX3" fmla="*/ 11652 w 1740208"/>
              <a:gd name="connsiteY3" fmla="*/ 6863092 h 6891658"/>
              <a:gd name="connsiteX4" fmla="*/ 0 w 1740208"/>
              <a:gd name="connsiteY4" fmla="*/ 0 h 6891658"/>
              <a:gd name="connsiteX5" fmla="*/ 832281 w 1740208"/>
              <a:gd name="connsiteY5" fmla="*/ 40847 h 6891658"/>
              <a:gd name="connsiteX0" fmla="*/ 1740208 w 1740208"/>
              <a:gd name="connsiteY0" fmla="*/ 887 h 6891658"/>
              <a:gd name="connsiteX1" fmla="*/ 648386 w 1740208"/>
              <a:gd name="connsiteY1" fmla="*/ 2986291 h 6891658"/>
              <a:gd name="connsiteX2" fmla="*/ 1276289 w 1740208"/>
              <a:gd name="connsiteY2" fmla="*/ 6891658 h 6891658"/>
              <a:gd name="connsiteX3" fmla="*/ 11652 w 1740208"/>
              <a:gd name="connsiteY3" fmla="*/ 6863092 h 6891658"/>
              <a:gd name="connsiteX4" fmla="*/ 0 w 1740208"/>
              <a:gd name="connsiteY4" fmla="*/ 0 h 6891658"/>
              <a:gd name="connsiteX5" fmla="*/ 832281 w 1740208"/>
              <a:gd name="connsiteY5" fmla="*/ 40847 h 6891658"/>
              <a:gd name="connsiteX0" fmla="*/ 1740208 w 1786029"/>
              <a:gd name="connsiteY0" fmla="*/ 887 h 6865738"/>
              <a:gd name="connsiteX1" fmla="*/ 648386 w 1786029"/>
              <a:gd name="connsiteY1" fmla="*/ 2986291 h 6865738"/>
              <a:gd name="connsiteX2" fmla="*/ 1786029 w 1786029"/>
              <a:gd name="connsiteY2" fmla="*/ 6865738 h 6865738"/>
              <a:gd name="connsiteX3" fmla="*/ 11652 w 1786029"/>
              <a:gd name="connsiteY3" fmla="*/ 6863092 h 6865738"/>
              <a:gd name="connsiteX4" fmla="*/ 0 w 1786029"/>
              <a:gd name="connsiteY4" fmla="*/ 0 h 6865738"/>
              <a:gd name="connsiteX5" fmla="*/ 832281 w 1786029"/>
              <a:gd name="connsiteY5" fmla="*/ 40847 h 6865738"/>
              <a:gd name="connsiteX0" fmla="*/ 1740208 w 1740208"/>
              <a:gd name="connsiteY0" fmla="*/ 887 h 6863092"/>
              <a:gd name="connsiteX1" fmla="*/ 648386 w 1740208"/>
              <a:gd name="connsiteY1" fmla="*/ 298629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648386 w 1740208"/>
              <a:gd name="connsiteY1" fmla="*/ 298629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518791 w 1740208"/>
              <a:gd name="connsiteY1" fmla="*/ 300357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518791 w 1740208"/>
              <a:gd name="connsiteY1" fmla="*/ 3003571 h 6863092"/>
              <a:gd name="connsiteX2" fmla="*/ 1492280 w 1740208"/>
              <a:gd name="connsiteY2" fmla="*/ 6857098 h 6863092"/>
              <a:gd name="connsiteX3" fmla="*/ 11652 w 1740208"/>
              <a:gd name="connsiteY3" fmla="*/ 6863092 h 6863092"/>
              <a:gd name="connsiteX4" fmla="*/ 0 w 1740208"/>
              <a:gd name="connsiteY4" fmla="*/ 0 h 6863092"/>
              <a:gd name="connsiteX5" fmla="*/ 832281 w 1740208"/>
              <a:gd name="connsiteY5" fmla="*/ 40847 h 6863092"/>
              <a:gd name="connsiteX0" fmla="*/ 1740208 w 1740208"/>
              <a:gd name="connsiteY0" fmla="*/ 887 h 6863092"/>
              <a:gd name="connsiteX1" fmla="*/ 1492280 w 1740208"/>
              <a:gd name="connsiteY1" fmla="*/ 6857098 h 6863092"/>
              <a:gd name="connsiteX2" fmla="*/ 11652 w 1740208"/>
              <a:gd name="connsiteY2" fmla="*/ 6863092 h 6863092"/>
              <a:gd name="connsiteX3" fmla="*/ 0 w 1740208"/>
              <a:gd name="connsiteY3" fmla="*/ 0 h 6863092"/>
              <a:gd name="connsiteX4" fmla="*/ 832281 w 1740208"/>
              <a:gd name="connsiteY4" fmla="*/ 40847 h 6863092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887 h 6900298"/>
              <a:gd name="connsiteX1" fmla="*/ 1520687 w 1740208"/>
              <a:gd name="connsiteY1" fmla="*/ 6900298 h 6900298"/>
              <a:gd name="connsiteX2" fmla="*/ 11652 w 1740208"/>
              <a:gd name="connsiteY2" fmla="*/ 6863092 h 6900298"/>
              <a:gd name="connsiteX3" fmla="*/ 0 w 1740208"/>
              <a:gd name="connsiteY3" fmla="*/ 0 h 6900298"/>
              <a:gd name="connsiteX4" fmla="*/ 832281 w 1740208"/>
              <a:gd name="connsiteY4" fmla="*/ 40847 h 6900298"/>
              <a:gd name="connsiteX0" fmla="*/ 1740208 w 1740208"/>
              <a:gd name="connsiteY0" fmla="*/ 11880 h 6911291"/>
              <a:gd name="connsiteX1" fmla="*/ 1520687 w 1740208"/>
              <a:gd name="connsiteY1" fmla="*/ 6911291 h 6911291"/>
              <a:gd name="connsiteX2" fmla="*/ 11652 w 1740208"/>
              <a:gd name="connsiteY2" fmla="*/ 6874085 h 6911291"/>
              <a:gd name="connsiteX3" fmla="*/ 0 w 1740208"/>
              <a:gd name="connsiteY3" fmla="*/ 10993 h 6911291"/>
              <a:gd name="connsiteX4" fmla="*/ 832281 w 1740208"/>
              <a:gd name="connsiteY4" fmla="*/ 0 h 691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208" h="6911291">
                <a:moveTo>
                  <a:pt x="1740208" y="11880"/>
                </a:moveTo>
                <a:cubicBezTo>
                  <a:pt x="-129467" y="2451137"/>
                  <a:pt x="438161" y="5128230"/>
                  <a:pt x="1520687" y="6911291"/>
                </a:cubicBezTo>
                <a:lnTo>
                  <a:pt x="11652" y="6874085"/>
                </a:lnTo>
                <a:lnTo>
                  <a:pt x="0" y="10993"/>
                </a:lnTo>
                <a:lnTo>
                  <a:pt x="832281" y="0"/>
                </a:lnTo>
              </a:path>
            </a:pathLst>
          </a:custGeom>
          <a:solidFill>
            <a:srgbClr val="235A5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9CA635"/>
              </a:solidFill>
              <a:effectLst/>
              <a:latin typeface="Times" pitchFamily="-105" charset="0"/>
            </a:endParaRPr>
          </a:p>
        </p:txBody>
      </p:sp>
      <p:sp>
        <p:nvSpPr>
          <p:cNvPr id="5" name="Freeform 4"/>
          <p:cNvSpPr/>
          <p:nvPr userDrawn="1"/>
        </p:nvSpPr>
        <p:spPr>
          <a:xfrm>
            <a:off x="-17647" y="-34559"/>
            <a:ext cx="2030687" cy="6897652"/>
          </a:xfrm>
          <a:custGeom>
            <a:avLst/>
            <a:gdLst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845615"/>
              <a:gd name="connsiteX1" fmla="*/ 1026758 w 1909410"/>
              <a:gd name="connsiteY1" fmla="*/ 2170780 h 6845615"/>
              <a:gd name="connsiteX2" fmla="*/ 1026758 w 1909410"/>
              <a:gd name="connsiteY2" fmla="*/ 6791571 h 6845615"/>
              <a:gd name="connsiteX3" fmla="*/ 0 w 1909410"/>
              <a:gd name="connsiteY3" fmla="*/ 6845615 h 6845615"/>
              <a:gd name="connsiteX4" fmla="*/ 0 w 1909410"/>
              <a:gd name="connsiteY4" fmla="*/ 0 h 6845615"/>
              <a:gd name="connsiteX5" fmla="*/ 1666230 w 1909410"/>
              <a:gd name="connsiteY5" fmla="*/ 9007 h 6845615"/>
              <a:gd name="connsiteX0" fmla="*/ 1909410 w 1909410"/>
              <a:gd name="connsiteY0" fmla="*/ 27022 h 6953704"/>
              <a:gd name="connsiteX1" fmla="*/ 1026758 w 1909410"/>
              <a:gd name="connsiteY1" fmla="*/ 2170780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09410 w 1909410"/>
              <a:gd name="connsiteY0" fmla="*/ 27022 h 6953704"/>
              <a:gd name="connsiteX1" fmla="*/ 882651 w 1909410"/>
              <a:gd name="connsiteY1" fmla="*/ 2567106 h 6953704"/>
              <a:gd name="connsiteX2" fmla="*/ 621459 w 1909410"/>
              <a:gd name="connsiteY2" fmla="*/ 6953704 h 6953704"/>
              <a:gd name="connsiteX3" fmla="*/ 0 w 1909410"/>
              <a:gd name="connsiteY3" fmla="*/ 6845615 h 6953704"/>
              <a:gd name="connsiteX4" fmla="*/ 0 w 1909410"/>
              <a:gd name="connsiteY4" fmla="*/ 0 h 6953704"/>
              <a:gd name="connsiteX5" fmla="*/ 1666230 w 1909410"/>
              <a:gd name="connsiteY5" fmla="*/ 9007 h 6953704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936430 w 1936430"/>
              <a:gd name="connsiteY0" fmla="*/ 0 h 6998742"/>
              <a:gd name="connsiteX1" fmla="*/ 882651 w 1936430"/>
              <a:gd name="connsiteY1" fmla="*/ 2612144 h 6998742"/>
              <a:gd name="connsiteX2" fmla="*/ 621459 w 1936430"/>
              <a:gd name="connsiteY2" fmla="*/ 6998742 h 6998742"/>
              <a:gd name="connsiteX3" fmla="*/ 0 w 1936430"/>
              <a:gd name="connsiteY3" fmla="*/ 6890653 h 6998742"/>
              <a:gd name="connsiteX4" fmla="*/ 0 w 1936430"/>
              <a:gd name="connsiteY4" fmla="*/ 45038 h 6998742"/>
              <a:gd name="connsiteX5" fmla="*/ 1666230 w 1936430"/>
              <a:gd name="connsiteY5" fmla="*/ 54045 h 6998742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21197 w 1666230"/>
              <a:gd name="connsiteY0" fmla="*/ 0 h 6962713"/>
              <a:gd name="connsiteX1" fmla="*/ 882651 w 1666230"/>
              <a:gd name="connsiteY1" fmla="*/ 2576115 h 6962713"/>
              <a:gd name="connsiteX2" fmla="*/ 621459 w 1666230"/>
              <a:gd name="connsiteY2" fmla="*/ 6962713 h 6962713"/>
              <a:gd name="connsiteX3" fmla="*/ 0 w 1666230"/>
              <a:gd name="connsiteY3" fmla="*/ 6854624 h 6962713"/>
              <a:gd name="connsiteX4" fmla="*/ 0 w 1666230"/>
              <a:gd name="connsiteY4" fmla="*/ 9009 h 6962713"/>
              <a:gd name="connsiteX5" fmla="*/ 1666230 w 1666230"/>
              <a:gd name="connsiteY5" fmla="*/ 18016 h 6962713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54045 h 6998742"/>
              <a:gd name="connsiteX0" fmla="*/ 1666230 w 1666240"/>
              <a:gd name="connsiteY0" fmla="*/ 0 h 6998742"/>
              <a:gd name="connsiteX1" fmla="*/ 882651 w 1666240"/>
              <a:gd name="connsiteY1" fmla="*/ 2612144 h 6998742"/>
              <a:gd name="connsiteX2" fmla="*/ 621459 w 1666240"/>
              <a:gd name="connsiteY2" fmla="*/ 6998742 h 6998742"/>
              <a:gd name="connsiteX3" fmla="*/ 0 w 1666240"/>
              <a:gd name="connsiteY3" fmla="*/ 6890653 h 6998742"/>
              <a:gd name="connsiteX4" fmla="*/ 0 w 1666240"/>
              <a:gd name="connsiteY4" fmla="*/ 45038 h 6998742"/>
              <a:gd name="connsiteX5" fmla="*/ 1666230 w 1666240"/>
              <a:gd name="connsiteY5" fmla="*/ 129776 h 6998742"/>
              <a:gd name="connsiteX0" fmla="*/ 1666230 w 1695358"/>
              <a:gd name="connsiteY0" fmla="*/ 0 h 6998742"/>
              <a:gd name="connsiteX1" fmla="*/ 882651 w 1695358"/>
              <a:gd name="connsiteY1" fmla="*/ 2612144 h 6998742"/>
              <a:gd name="connsiteX2" fmla="*/ 621459 w 1695358"/>
              <a:gd name="connsiteY2" fmla="*/ 6998742 h 6998742"/>
              <a:gd name="connsiteX3" fmla="*/ 0 w 1695358"/>
              <a:gd name="connsiteY3" fmla="*/ 6890653 h 6998742"/>
              <a:gd name="connsiteX4" fmla="*/ 0 w 1695358"/>
              <a:gd name="connsiteY4" fmla="*/ 45038 h 6998742"/>
              <a:gd name="connsiteX5" fmla="*/ 1695358 w 1695358"/>
              <a:gd name="connsiteY5" fmla="*/ 36569 h 6998742"/>
              <a:gd name="connsiteX0" fmla="*/ 1666230 w 1695358"/>
              <a:gd name="connsiteY0" fmla="*/ 21685 h 6962173"/>
              <a:gd name="connsiteX1" fmla="*/ 882651 w 1695358"/>
              <a:gd name="connsiteY1" fmla="*/ 2575575 h 6962173"/>
              <a:gd name="connsiteX2" fmla="*/ 621459 w 1695358"/>
              <a:gd name="connsiteY2" fmla="*/ 6962173 h 6962173"/>
              <a:gd name="connsiteX3" fmla="*/ 0 w 1695358"/>
              <a:gd name="connsiteY3" fmla="*/ 6854084 h 6962173"/>
              <a:gd name="connsiteX4" fmla="*/ 0 w 1695358"/>
              <a:gd name="connsiteY4" fmla="*/ 8469 h 6962173"/>
              <a:gd name="connsiteX5" fmla="*/ 1695358 w 1695358"/>
              <a:gd name="connsiteY5" fmla="*/ 0 h 6962173"/>
              <a:gd name="connsiteX0" fmla="*/ 1666230 w 1695358"/>
              <a:gd name="connsiteY0" fmla="*/ 21685 h 6854084"/>
              <a:gd name="connsiteX1" fmla="*/ 882651 w 1695358"/>
              <a:gd name="connsiteY1" fmla="*/ 2575575 h 6854084"/>
              <a:gd name="connsiteX2" fmla="*/ 621459 w 1695358"/>
              <a:gd name="connsiteY2" fmla="*/ 6834013 h 6854084"/>
              <a:gd name="connsiteX3" fmla="*/ 0 w 1695358"/>
              <a:gd name="connsiteY3" fmla="*/ 6854084 h 6854084"/>
              <a:gd name="connsiteX4" fmla="*/ 0 w 1695358"/>
              <a:gd name="connsiteY4" fmla="*/ 8469 h 6854084"/>
              <a:gd name="connsiteX5" fmla="*/ 1695358 w 1695358"/>
              <a:gd name="connsiteY5" fmla="*/ 0 h 6854084"/>
              <a:gd name="connsiteX0" fmla="*/ 1666230 w 1695358"/>
              <a:gd name="connsiteY0" fmla="*/ 21685 h 6863140"/>
              <a:gd name="connsiteX1" fmla="*/ 882651 w 1695358"/>
              <a:gd name="connsiteY1" fmla="*/ 2575575 h 6863140"/>
              <a:gd name="connsiteX2" fmla="*/ 598157 w 1695358"/>
              <a:gd name="connsiteY2" fmla="*/ 6863140 h 6863140"/>
              <a:gd name="connsiteX3" fmla="*/ 0 w 1695358"/>
              <a:gd name="connsiteY3" fmla="*/ 6854084 h 6863140"/>
              <a:gd name="connsiteX4" fmla="*/ 0 w 1695358"/>
              <a:gd name="connsiteY4" fmla="*/ 8469 h 6863140"/>
              <a:gd name="connsiteX5" fmla="*/ 1695358 w 1695358"/>
              <a:gd name="connsiteY5" fmla="*/ 0 h 6863140"/>
              <a:gd name="connsiteX0" fmla="*/ 1701183 w 1730311"/>
              <a:gd name="connsiteY0" fmla="*/ 21685 h 6877386"/>
              <a:gd name="connsiteX1" fmla="*/ 917604 w 1730311"/>
              <a:gd name="connsiteY1" fmla="*/ 2575575 h 6877386"/>
              <a:gd name="connsiteX2" fmla="*/ 633110 w 1730311"/>
              <a:gd name="connsiteY2" fmla="*/ 6863140 h 6877386"/>
              <a:gd name="connsiteX3" fmla="*/ 0 w 1730311"/>
              <a:gd name="connsiteY3" fmla="*/ 6877386 h 6877386"/>
              <a:gd name="connsiteX4" fmla="*/ 34953 w 1730311"/>
              <a:gd name="connsiteY4" fmla="*/ 8469 h 6877386"/>
              <a:gd name="connsiteX5" fmla="*/ 1730311 w 1730311"/>
              <a:gd name="connsiteY5" fmla="*/ 0 h 6877386"/>
              <a:gd name="connsiteX0" fmla="*/ 1666230 w 1695358"/>
              <a:gd name="connsiteY0" fmla="*/ 21685 h 6871561"/>
              <a:gd name="connsiteX1" fmla="*/ 882651 w 1695358"/>
              <a:gd name="connsiteY1" fmla="*/ 2575575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1561"/>
              <a:gd name="connsiteX1" fmla="*/ 586739 w 1695358"/>
              <a:gd name="connsiteY1" fmla="*/ 2563246 h 6871561"/>
              <a:gd name="connsiteX2" fmla="*/ 598157 w 1695358"/>
              <a:gd name="connsiteY2" fmla="*/ 6863140 h 6871561"/>
              <a:gd name="connsiteX3" fmla="*/ 11652 w 1695358"/>
              <a:gd name="connsiteY3" fmla="*/ 6871561 h 6871561"/>
              <a:gd name="connsiteX4" fmla="*/ 0 w 1695358"/>
              <a:gd name="connsiteY4" fmla="*/ 8469 h 6871561"/>
              <a:gd name="connsiteX5" fmla="*/ 1695358 w 1695358"/>
              <a:gd name="connsiteY5" fmla="*/ 0 h 6871561"/>
              <a:gd name="connsiteX0" fmla="*/ 1666230 w 1695358"/>
              <a:gd name="connsiteY0" fmla="*/ 21685 h 6875469"/>
              <a:gd name="connsiteX1" fmla="*/ 586739 w 1695358"/>
              <a:gd name="connsiteY1" fmla="*/ 2563246 h 6875469"/>
              <a:gd name="connsiteX2" fmla="*/ 314574 w 1695358"/>
              <a:gd name="connsiteY2" fmla="*/ 6875469 h 6875469"/>
              <a:gd name="connsiteX3" fmla="*/ 11652 w 1695358"/>
              <a:gd name="connsiteY3" fmla="*/ 6871561 h 6875469"/>
              <a:gd name="connsiteX4" fmla="*/ 0 w 1695358"/>
              <a:gd name="connsiteY4" fmla="*/ 8469 h 6875469"/>
              <a:gd name="connsiteX5" fmla="*/ 1695358 w 1695358"/>
              <a:gd name="connsiteY5" fmla="*/ 0 h 6875469"/>
              <a:gd name="connsiteX0" fmla="*/ 1666230 w 1666237"/>
              <a:gd name="connsiteY0" fmla="*/ 13216 h 6867000"/>
              <a:gd name="connsiteX1" fmla="*/ 586739 w 1666237"/>
              <a:gd name="connsiteY1" fmla="*/ 2554777 h 6867000"/>
              <a:gd name="connsiteX2" fmla="*/ 314574 w 1666237"/>
              <a:gd name="connsiteY2" fmla="*/ 6867000 h 6867000"/>
              <a:gd name="connsiteX3" fmla="*/ 11652 w 1666237"/>
              <a:gd name="connsiteY3" fmla="*/ 6863092 h 6867000"/>
              <a:gd name="connsiteX4" fmla="*/ 0 w 1666237"/>
              <a:gd name="connsiteY4" fmla="*/ 0 h 6867000"/>
              <a:gd name="connsiteX5" fmla="*/ 1337797 w 1666237"/>
              <a:gd name="connsiteY5" fmla="*/ 3860 h 6867000"/>
              <a:gd name="connsiteX0" fmla="*/ 1666230 w 1666230"/>
              <a:gd name="connsiteY0" fmla="*/ 13216 h 6867000"/>
              <a:gd name="connsiteX1" fmla="*/ 586739 w 1666230"/>
              <a:gd name="connsiteY1" fmla="*/ 2554777 h 6867000"/>
              <a:gd name="connsiteX2" fmla="*/ 314574 w 1666230"/>
              <a:gd name="connsiteY2" fmla="*/ 6867000 h 6867000"/>
              <a:gd name="connsiteX3" fmla="*/ 11652 w 1666230"/>
              <a:gd name="connsiteY3" fmla="*/ 6863092 h 6867000"/>
              <a:gd name="connsiteX4" fmla="*/ 0 w 1666230"/>
              <a:gd name="connsiteY4" fmla="*/ 0 h 6867000"/>
              <a:gd name="connsiteX5" fmla="*/ 1337797 w 1666230"/>
              <a:gd name="connsiteY5" fmla="*/ 3860 h 6867000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666230 w 1666230"/>
              <a:gd name="connsiteY0" fmla="*/ 13216 h 6879329"/>
              <a:gd name="connsiteX1" fmla="*/ 586739 w 1666230"/>
              <a:gd name="connsiteY1" fmla="*/ 2554777 h 6879329"/>
              <a:gd name="connsiteX2" fmla="*/ 622816 w 1666230"/>
              <a:gd name="connsiteY2" fmla="*/ 6879329 h 6879329"/>
              <a:gd name="connsiteX3" fmla="*/ 11652 w 1666230"/>
              <a:gd name="connsiteY3" fmla="*/ 6863092 h 6879329"/>
              <a:gd name="connsiteX4" fmla="*/ 0 w 1666230"/>
              <a:gd name="connsiteY4" fmla="*/ 0 h 6879329"/>
              <a:gd name="connsiteX5" fmla="*/ 1337797 w 1666230"/>
              <a:gd name="connsiteY5" fmla="*/ 3860 h 6879329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586739 w 1700788"/>
              <a:gd name="connsiteY1" fmla="*/ 258476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483063 w 1700788"/>
              <a:gd name="connsiteY1" fmla="*/ 2567481 h 6909313"/>
              <a:gd name="connsiteX2" fmla="*/ 622816 w 1700788"/>
              <a:gd name="connsiteY2" fmla="*/ 6909313 h 6909313"/>
              <a:gd name="connsiteX3" fmla="*/ 11652 w 1700788"/>
              <a:gd name="connsiteY3" fmla="*/ 6893076 h 6909313"/>
              <a:gd name="connsiteX4" fmla="*/ 0 w 1700788"/>
              <a:gd name="connsiteY4" fmla="*/ 29984 h 6909313"/>
              <a:gd name="connsiteX5" fmla="*/ 1337797 w 1700788"/>
              <a:gd name="connsiteY5" fmla="*/ 33844 h 6909313"/>
              <a:gd name="connsiteX0" fmla="*/ 1700788 w 1700788"/>
              <a:gd name="connsiteY0" fmla="*/ 0 h 6909313"/>
              <a:gd name="connsiteX1" fmla="*/ 622816 w 1700788"/>
              <a:gd name="connsiteY1" fmla="*/ 6909313 h 6909313"/>
              <a:gd name="connsiteX2" fmla="*/ 11652 w 1700788"/>
              <a:gd name="connsiteY2" fmla="*/ 6893076 h 6909313"/>
              <a:gd name="connsiteX3" fmla="*/ 0 w 1700788"/>
              <a:gd name="connsiteY3" fmla="*/ 29984 h 6909313"/>
              <a:gd name="connsiteX4" fmla="*/ 1337797 w 1700788"/>
              <a:gd name="connsiteY4" fmla="*/ 33844 h 6909313"/>
              <a:gd name="connsiteX0" fmla="*/ 1700788 w 1700788"/>
              <a:gd name="connsiteY0" fmla="*/ 716 h 6910029"/>
              <a:gd name="connsiteX1" fmla="*/ 622816 w 1700788"/>
              <a:gd name="connsiteY1" fmla="*/ 6910029 h 6910029"/>
              <a:gd name="connsiteX2" fmla="*/ 11652 w 1700788"/>
              <a:gd name="connsiteY2" fmla="*/ 6893792 h 6910029"/>
              <a:gd name="connsiteX3" fmla="*/ 0 w 1700788"/>
              <a:gd name="connsiteY3" fmla="*/ 30700 h 6910029"/>
              <a:gd name="connsiteX4" fmla="*/ 1337797 w 1700788"/>
              <a:gd name="connsiteY4" fmla="*/ 0 h 691002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913889"/>
              <a:gd name="connsiteX1" fmla="*/ 630082 w 1708054"/>
              <a:gd name="connsiteY1" fmla="*/ 6913889 h 6913889"/>
              <a:gd name="connsiteX2" fmla="*/ 18918 w 1708054"/>
              <a:gd name="connsiteY2" fmla="*/ 6897652 h 6913889"/>
              <a:gd name="connsiteX3" fmla="*/ 0 w 1708054"/>
              <a:gd name="connsiteY3" fmla="*/ 0 h 6913889"/>
              <a:gd name="connsiteX4" fmla="*/ 1345063 w 1708054"/>
              <a:gd name="connsiteY4" fmla="*/ 3860 h 6913889"/>
              <a:gd name="connsiteX0" fmla="*/ 1708054 w 1708054"/>
              <a:gd name="connsiteY0" fmla="*/ 4576 h 6897652"/>
              <a:gd name="connsiteX1" fmla="*/ 1087904 w 1708054"/>
              <a:gd name="connsiteY1" fmla="*/ 640412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905249"/>
              <a:gd name="connsiteX1" fmla="*/ 935297 w 1708054"/>
              <a:gd name="connsiteY1" fmla="*/ 6905249 h 6905249"/>
              <a:gd name="connsiteX2" fmla="*/ 18918 w 1708054"/>
              <a:gd name="connsiteY2" fmla="*/ 6897652 h 6905249"/>
              <a:gd name="connsiteX3" fmla="*/ 0 w 1708054"/>
              <a:gd name="connsiteY3" fmla="*/ 0 h 6905249"/>
              <a:gd name="connsiteX4" fmla="*/ 1345063 w 1708054"/>
              <a:gd name="connsiteY4" fmla="*/ 3860 h 6905249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  <a:gd name="connsiteX0" fmla="*/ 1708054 w 1708054"/>
              <a:gd name="connsiteY0" fmla="*/ 4576 h 6897652"/>
              <a:gd name="connsiteX1" fmla="*/ 1044303 w 1708054"/>
              <a:gd name="connsiteY1" fmla="*/ 6896609 h 6897652"/>
              <a:gd name="connsiteX2" fmla="*/ 18918 w 1708054"/>
              <a:gd name="connsiteY2" fmla="*/ 6897652 h 6897652"/>
              <a:gd name="connsiteX3" fmla="*/ 0 w 1708054"/>
              <a:gd name="connsiteY3" fmla="*/ 0 h 6897652"/>
              <a:gd name="connsiteX4" fmla="*/ 1345063 w 1708054"/>
              <a:gd name="connsiteY4" fmla="*/ 3860 h 689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8054" h="6897652">
                <a:moveTo>
                  <a:pt x="1708054" y="4576"/>
                </a:moveTo>
                <a:cubicBezTo>
                  <a:pt x="-384143" y="2826416"/>
                  <a:pt x="533723" y="5505843"/>
                  <a:pt x="1044303" y="6896609"/>
                </a:cubicBezTo>
                <a:lnTo>
                  <a:pt x="18918" y="6897652"/>
                </a:lnTo>
                <a:lnTo>
                  <a:pt x="0" y="0"/>
                </a:lnTo>
                <a:lnTo>
                  <a:pt x="1345063" y="3860"/>
                </a:lnTo>
              </a:path>
            </a:pathLst>
          </a:custGeom>
          <a:gradFill flip="none" rotWithShape="1">
            <a:gsLst>
              <a:gs pos="0">
                <a:srgbClr val="9CA635"/>
              </a:gs>
              <a:gs pos="100000">
                <a:srgbClr val="FFFFFF"/>
              </a:gs>
            </a:gsLst>
            <a:lin ang="378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9CA635"/>
              </a:solidFill>
              <a:effectLst/>
              <a:latin typeface="Times" pitchFamily="-105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4160" y="-11353"/>
            <a:ext cx="1005168" cy="1235519"/>
          </a:xfrm>
          <a:prstGeom prst="rect">
            <a:avLst/>
          </a:prstGeom>
        </p:spPr>
      </p:pic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397000"/>
            <a:ext cx="7696200" cy="50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13040" y="76200"/>
            <a:ext cx="6902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46489" y="6453765"/>
            <a:ext cx="5468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mbria"/>
                <a:ea typeface="+mn-ea"/>
                <a:cs typeface="Cambria"/>
              </a:rPr>
              <a:t>Pine Integrated Network: Education, Mitigation, and Adaptation project (PINEMAP) is a Coordinated Agriculture Project funded by the USDA National Institute of Food and Agriculture</a:t>
            </a:r>
            <a:endParaRPr lang="en-US" sz="90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mbria"/>
              <a:ea typeface="+mn-ea"/>
              <a:cs typeface="Cambria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16" cstate="print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69" y="6477206"/>
            <a:ext cx="1696029" cy="32245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 bwMode="auto">
          <a:xfrm>
            <a:off x="7075881" y="6464887"/>
            <a:ext cx="0" cy="34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80" r:id="rId4"/>
    <p:sldLayoutId id="2147483681" r:id="rId5"/>
    <p:sldLayoutId id="2147483672" r:id="rId6"/>
    <p:sldLayoutId id="2147483673" r:id="rId7"/>
    <p:sldLayoutId id="2147483682" r:id="rId8"/>
    <p:sldLayoutId id="2147483674" r:id="rId9"/>
    <p:sldLayoutId id="2147483675" r:id="rId10"/>
    <p:sldLayoutId id="2147483683" r:id="rId11"/>
    <p:sldLayoutId id="2147483676" r:id="rId12"/>
    <p:sldLayoutId id="214748367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35A56"/>
          </a:solidFill>
          <a:latin typeface="Arial"/>
          <a:ea typeface="ＭＳ Ｐゴシック" pitchFamily="-108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  <a:ea typeface="ＭＳ Ｐゴシック" pitchFamily="-108" charset="-128"/>
          <a:cs typeface="ＭＳ Ｐゴシック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500000"/>
          </a:solidFill>
          <a:latin typeface="H Avenir Heavy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•"/>
        <a:defRPr sz="24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8" charset="-128"/>
          <a:cs typeface="Cambria"/>
        </a:defRPr>
      </a:lvl1pPr>
      <a:lvl2pPr marL="574675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–"/>
        <a:defRPr sz="22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•"/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–"/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4pPr>
      <a:lvl5pPr marL="1543050" indent="-228600" algn="l" rtl="0" eaLnBrk="1" fontAlgn="base" hangingPunct="1">
        <a:spcBef>
          <a:spcPct val="20000"/>
        </a:spcBef>
        <a:spcAft>
          <a:spcPct val="0"/>
        </a:spcAft>
        <a:buClr>
          <a:srgbClr val="9CA635"/>
        </a:buClr>
        <a:buChar char="»"/>
        <a:tabLst>
          <a:tab pos="1593850" algn="l"/>
        </a:tabLst>
        <a:defRPr sz="1800">
          <a:solidFill>
            <a:schemeClr val="tx1">
              <a:lumMod val="65000"/>
              <a:lumOff val="35000"/>
            </a:schemeClr>
          </a:solidFill>
          <a:latin typeface="Cambria"/>
          <a:ea typeface="ＭＳ Ｐゴシック" pitchFamily="-105" charset="-128"/>
          <a:cs typeface="Cambri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00000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forestrywebinars.net" TargetMode="External"/><Relationship Id="rId3" Type="http://schemas.openxmlformats.org/officeDocument/2006/relationships/hyperlink" Target="http://cfegroup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forestrywebinars.ne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 6 – Extension: </a:t>
            </a:r>
            <a:br>
              <a:rPr lang="en-US" dirty="0" smtClean="0"/>
            </a:br>
            <a:r>
              <a:rPr lang="en-US" sz="2800" dirty="0" smtClean="0"/>
              <a:t>Accomplishing Project Objectives through Integration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334" y="965200"/>
            <a:ext cx="2573866" cy="19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2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Suggested Integration Protocols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Relevant research Aims will provide </a:t>
            </a:r>
            <a:r>
              <a:rPr lang="en-US" dirty="0" smtClean="0">
                <a:solidFill>
                  <a:srgbClr val="FF0000"/>
                </a:solidFill>
              </a:rPr>
              <a:t>input</a:t>
            </a:r>
            <a:r>
              <a:rPr lang="en-US" dirty="0" smtClean="0"/>
              <a:t> </a:t>
            </a:r>
            <a:r>
              <a:rPr lang="en-US" dirty="0" smtClean="0"/>
              <a:t>to expedite integrated efforts</a:t>
            </a:r>
          </a:p>
          <a:p>
            <a:pPr lvl="1"/>
            <a:r>
              <a:rPr lang="en-US" dirty="0" smtClean="0"/>
              <a:t>Facilitate members to </a:t>
            </a:r>
            <a:r>
              <a:rPr lang="en-US" dirty="0" smtClean="0">
                <a:solidFill>
                  <a:srgbClr val="FF0000"/>
                </a:solidFill>
              </a:rPr>
              <a:t>serve on the planning committees</a:t>
            </a:r>
            <a:r>
              <a:rPr lang="en-US" dirty="0" smtClean="0"/>
              <a:t> for Extension events and activities  </a:t>
            </a:r>
          </a:p>
          <a:p>
            <a:pPr lvl="1"/>
            <a:r>
              <a:rPr lang="en-US" dirty="0" smtClean="0"/>
              <a:t>Facilitate members to </a:t>
            </a:r>
            <a:r>
              <a:rPr lang="en-US" dirty="0" smtClean="0">
                <a:solidFill>
                  <a:srgbClr val="FF0000"/>
                </a:solidFill>
              </a:rPr>
              <a:t>participate as speakers </a:t>
            </a:r>
            <a:r>
              <a:rPr lang="en-US" dirty="0" smtClean="0"/>
              <a:t>at regional workshops and webinars</a:t>
            </a:r>
          </a:p>
          <a:p>
            <a:pPr lvl="1"/>
            <a:r>
              <a:rPr lang="en-US" dirty="0" smtClean="0"/>
              <a:t>Coordinate the </a:t>
            </a:r>
            <a:r>
              <a:rPr lang="en-US" dirty="0" smtClean="0">
                <a:solidFill>
                  <a:srgbClr val="FF0000"/>
                </a:solidFill>
              </a:rPr>
              <a:t>review process for Extension publications </a:t>
            </a:r>
            <a:r>
              <a:rPr lang="en-US" dirty="0" smtClean="0"/>
              <a:t>and products utilized in activities</a:t>
            </a:r>
          </a:p>
        </p:txBody>
      </p:sp>
    </p:spTree>
    <p:extLst>
      <p:ext uri="{BB962C8B-B14F-4D97-AF65-F5344CB8AC3E}">
        <p14:creationId xmlns:p14="http://schemas.microsoft.com/office/powerpoint/2010/main" val="400711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Suggested Integration Protocols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Climate science community </a:t>
            </a:r>
            <a:r>
              <a:rPr lang="en-US" dirty="0"/>
              <a:t>will provide </a:t>
            </a:r>
            <a:r>
              <a:rPr lang="en-US" dirty="0" smtClean="0">
                <a:solidFill>
                  <a:srgbClr val="FF0000"/>
                </a:solidFill>
              </a:rPr>
              <a:t>input </a:t>
            </a:r>
            <a:r>
              <a:rPr lang="en-US" dirty="0" smtClean="0"/>
              <a:t>to </a:t>
            </a:r>
            <a:r>
              <a:rPr lang="en-US" dirty="0"/>
              <a:t>expedite integrated </a:t>
            </a:r>
            <a:r>
              <a:rPr lang="en-US" dirty="0" smtClean="0"/>
              <a:t>efforts where appropriate</a:t>
            </a:r>
            <a:endParaRPr lang="en-US" dirty="0"/>
          </a:p>
          <a:p>
            <a:pPr lvl="1"/>
            <a:r>
              <a:rPr lang="en-US" dirty="0" smtClean="0"/>
              <a:t>Facilitate members to </a:t>
            </a:r>
            <a:r>
              <a:rPr lang="en-US" dirty="0" smtClean="0">
                <a:solidFill>
                  <a:srgbClr val="FF0000"/>
                </a:solidFill>
              </a:rPr>
              <a:t>serve on the planning committees</a:t>
            </a:r>
            <a:r>
              <a:rPr lang="en-US" dirty="0" smtClean="0"/>
              <a:t> for Extension events and activities  </a:t>
            </a:r>
          </a:p>
          <a:p>
            <a:pPr lvl="1"/>
            <a:r>
              <a:rPr lang="en-US" dirty="0" smtClean="0"/>
              <a:t>Facilitate members to </a:t>
            </a:r>
            <a:r>
              <a:rPr lang="en-US" dirty="0" smtClean="0">
                <a:solidFill>
                  <a:srgbClr val="FF0000"/>
                </a:solidFill>
              </a:rPr>
              <a:t>participate as speakers </a:t>
            </a:r>
            <a:r>
              <a:rPr lang="en-US" dirty="0" smtClean="0"/>
              <a:t>at regional workshops and webinars</a:t>
            </a:r>
          </a:p>
          <a:p>
            <a:pPr lvl="1"/>
            <a:r>
              <a:rPr lang="en-US" dirty="0" smtClean="0"/>
              <a:t>Coordinate the </a:t>
            </a:r>
            <a:r>
              <a:rPr lang="en-US" dirty="0" smtClean="0">
                <a:solidFill>
                  <a:srgbClr val="FF0000"/>
                </a:solidFill>
              </a:rPr>
              <a:t>review process for Extension publications </a:t>
            </a:r>
            <a:r>
              <a:rPr lang="en-US" dirty="0" smtClean="0"/>
              <a:t>and products utilized in activities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PINEMAP Forest Cooperatives Extension liaisons </a:t>
            </a:r>
            <a:r>
              <a:rPr lang="en-US" dirty="0" smtClean="0">
                <a:solidFill>
                  <a:srgbClr val="FF0000"/>
                </a:solidFill>
              </a:rPr>
              <a:t>will be invited to participate</a:t>
            </a:r>
            <a:r>
              <a:rPr lang="en-US" dirty="0" smtClean="0"/>
              <a:t> where appropriate.</a:t>
            </a:r>
          </a:p>
        </p:txBody>
      </p:sp>
    </p:spTree>
    <p:extLst>
      <p:ext uri="{BB962C8B-B14F-4D97-AF65-F5344CB8AC3E}">
        <p14:creationId xmlns:p14="http://schemas.microsoft.com/office/powerpoint/2010/main" val="1295222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88972" y="68715"/>
            <a:ext cx="7255028" cy="1022239"/>
          </a:xfrm>
        </p:spPr>
        <p:txBody>
          <a:bodyPr/>
          <a:lstStyle/>
          <a:p>
            <a:r>
              <a:rPr lang="en-US" dirty="0" smtClean="0"/>
              <a:t>Special Note on Evaluation/Impact and Integration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Need</a:t>
            </a:r>
          </a:p>
          <a:p>
            <a:r>
              <a:rPr lang="en-US" dirty="0" smtClean="0"/>
              <a:t>Recognize the need to incorporate impact analysis and reporting across all 6 Aims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Proposed Protocol</a:t>
            </a:r>
          </a:p>
          <a:p>
            <a:r>
              <a:rPr lang="en-US" dirty="0" smtClean="0"/>
              <a:t>One member from each Aim chosen to participate </a:t>
            </a:r>
            <a:r>
              <a:rPr lang="en-US" dirty="0" smtClean="0"/>
              <a:t>on </a:t>
            </a:r>
            <a:r>
              <a:rPr lang="en-US" dirty="0" smtClean="0"/>
              <a:t>an evaluation/impact committee</a:t>
            </a:r>
          </a:p>
          <a:p>
            <a:r>
              <a:rPr lang="en-US" dirty="0" smtClean="0"/>
              <a:t>Responsibilities would be to outline the measurable deliverables proposed in the logic model(s) and develop an evaluation plan for measuring and reporting. Aim 6 will take the lead</a:t>
            </a:r>
          </a:p>
        </p:txBody>
      </p:sp>
    </p:spTree>
    <p:extLst>
      <p:ext uri="{BB962C8B-B14F-4D97-AF65-F5344CB8AC3E}">
        <p14:creationId xmlns:p14="http://schemas.microsoft.com/office/powerpoint/2010/main" val="62222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7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6 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Inherently </a:t>
            </a:r>
            <a:r>
              <a:rPr lang="en-US" sz="2400" dirty="0"/>
              <a:t>Include Integration 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Develop Extension programming and materials that combines </a:t>
            </a:r>
            <a:r>
              <a:rPr lang="en-US" sz="2400" dirty="0" smtClean="0">
                <a:solidFill>
                  <a:srgbClr val="FF0000"/>
                </a:solidFill>
              </a:rPr>
              <a:t>regional expertise and forest management </a:t>
            </a:r>
            <a:r>
              <a:rPr lang="en-US" sz="2400" dirty="0" smtClean="0">
                <a:solidFill>
                  <a:srgbClr val="FF0000"/>
                </a:solidFill>
              </a:rPr>
              <a:t>outreach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To demonstrate and disseminate </a:t>
            </a:r>
            <a:r>
              <a:rPr lang="en-US" sz="2400" dirty="0" smtClean="0">
                <a:solidFill>
                  <a:srgbClr val="FF0000"/>
                </a:solidFill>
              </a:rPr>
              <a:t>emerging knowledge, practices and decision support </a:t>
            </a:r>
            <a:r>
              <a:rPr lang="en-US" sz="2400" dirty="0" smtClean="0">
                <a:solidFill>
                  <a:srgbClr val="FF0000"/>
                </a:solidFill>
              </a:rPr>
              <a:t>tools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679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– Extension Interaction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851094" y="1904906"/>
            <a:ext cx="3053631" cy="297952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841076" y="1908696"/>
            <a:ext cx="3053631" cy="2979523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9420" y="3039744"/>
            <a:ext cx="144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9799" y="3409076"/>
            <a:ext cx="144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Overarching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Train and engage forest resource professionals on “climate smart” forest management.</a:t>
            </a:r>
          </a:p>
          <a:p>
            <a:endParaRPr lang="en-US" dirty="0" smtClean="0"/>
          </a:p>
          <a:p>
            <a:r>
              <a:rPr lang="en-US" dirty="0" smtClean="0"/>
              <a:t>Educate and inform current and potential pine plantation owners on “climate smart” forest management (corporate &amp; </a:t>
            </a:r>
            <a:r>
              <a:rPr lang="en-US" dirty="0" err="1" smtClean="0"/>
              <a:t>noncorporate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Collaborate with key influential educators who will share this information and perpetuate effort</a:t>
            </a:r>
          </a:p>
        </p:txBody>
      </p:sp>
    </p:spTree>
    <p:extLst>
      <p:ext uri="{BB962C8B-B14F-4D97-AF65-F5344CB8AC3E}">
        <p14:creationId xmlns:p14="http://schemas.microsoft.com/office/powerpoint/2010/main" val="155848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Forestry Professional Activities: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Regional Workshops </a:t>
            </a:r>
          </a:p>
          <a:p>
            <a:pPr lvl="1"/>
            <a:r>
              <a:rPr lang="en-US" dirty="0" smtClean="0"/>
              <a:t>4 Proposed Regional Workshops in 2012-2013</a:t>
            </a:r>
          </a:p>
          <a:p>
            <a:r>
              <a:rPr lang="en-US" dirty="0" smtClean="0"/>
              <a:t>Professionals Webinar Series and eLearning Courses</a:t>
            </a:r>
          </a:p>
          <a:p>
            <a:pPr lvl="1"/>
            <a:r>
              <a:rPr lang="en-US" dirty="0" smtClean="0"/>
              <a:t>Webinar portal - </a:t>
            </a:r>
            <a:r>
              <a:rPr lang="en-US" dirty="0" smtClean="0">
                <a:hlinkClick r:id="rId2"/>
              </a:rPr>
              <a:t>http://www.forestrywebinars.net</a:t>
            </a:r>
            <a:endParaRPr lang="en-US" dirty="0" smtClean="0"/>
          </a:p>
          <a:p>
            <a:pPr lvl="1"/>
            <a:r>
              <a:rPr lang="en-US" dirty="0" err="1" smtClean="0"/>
              <a:t>CFEgroup</a:t>
            </a:r>
            <a:r>
              <a:rPr lang="en-US" dirty="0" smtClean="0"/>
              <a:t> - </a:t>
            </a:r>
            <a:r>
              <a:rPr lang="en-US" dirty="0" smtClean="0">
                <a:hlinkClick r:id="rId3"/>
              </a:rPr>
              <a:t>http://cfegroup.org</a:t>
            </a:r>
            <a:endParaRPr lang="en-US" dirty="0" smtClean="0"/>
          </a:p>
          <a:p>
            <a:pPr lvl="1"/>
            <a:r>
              <a:rPr lang="en-US" dirty="0" err="1" smtClean="0"/>
              <a:t>eXtension</a:t>
            </a:r>
            <a:endParaRPr lang="en-US" dirty="0" smtClean="0"/>
          </a:p>
          <a:p>
            <a:r>
              <a:rPr lang="en-US" dirty="0" smtClean="0"/>
              <a:t>New Certificate Program</a:t>
            </a:r>
          </a:p>
          <a:p>
            <a:pPr lvl="1"/>
            <a:r>
              <a:rPr lang="en-US" dirty="0" smtClean="0"/>
              <a:t>Recognized by SAF and/or ESA</a:t>
            </a:r>
          </a:p>
          <a:p>
            <a:r>
              <a:rPr lang="en-US" dirty="0" smtClean="0"/>
              <a:t>Website Development and DSS Development</a:t>
            </a:r>
          </a:p>
        </p:txBody>
      </p:sp>
    </p:spTree>
    <p:extLst>
      <p:ext uri="{BB962C8B-B14F-4D97-AF65-F5344CB8AC3E}">
        <p14:creationId xmlns:p14="http://schemas.microsoft.com/office/powerpoint/2010/main" val="427482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6572" y="136265"/>
            <a:ext cx="7407428" cy="1022239"/>
          </a:xfrm>
        </p:spPr>
        <p:txBody>
          <a:bodyPr/>
          <a:lstStyle/>
          <a:p>
            <a:r>
              <a:rPr lang="en-US" sz="3200" dirty="0" smtClean="0"/>
              <a:t>2012-2013 Regional PINEMAP Workshops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9258" b="16011"/>
          <a:stretch/>
        </p:blipFill>
        <p:spPr>
          <a:xfrm>
            <a:off x="1485900" y="1158504"/>
            <a:ext cx="7372350" cy="51249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43377" y="421056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✪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79382" y="435326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✪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63946" y="431129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✪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24298" y="285600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✪</a:t>
            </a:r>
          </a:p>
        </p:txBody>
      </p:sp>
    </p:spTree>
    <p:extLst>
      <p:ext uri="{BB962C8B-B14F-4D97-AF65-F5344CB8AC3E}">
        <p14:creationId xmlns:p14="http://schemas.microsoft.com/office/powerpoint/2010/main" val="220829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0185" y="62691"/>
            <a:ext cx="7276426" cy="1082304"/>
          </a:xfrm>
        </p:spPr>
        <p:txBody>
          <a:bodyPr/>
          <a:lstStyle/>
          <a:p>
            <a:r>
              <a:rPr lang="en-US" dirty="0" smtClean="0"/>
              <a:t>Forestry and Natural Resources Webinar Portal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219200" y="1397000"/>
            <a:ext cx="4117896" cy="51089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Features</a:t>
            </a:r>
          </a:p>
          <a:p>
            <a:r>
              <a:rPr lang="en-US" dirty="0" smtClean="0"/>
              <a:t>Live and Archived</a:t>
            </a:r>
          </a:p>
          <a:p>
            <a:r>
              <a:rPr lang="en-US" dirty="0" smtClean="0"/>
              <a:t>Certificate of completion </a:t>
            </a:r>
          </a:p>
          <a:p>
            <a:r>
              <a:rPr lang="en-US" dirty="0" smtClean="0"/>
              <a:t>CFE’s and CEU’s available</a:t>
            </a:r>
          </a:p>
          <a:p>
            <a:r>
              <a:rPr lang="en-US" dirty="0" smtClean="0"/>
              <a:t>Pre and post session questions</a:t>
            </a:r>
          </a:p>
          <a:p>
            <a:r>
              <a:rPr lang="en-US" dirty="0" smtClean="0"/>
              <a:t>Impact and reporting tools</a:t>
            </a:r>
          </a:p>
          <a:p>
            <a:r>
              <a:rPr lang="en-US" dirty="0" smtClean="0"/>
              <a:t>Marketing tools</a:t>
            </a:r>
          </a:p>
          <a:p>
            <a:r>
              <a:rPr lang="en-US" dirty="0" smtClean="0"/>
              <a:t>Over 50 archived webinars to date</a:t>
            </a:r>
          </a:p>
        </p:txBody>
      </p:sp>
      <p:pic>
        <p:nvPicPr>
          <p:cNvPr id="3" name="Picture 2" descr="Screen Shot 2012-05-03 at 3.20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74" y="1682479"/>
            <a:ext cx="3611834" cy="3870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2747" y="5665152"/>
            <a:ext cx="331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forestrywebinars.net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9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Landowner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“PINEMAP for Landowners” Webinar Series</a:t>
            </a:r>
          </a:p>
          <a:p>
            <a:pPr lvl="1"/>
            <a:r>
              <a:rPr lang="en-US" dirty="0" smtClean="0"/>
              <a:t>Utilize the </a:t>
            </a:r>
            <a:r>
              <a:rPr lang="en-US" dirty="0" smtClean="0">
                <a:hlinkClick r:id="rId2"/>
              </a:rPr>
              <a:t>http://www.forestrywebinars.net</a:t>
            </a:r>
            <a:r>
              <a:rPr lang="en-US" dirty="0" smtClean="0"/>
              <a:t> portal </a:t>
            </a:r>
          </a:p>
          <a:p>
            <a:r>
              <a:rPr lang="en-US" dirty="0" smtClean="0"/>
              <a:t>Master Tree Farmer/Master </a:t>
            </a:r>
            <a:r>
              <a:rPr lang="en-US" dirty="0" err="1" smtClean="0"/>
              <a:t>Wildlifer</a:t>
            </a:r>
            <a:r>
              <a:rPr lang="en-US" dirty="0" smtClean="0"/>
              <a:t> Webinar Series</a:t>
            </a:r>
          </a:p>
          <a:p>
            <a:pPr lvl="1"/>
            <a:r>
              <a:rPr lang="en-US" dirty="0" smtClean="0"/>
              <a:t>Assist with this effort and ensure that the climate messages are interwoven with this major regional effort.</a:t>
            </a:r>
          </a:p>
          <a:p>
            <a:r>
              <a:rPr lang="en-US" dirty="0" smtClean="0"/>
              <a:t>Workshops, association meetings and other venues </a:t>
            </a:r>
          </a:p>
          <a:p>
            <a:pPr lvl="1"/>
            <a:r>
              <a:rPr lang="en-US" dirty="0" smtClean="0"/>
              <a:t>PINEMAP Extension plans to pursue state forestry associations, agencies, Extension offices and others to hold sessions or events related to climate and weather influences on forest management.</a:t>
            </a:r>
          </a:p>
          <a:p>
            <a:r>
              <a:rPr lang="en-US" dirty="0" smtClean="0"/>
              <a:t>Website Development (</a:t>
            </a:r>
            <a:r>
              <a:rPr lang="en-US" dirty="0" err="1" smtClean="0"/>
              <a:t>eXtension</a:t>
            </a:r>
            <a:r>
              <a:rPr lang="en-US" dirty="0" smtClean="0"/>
              <a:t> and PINEMAP Extension Site)</a:t>
            </a:r>
          </a:p>
          <a:p>
            <a:pPr lvl="1"/>
            <a:r>
              <a:rPr lang="en-US" dirty="0" smtClean="0"/>
              <a:t>Electronic and print content made available online for viewing or print-on-demand.</a:t>
            </a:r>
          </a:p>
        </p:txBody>
      </p:sp>
    </p:spTree>
    <p:extLst>
      <p:ext uri="{BB962C8B-B14F-4D97-AF65-F5344CB8AC3E}">
        <p14:creationId xmlns:p14="http://schemas.microsoft.com/office/powerpoint/2010/main" val="2239470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Collaboration: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Topics &amp; Agenda - Identifying best research nuggets to disseminate</a:t>
            </a:r>
          </a:p>
          <a:p>
            <a:r>
              <a:rPr lang="en-US" dirty="0" smtClean="0"/>
              <a:t>Presentations -  by PINEMAP and other climate science/forest management researchers</a:t>
            </a:r>
          </a:p>
          <a:p>
            <a:r>
              <a:rPr lang="en-US" dirty="0" smtClean="0"/>
              <a:t>Publications - Identification and development of bulletins and factsheets that directly support workshop efforts</a:t>
            </a:r>
          </a:p>
          <a:p>
            <a:r>
              <a:rPr lang="en-US" dirty="0" smtClean="0"/>
              <a:t>Demonstrations - Establishment/coordination of result demonstration sites for field tours</a:t>
            </a:r>
          </a:p>
          <a:p>
            <a:r>
              <a:rPr lang="en-US" dirty="0" smtClean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783327600"/>
      </p:ext>
    </p:extLst>
  </p:cSld>
  <p:clrMapOvr>
    <a:masterClrMapping/>
  </p:clrMapOvr>
</p:sld>
</file>

<file path=ppt/theme/theme1.xml><?xml version="1.0" encoding="utf-8"?>
<a:theme xmlns:a="http://schemas.openxmlformats.org/drawingml/2006/main" name="AgriLifeTaylorWid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lank Presentation">
      <a:majorFont>
        <a:latin typeface="H Avenir Heavy"/>
        <a:ea typeface=""/>
        <a:cs typeface=""/>
      </a:majorFont>
      <a:minorFont>
        <a:latin typeface="Minio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3936</TotalTime>
  <Words>648</Words>
  <Application>Microsoft Macintosh PowerPoint</Application>
  <PresentationFormat>On-screen Show (4:3)</PresentationFormat>
  <Paragraphs>87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AgriLifeTaylorWide</vt:lpstr>
      <vt:lpstr>Aim 6 – Extension:  Accomplishing Project Objectives through Integration</vt:lpstr>
      <vt:lpstr>Aim 6 Objectives</vt:lpstr>
      <vt:lpstr>Research – Extension Interaction</vt:lpstr>
      <vt:lpstr>Overarching Strategies</vt:lpstr>
      <vt:lpstr>Forestry Professional Activities:</vt:lpstr>
      <vt:lpstr>2012-2013 Regional PINEMAP Workshops</vt:lpstr>
      <vt:lpstr>Forestry and Natural Resources Webinar Portal</vt:lpstr>
      <vt:lpstr>Landowner Activities</vt:lpstr>
      <vt:lpstr>Needed Collaboration: </vt:lpstr>
      <vt:lpstr>Suggested Integration Protocols </vt:lpstr>
      <vt:lpstr>Suggested Integration Protocols </vt:lpstr>
      <vt:lpstr>Special Note on Evaluation/Impact and Integration</vt:lpstr>
      <vt:lpstr>Questions</vt:lpstr>
    </vt:vector>
  </TitlesOfParts>
  <Company>Texas AgriLife Extension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Taylor</dc:creator>
  <cp:lastModifiedBy>Bill Hubbard</cp:lastModifiedBy>
  <cp:revision>100</cp:revision>
  <dcterms:created xsi:type="dcterms:W3CDTF">2012-04-30T13:32:28Z</dcterms:created>
  <dcterms:modified xsi:type="dcterms:W3CDTF">2012-05-15T11:56:43Z</dcterms:modified>
</cp:coreProperties>
</file>