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3" r:id="rId3"/>
    <p:sldId id="346" r:id="rId4"/>
    <p:sldId id="337" r:id="rId5"/>
    <p:sldId id="350" r:id="rId6"/>
    <p:sldId id="338" r:id="rId7"/>
    <p:sldId id="344" r:id="rId8"/>
    <p:sldId id="345" r:id="rId9"/>
    <p:sldId id="354" r:id="rId10"/>
    <p:sldId id="347" r:id="rId11"/>
    <p:sldId id="348" r:id="rId12"/>
    <p:sldId id="349" r:id="rId13"/>
    <p:sldId id="342" r:id="rId14"/>
    <p:sldId id="339" r:id="rId15"/>
    <p:sldId id="358" r:id="rId16"/>
    <p:sldId id="359" r:id="rId17"/>
    <p:sldId id="360" r:id="rId18"/>
    <p:sldId id="361" r:id="rId19"/>
    <p:sldId id="356" r:id="rId20"/>
    <p:sldId id="362" r:id="rId21"/>
    <p:sldId id="357" r:id="rId22"/>
    <p:sldId id="366" r:id="rId23"/>
    <p:sldId id="363" r:id="rId24"/>
    <p:sldId id="365" r:id="rId25"/>
    <p:sldId id="364" r:id="rId26"/>
    <p:sldId id="340" r:id="rId27"/>
    <p:sldId id="353" r:id="rId28"/>
    <p:sldId id="341" r:id="rId29"/>
    <p:sldId id="351" r:id="rId30"/>
    <p:sldId id="352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land, Jessica JT" initials="JT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5B141"/>
    <a:srgbClr val="2C3F7A"/>
    <a:srgbClr val="308379"/>
    <a:srgbClr val="4F7921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250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7494F-3FA4-4CAB-BE05-784FA8B6D87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49996-5EEE-479A-950B-753521ED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FC22B8-A422-46A1-ACE4-C26E5FB623F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D0AE4-A2A2-4B93-98E6-3BD8A937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D0AE4-A2A2-4B93-98E6-3BD8A937E3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07273-EA3B-47DA-A37A-1CC47E34DD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3674-90F8-4F4F-AA7B-930E1665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6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033B-78FA-4C90-BD2C-0CCD37F99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0CD8-A732-4B27-BAF2-A3D5367C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3B73-8D5D-4E51-AB62-B695264F4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4161-62B5-4158-B4D4-CDC1D0D4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6935F-7A3D-4D1E-ADB4-8E79F54B6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758A-BBAF-4E4D-93F3-DAA5CB325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5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DED9-CCCE-4249-A3FE-92DF3F98E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1982-C68A-4726-99A6-0F9E378AB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1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DC29-FF3B-438F-AFC1-300AF54B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054F4-1A82-437B-B972-C46E8595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B994E-698F-4C5D-AFF5-ADCDF83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D23A-B1EF-4A2D-9E91-6BEAD347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A708-59D9-42CD-9569-EB640853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3F7A"/>
            </a:gs>
            <a:gs pos="40000">
              <a:srgbClr val="308379">
                <a:alpha val="67000"/>
                <a:lumMod val="42000"/>
                <a:lumOff val="58000"/>
              </a:srgbClr>
            </a:gs>
            <a:gs pos="93000">
              <a:srgbClr val="A5B141">
                <a:lumMod val="75000"/>
                <a:lumOff val="25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BE39B7-D901-4B72-8D58-3D8A6B58B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3F7A"/>
            </a:gs>
            <a:gs pos="23000">
              <a:srgbClr val="308379">
                <a:alpha val="67000"/>
                <a:lumMod val="42000"/>
                <a:lumOff val="58000"/>
              </a:srgbClr>
            </a:gs>
            <a:gs pos="57000">
              <a:schemeClr val="bg1">
                <a:lumMod val="95000"/>
              </a:schemeClr>
            </a:gs>
            <a:gs pos="39000">
              <a:srgbClr val="A5B141">
                <a:lumMod val="75000"/>
                <a:lumOff val="25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963" y="2590800"/>
            <a:ext cx="8516074" cy="1238250"/>
          </a:xfrm>
        </p:spPr>
        <p:txBody>
          <a:bodyPr/>
          <a:lstStyle/>
          <a:p>
            <a:r>
              <a:rPr lang="en-US" b="1" dirty="0">
                <a:latin typeface="Palatino Linotype" pitchFamily="18" charset="0"/>
              </a:rPr>
              <a:t>Distance Graduate </a:t>
            </a:r>
            <a:r>
              <a:rPr lang="en-US" b="1" dirty="0" smtClean="0">
                <a:latin typeface="Palatino Linotype" pitchFamily="18" charset="0"/>
              </a:rPr>
              <a:t>Course</a:t>
            </a:r>
            <a:br>
              <a:rPr lang="en-US" b="1" dirty="0" smtClean="0">
                <a:latin typeface="Palatino Linotype" pitchFamily="18" charset="0"/>
              </a:rPr>
            </a:br>
            <a:r>
              <a:rPr lang="en-US" b="1" dirty="0" smtClean="0">
                <a:latin typeface="Palatino Linotype" pitchFamily="18" charset="0"/>
              </a:rPr>
              <a:t>Spring 2012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800600"/>
            <a:ext cx="7239000" cy="1371600"/>
          </a:xfrm>
        </p:spPr>
        <p:txBody>
          <a:bodyPr/>
          <a:lstStyle/>
          <a:p>
            <a:r>
              <a:rPr lang="en-US" sz="1400" dirty="0" smtClean="0">
                <a:latin typeface="Century Gothic" pitchFamily="34" charset="0"/>
              </a:rPr>
              <a:t>Martha </a:t>
            </a:r>
            <a:r>
              <a:rPr lang="en-US" sz="1400" dirty="0">
                <a:latin typeface="Century Gothic" pitchFamily="34" charset="0"/>
              </a:rPr>
              <a:t>C. </a:t>
            </a:r>
            <a:r>
              <a:rPr lang="en-US" sz="1400" dirty="0" smtClean="0">
                <a:latin typeface="Century Gothic" pitchFamily="34" charset="0"/>
              </a:rPr>
              <a:t>Monroe and Jessica Ireland</a:t>
            </a:r>
          </a:p>
          <a:p>
            <a:r>
              <a:rPr lang="en-US" sz="1400" dirty="0" smtClean="0">
                <a:latin typeface="Century Gothic" pitchFamily="34" charset="0"/>
              </a:rPr>
              <a:t>School of Forest Resources &amp; Conservation, University of Florida</a:t>
            </a:r>
          </a:p>
          <a:p>
            <a:endParaRPr lang="en-US" sz="1400" dirty="0">
              <a:latin typeface="Century Gothic" pitchFamily="34" charset="0"/>
            </a:endParaRPr>
          </a:p>
          <a:p>
            <a:r>
              <a:rPr lang="en-US" sz="1400" dirty="0">
                <a:latin typeface="Century Gothic" pitchFamily="34" charset="0"/>
              </a:rPr>
              <a:t> </a:t>
            </a:r>
            <a:r>
              <a:rPr lang="en-US" sz="1400" dirty="0" smtClean="0">
                <a:latin typeface="Century Gothic" pitchFamily="34" charset="0"/>
              </a:rPr>
              <a:t>A project funded by USDA NIFA</a:t>
            </a:r>
          </a:p>
          <a:p>
            <a:endParaRPr lang="en-US" sz="1400" dirty="0">
              <a:latin typeface="Century Gothic" pitchFamily="34" charset="0"/>
            </a:endParaRPr>
          </a:p>
          <a:p>
            <a:endParaRPr lang="en-US" sz="1200" dirty="0" smtClean="0">
              <a:latin typeface="Century Gothic" pitchFamily="34" charset="0"/>
            </a:endParaRPr>
          </a:p>
          <a:p>
            <a:endParaRPr lang="en-US" sz="1400" dirty="0" smtClean="0">
              <a:latin typeface="Century Gothic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081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Assignment 2: </a:t>
            </a:r>
            <a:br>
              <a:rPr lang="en-US" sz="3600" dirty="0" smtClean="0"/>
            </a:br>
            <a:r>
              <a:rPr lang="en-US" sz="3600" dirty="0" smtClean="0"/>
              <a:t>Slide Presentation for Landowners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636882"/>
            <a:ext cx="6134393" cy="4925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Assignment 2: </a:t>
            </a:r>
            <a:br>
              <a:rPr lang="en-US" sz="3600" dirty="0" smtClean="0"/>
            </a:br>
            <a:r>
              <a:rPr lang="en-US" sz="3600" dirty="0" smtClean="0"/>
              <a:t>Fact sheet for private landowner</a:t>
            </a:r>
            <a:endParaRPr lang="en-US" sz="3600" dirty="0"/>
          </a:p>
        </p:txBody>
      </p:sp>
      <p:pic>
        <p:nvPicPr>
          <p:cNvPr id="4" name="Picture 3" descr="j raymond PINEMAP_Assignment2_Group1b_2012_04_16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13439" r="2222"/>
          <a:stretch/>
        </p:blipFill>
        <p:spPr>
          <a:xfrm>
            <a:off x="377371" y="1524000"/>
            <a:ext cx="8563430" cy="50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Assignment 2: </a:t>
            </a:r>
            <a:br>
              <a:rPr lang="en-US" sz="3600" dirty="0" smtClean="0"/>
            </a:br>
            <a:r>
              <a:rPr lang="en-US" sz="3600" dirty="0" smtClean="0"/>
              <a:t>Plan for State Agency</a:t>
            </a:r>
            <a:endParaRPr lang="en-US" sz="3600" dirty="0"/>
          </a:p>
        </p:txBody>
      </p:sp>
      <p:pic>
        <p:nvPicPr>
          <p:cNvPr id="4" name="Picture 3" descr="clark fact sheet Subgroup 1D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15109" r="2540"/>
          <a:stretch/>
        </p:blipFill>
        <p:spPr>
          <a:xfrm>
            <a:off x="377370" y="1509486"/>
            <a:ext cx="8534401" cy="46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2012 Offering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6 PhD	1 MS		Virginia Tech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1 MS		Auburn</a:t>
            </a:r>
          </a:p>
          <a:p>
            <a:pPr marL="0" indent="0">
              <a:buNone/>
            </a:pPr>
            <a:r>
              <a:rPr lang="en-US" sz="2800" dirty="0" smtClean="0"/>
              <a:t>2 PhD	1 MS		North Carolina St </a:t>
            </a:r>
            <a:r>
              <a:rPr lang="en-US" sz="2800" dirty="0" err="1" smtClean="0"/>
              <a:t>Univ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 PhD	2 MS		University of Florida</a:t>
            </a:r>
          </a:p>
          <a:p>
            <a:pPr marL="0" indent="0">
              <a:buNone/>
            </a:pPr>
            <a:r>
              <a:rPr lang="en-US" sz="2800" dirty="0" smtClean="0"/>
              <a:t>1 PhD			Miss State University</a:t>
            </a:r>
          </a:p>
          <a:p>
            <a:pPr marL="0" indent="0">
              <a:buNone/>
            </a:pPr>
            <a:r>
              <a:rPr lang="en-US" sz="2800" dirty="0" smtClean="0"/>
              <a:t>2 PhD 	1 MS		Texas A&amp;M University</a:t>
            </a:r>
          </a:p>
          <a:p>
            <a:pPr marL="0" indent="0">
              <a:buNone/>
            </a:pPr>
            <a:r>
              <a:rPr lang="en-US" sz="2800" dirty="0" smtClean="0"/>
              <a:t>1 PhD			Oklahoma State University</a:t>
            </a:r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 PhD			University of Georgia</a:t>
            </a:r>
          </a:p>
          <a:p>
            <a:pPr marL="0" indent="0">
              <a:buNone/>
            </a:pPr>
            <a:r>
              <a:rPr lang="en-US" sz="2800" b="1" dirty="0" smtClean="0"/>
              <a:t>Total: 16         6		8  </a:t>
            </a:r>
          </a:p>
          <a:p>
            <a:pPr marL="0" indent="0">
              <a:buNone/>
            </a:pPr>
            <a:r>
              <a:rPr lang="en-US" sz="2800" dirty="0" smtClean="0"/>
              <a:t>    And </a:t>
            </a:r>
            <a:r>
              <a:rPr lang="en-US" sz="2800" dirty="0"/>
              <a:t>a few postdocs and staff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09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Course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survey from students</a:t>
            </a:r>
          </a:p>
          <a:p>
            <a:pPr lvl="1"/>
            <a:r>
              <a:rPr lang="en-US" dirty="0" smtClean="0"/>
              <a:t>20 respondents </a:t>
            </a:r>
          </a:p>
          <a:p>
            <a:pPr lvl="1"/>
            <a:r>
              <a:rPr lang="en-US" dirty="0" smtClean="0"/>
              <a:t>14 questions (scale and open-ended)</a:t>
            </a:r>
          </a:p>
          <a:p>
            <a:r>
              <a:rPr lang="en-US" dirty="0" smtClean="0"/>
              <a:t>Comments/feedback from students during final webinar</a:t>
            </a:r>
          </a:p>
          <a:p>
            <a:r>
              <a:rPr lang="en-US" dirty="0" smtClean="0"/>
              <a:t>Anecdotal feedback from PINEMAP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4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b="1" dirty="0" smtClean="0"/>
              <a:t>Student Responses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well did the course facilitate learning about: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9131"/>
            <a:ext cx="8077200" cy="468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7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well did the course help you better understand integration among: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96200" cy="45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953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dirty="0" smtClean="0"/>
              <a:t>Student Responses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95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691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noFill/>
        </p:spPr>
        <p:txBody>
          <a:bodyPr/>
          <a:lstStyle/>
          <a:p>
            <a:pPr algn="l"/>
            <a:r>
              <a:rPr lang="en-US" b="1" dirty="0" smtClean="0"/>
              <a:t>Student Responses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783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7612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</p:spPr>
        <p:txBody>
          <a:bodyPr/>
          <a:lstStyle/>
          <a:p>
            <a:pPr algn="l"/>
            <a:r>
              <a:rPr lang="en-US" b="1" dirty="0" smtClean="0"/>
              <a:t>Student Responses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86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Student Feedback on Assignments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“Assignments 1 and 2 are good ways for us to communicate with each other and understand research aims and the needs of potential landowners”</a:t>
            </a:r>
          </a:p>
          <a:p>
            <a:r>
              <a:rPr lang="en-US" sz="2400" dirty="0" smtClean="0"/>
              <a:t>“I thought the assignments were great and enjoyed the interaction among all parties”</a:t>
            </a:r>
          </a:p>
          <a:p>
            <a:r>
              <a:rPr lang="en-US" sz="2400" dirty="0" smtClean="0"/>
              <a:t>“Team work is hard! Team work with all the people from different schools is even harder.”</a:t>
            </a:r>
          </a:p>
          <a:p>
            <a:r>
              <a:rPr lang="en-US" sz="2400" dirty="0" smtClean="0"/>
              <a:t>“It was exceedingly tedious to work in groups over long distances.</a:t>
            </a:r>
          </a:p>
          <a:p>
            <a:r>
              <a:rPr lang="en-US" sz="2400" dirty="0" smtClean="0"/>
              <a:t>“Working in a group via e-mail is sometimes not very effective. We should look for some more interactive way of doing it”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219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students to address climate change mitigation and adaptation issues with southern pine forests</a:t>
            </a:r>
          </a:p>
          <a:p>
            <a:r>
              <a:rPr lang="en-US" dirty="0" smtClean="0"/>
              <a:t>Facilitate greater levels of integration by supporting communication, cooperation, and collaboration between and within Aims and Research/Extension</a:t>
            </a:r>
          </a:p>
          <a:p>
            <a:r>
              <a:rPr lang="en-US" dirty="0" smtClean="0"/>
              <a:t>Build </a:t>
            </a:r>
            <a:r>
              <a:rPr lang="en-US" dirty="0" err="1" smtClean="0"/>
              <a:t>transdisciplinary</a:t>
            </a:r>
            <a:r>
              <a:rPr lang="en-US" dirty="0" smtClean="0"/>
              <a:t> research, education, and outreach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9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Course Structure/Interaction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“I enjoyed interacting with the other graduate students through the webinars and the assignments. I feel this is where I learned the most about what they are doing and how our aims fit together.”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 smtClean="0"/>
              <a:t>“I think it is a great strategy for the course and would not change anything except grading. To get people to participate, you have to really make them…”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/>
              <a:t>“People did not feel comfortable in participating in discussion after reading only 20-70% of the materials. Just too many readings. Less readings means more discussion! So, prioritize the readings then ask some nearly mandatory inputs from all”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649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Strengths/Weaknesses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“A strength of this course is definitely the amount of information and communication with other members of the PINEMAP network…Weakness…was communication among groups for assignments”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“Strengths –excellent, high-quality seminars from well-known individuals. Weaknesses – 2 hours is a long time to sit in front of a computer, and it’s difficult to communicate effectively during group projects”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64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Tweak to 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</a:p>
          <a:p>
            <a:r>
              <a:rPr lang="en-US" dirty="0" smtClean="0"/>
              <a:t>Letter grade or pass/fail</a:t>
            </a:r>
          </a:p>
          <a:p>
            <a:r>
              <a:rPr lang="en-US" dirty="0" smtClean="0"/>
              <a:t>Amount of reading</a:t>
            </a:r>
          </a:p>
          <a:p>
            <a:r>
              <a:rPr lang="en-US" dirty="0" smtClean="0"/>
              <a:t>Discussion expectation; participation points</a:t>
            </a:r>
          </a:p>
          <a:p>
            <a:r>
              <a:rPr lang="en-US" dirty="0" smtClean="0"/>
              <a:t>Assignments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4180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Suggestions for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Self-assessment questions for readings</a:t>
            </a:r>
          </a:p>
          <a:p>
            <a:r>
              <a:rPr lang="en-US" sz="2400" dirty="0" smtClean="0"/>
              <a:t>Scheduled time for webinar interaction outside of main time (for those who can’t attend live webinars)</a:t>
            </a:r>
          </a:p>
          <a:p>
            <a:r>
              <a:rPr lang="en-US" sz="2400" dirty="0" smtClean="0"/>
              <a:t>Less reading, more interactive discussion</a:t>
            </a:r>
          </a:p>
          <a:p>
            <a:r>
              <a:rPr lang="en-US" sz="2400" dirty="0" smtClean="0"/>
              <a:t>Some individual assignments</a:t>
            </a:r>
          </a:p>
          <a:p>
            <a:r>
              <a:rPr lang="en-US" sz="2400" dirty="0" smtClean="0"/>
              <a:t>Reduce amount of readings</a:t>
            </a:r>
          </a:p>
          <a:p>
            <a:r>
              <a:rPr lang="en-US" sz="2400" dirty="0" smtClean="0"/>
              <a:t>Involve current grad students in future offerings (maybe assist with assignments?)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24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Faculty feedback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 believe it was very useful for our students.</a:t>
            </a:r>
          </a:p>
          <a:p>
            <a:r>
              <a:rPr lang="en-US" sz="2800" dirty="0"/>
              <a:t>Thanks for the useful assessment.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Hats </a:t>
            </a:r>
            <a:r>
              <a:rPr lang="en-US" sz="2800" dirty="0"/>
              <a:t>off to all the instructors for putting together this fantastic learning opportunity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My student enjoyed the class.</a:t>
            </a:r>
          </a:p>
          <a:p>
            <a:r>
              <a:rPr lang="en-US" sz="2800" dirty="0" smtClean="0"/>
              <a:t>I </a:t>
            </a:r>
            <a:r>
              <a:rPr lang="en-US" sz="2800" dirty="0"/>
              <a:t>commend [you] for organizing a good class with a delivery systems that, at least for some of us, is new and challenging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Continued Interaction?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Seminars</a:t>
            </a:r>
          </a:p>
          <a:p>
            <a:r>
              <a:rPr lang="en-US" dirty="0" smtClean="0"/>
              <a:t>Internal webinars</a:t>
            </a:r>
          </a:p>
          <a:p>
            <a:r>
              <a:rPr lang="en-US" dirty="0" smtClean="0"/>
              <a:t>In person meetings</a:t>
            </a:r>
          </a:p>
          <a:p>
            <a:r>
              <a:rPr lang="en-US" dirty="0" smtClean="0"/>
              <a:t>Blog or Twitter</a:t>
            </a:r>
          </a:p>
          <a:p>
            <a:r>
              <a:rPr lang="en-US" dirty="0" smtClean="0"/>
              <a:t>Online discussion board</a:t>
            </a:r>
          </a:p>
          <a:p>
            <a:r>
              <a:rPr lang="en-US" dirty="0" smtClean="0"/>
              <a:t>E-mail (grad student listserv)</a:t>
            </a:r>
          </a:p>
          <a:p>
            <a:r>
              <a:rPr lang="en-US" dirty="0" smtClean="0"/>
              <a:t>Joint research project</a:t>
            </a:r>
          </a:p>
          <a:p>
            <a:r>
              <a:rPr lang="en-US" dirty="0" smtClean="0"/>
              <a:t>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3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Some “Easy” Fixes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62400" cy="4525963"/>
          </a:xfrm>
        </p:spPr>
        <p:txBody>
          <a:bodyPr/>
          <a:lstStyle/>
          <a:p>
            <a:r>
              <a:rPr lang="en-US" sz="2400" dirty="0" smtClean="0"/>
              <a:t>Synchronous time—not middle of the day or week</a:t>
            </a:r>
          </a:p>
          <a:p>
            <a:r>
              <a:rPr lang="en-US" sz="2400" dirty="0" smtClean="0"/>
              <a:t>Specify grade calculation</a:t>
            </a:r>
          </a:p>
          <a:p>
            <a:r>
              <a:rPr lang="en-US" sz="2400" dirty="0" smtClean="0"/>
              <a:t>Discussion questions too specific &amp; intimidating</a:t>
            </a:r>
          </a:p>
          <a:p>
            <a:r>
              <a:rPr lang="en-US" sz="2400" dirty="0" smtClean="0"/>
              <a:t>Students will be in the field and need to access Internet from rural locations – use narrated </a:t>
            </a:r>
            <a:r>
              <a:rPr lang="en-US" sz="2400" dirty="0" err="1" smtClean="0"/>
              <a:t>ppt</a:t>
            </a: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r>
              <a:rPr lang="en-US" sz="2400" dirty="0" smtClean="0"/>
              <a:t>Page limits for readings</a:t>
            </a:r>
          </a:p>
          <a:p>
            <a:r>
              <a:rPr lang="en-US" sz="2400" dirty="0" smtClean="0"/>
              <a:t>Include discussion points in grade</a:t>
            </a:r>
          </a:p>
          <a:p>
            <a:r>
              <a:rPr lang="en-US" sz="2400" dirty="0" smtClean="0"/>
              <a:t>Pitch information and questions to better engage interdisciplinary groups!</a:t>
            </a:r>
          </a:p>
          <a:p>
            <a:r>
              <a:rPr lang="en-US" sz="2400" dirty="0" smtClean="0"/>
              <a:t>Include current students in next class offering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86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Some Harder Fixes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Engage faculty more</a:t>
            </a:r>
          </a:p>
          <a:p>
            <a:r>
              <a:rPr lang="en-US" sz="2400" dirty="0" smtClean="0"/>
              <a:t>Encouraging more student interaction on webinars AND online discussion board</a:t>
            </a:r>
            <a:endParaRPr lang="en-US" sz="2400" dirty="0"/>
          </a:p>
          <a:p>
            <a:r>
              <a:rPr lang="en-US" sz="2400" dirty="0" smtClean="0"/>
              <a:t>Teamwork is difficult: distance group work across disciplines with strangers especially tedious, cumbersome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Too much work, material for a 2-credit P/F </a:t>
            </a:r>
            <a:r>
              <a:rPr lang="en-US" sz="2400" dirty="0" smtClean="0"/>
              <a:t>course? Increase commitment? Reduce expectation?</a:t>
            </a:r>
          </a:p>
          <a:p>
            <a:r>
              <a:rPr lang="en-US" sz="2400" dirty="0" smtClean="0"/>
              <a:t>Better asynchronous activity to improve use </a:t>
            </a:r>
            <a:r>
              <a:rPr lang="en-US" sz="2400" dirty="0"/>
              <a:t>of the gap across three </a:t>
            </a:r>
            <a:r>
              <a:rPr lang="en-US" sz="2400" dirty="0" smtClean="0"/>
              <a:t>weeks of spring break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35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How many more students?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students who plan to take this course later?</a:t>
            </a:r>
          </a:p>
          <a:p>
            <a:r>
              <a:rPr lang="en-US" dirty="0" smtClean="0"/>
              <a:t>New students coming in by Spring 2013?</a:t>
            </a:r>
          </a:p>
          <a:p>
            <a:r>
              <a:rPr lang="en-US" dirty="0" smtClean="0"/>
              <a:t>Additional students later?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8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Questions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Course?</a:t>
            </a:r>
          </a:p>
          <a:p>
            <a:pPr lvl="1"/>
            <a:r>
              <a:rPr lang="en-US" dirty="0" smtClean="0"/>
              <a:t>Again? Change? </a:t>
            </a:r>
            <a:r>
              <a:rPr lang="en-US" smtClean="0"/>
              <a:t>Keep</a:t>
            </a:r>
            <a:r>
              <a:rPr lang="en-US" smtClean="0"/>
              <a:t>? Expand? </a:t>
            </a:r>
            <a:r>
              <a:rPr lang="en-US" smtClean="0"/>
              <a:t>Who</a:t>
            </a:r>
            <a:r>
              <a:rPr lang="en-US" smtClean="0"/>
              <a:t>?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Future opportunities to engage current students</a:t>
            </a:r>
          </a:p>
          <a:p>
            <a:pPr lvl="1"/>
            <a:r>
              <a:rPr lang="en-US" dirty="0" smtClean="0"/>
              <a:t>Another PINEMAP course? Seminar?</a:t>
            </a:r>
          </a:p>
          <a:p>
            <a:pPr lvl="1"/>
            <a:r>
              <a:rPr lang="en-US" dirty="0" smtClean="0"/>
              <a:t>Existing webinars and Aim meetings?</a:t>
            </a:r>
          </a:p>
          <a:p>
            <a:pPr lvl="1"/>
            <a:r>
              <a:rPr lang="en-US" dirty="0" smtClean="0"/>
              <a:t>Research questions and data analysis?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Planning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formed at first annual meeting who helped shape syllabus (summer 2011)</a:t>
            </a:r>
          </a:p>
          <a:p>
            <a:r>
              <a:rPr lang="en-US" dirty="0" smtClean="0"/>
              <a:t>Project Management Team continued to offer suggestions (fall 2011)</a:t>
            </a:r>
          </a:p>
          <a:p>
            <a:r>
              <a:rPr lang="en-US" dirty="0" smtClean="0"/>
              <a:t>Volunteer presenters coordinated their topic with readings, webinar, discussion questions (December 2011)</a:t>
            </a:r>
          </a:p>
          <a:p>
            <a:r>
              <a:rPr lang="en-US" dirty="0" smtClean="0"/>
              <a:t>Jessica held all the pieces together with weekly reminders for students and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0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Let’s hear your best ideas: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4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Held during common weeks of spring term (3 week gap for spring break)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Synchronous 2 hour webinars most weeks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8 faculty gave 6 webinars; 1 faculty did narrated PowerPoint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2 guests gave 2 webinars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Weekly readings and online discussion supplemented information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9 faculty assignment group leaders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Students register for </a:t>
            </a:r>
            <a:r>
              <a:rPr lang="en-US" sz="2800" dirty="0" err="1" smtClean="0"/>
              <a:t>indep</a:t>
            </a:r>
            <a:r>
              <a:rPr lang="en-US" sz="2800" dirty="0" smtClean="0"/>
              <a:t>. </a:t>
            </a:r>
            <a:r>
              <a:rPr lang="en-US" sz="2800" dirty="0"/>
              <a:t>s</a:t>
            </a:r>
            <a:r>
              <a:rPr lang="en-US" sz="2800" dirty="0" smtClean="0"/>
              <a:t>tudy at home </a:t>
            </a:r>
            <a:r>
              <a:rPr lang="en-US" sz="2800" dirty="0" err="1" smtClean="0"/>
              <a:t>univ.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Web Portal for Course</a:t>
            </a:r>
            <a:endParaRPr lang="en-US" b="1" dirty="0"/>
          </a:p>
        </p:txBody>
      </p:sp>
      <p:pic>
        <p:nvPicPr>
          <p:cNvPr id="4" name="Content Placeholder 3" descr="The PineMap Education Portal - Windows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32383" cy="4953000"/>
          </a:xfrm>
        </p:spPr>
      </p:pic>
    </p:spTree>
    <p:extLst>
      <p:ext uri="{BB962C8B-B14F-4D97-AF65-F5344CB8AC3E}">
        <p14:creationId xmlns:p14="http://schemas.microsoft.com/office/powerpoint/2010/main" val="109106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PineMap Education Portal - Windows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" y="304800"/>
            <a:ext cx="8992295" cy="6248400"/>
          </a:xfrm>
        </p:spPr>
      </p:pic>
    </p:spTree>
    <p:extLst>
      <p:ext uri="{BB962C8B-B14F-4D97-AF65-F5344CB8AC3E}">
        <p14:creationId xmlns:p14="http://schemas.microsoft.com/office/powerpoint/2010/main" val="315308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Assignments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dirty="0" smtClean="0"/>
              <a:t> – Work with Aim group to understand the research questions and role in PINEMAP; make a presentation to other students; respond to questions in discussion.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dirty="0" smtClean="0"/>
              <a:t> – Work in groups to create Extension Products for specific audience on forest management or vulnerability due to projected climate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9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58771" cy="296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Assignment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918857" cy="29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940628" cy="295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9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Assignment 1</a:t>
            </a:r>
            <a:endParaRPr lang="en-US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60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stance Graduate Course&amp;#x0D;&amp;#x0A;Spring 2012&amp;quot;&quot;/&gt;&lt;property id=&quot;20307&quot; value=&quot;256&quot;/&gt;&lt;/object&gt;&lt;object type=&quot;3&quot; unique_id=&quot;11694&quot;&gt;&lt;property id=&quot;20148&quot; value=&quot;5&quot;/&gt;&lt;property id=&quot;20300&quot; value=&quot;Slide 2 - &amp;quot;Goals&amp;quot;&quot;/&gt;&lt;property id=&quot;20307&quot; value=&quot;343&quot;/&gt;&lt;/object&gt;&lt;object type=&quot;3&quot; unique_id=&quot;11695&quot;&gt;&lt;property id=&quot;20148&quot; value=&quot;5&quot;/&gt;&lt;property id=&quot;20300&quot; value=&quot;Slide 3 - &amp;quot;Planning Process&amp;quot;&quot;/&gt;&lt;property id=&quot;20307&quot; value=&quot;346&quot;/&gt;&lt;/object&gt;&lt;object type=&quot;3&quot; unique_id=&quot;11696&quot;&gt;&lt;property id=&quot;20148&quot; value=&quot;5&quot;/&gt;&lt;property id=&quot;20300&quot; value=&quot;Slide 4 - &amp;quot;Parameters&amp;quot;&quot;/&gt;&lt;property id=&quot;20307&quot; value=&quot;337&quot;/&gt;&lt;/object&gt;&lt;object type=&quot;3&quot; unique_id=&quot;11697&quot;&gt;&lt;property id=&quot;20148&quot; value=&quot;5&quot;/&gt;&lt;property id=&quot;20300&quot; value=&quot;Slide 5 - &amp;quot;Web Portal for Course&amp;quot;&quot;/&gt;&lt;property id=&quot;20307&quot; value=&quot;350&quot;/&gt;&lt;/object&gt;&lt;object type=&quot;3&quot; unique_id=&quot;11698&quot;&gt;&lt;property id=&quot;20148&quot; value=&quot;5&quot;/&gt;&lt;property id=&quot;20300&quot; value=&quot;Slide 6&quot;/&gt;&lt;property id=&quot;20307&quot; value=&quot;338&quot;/&gt;&lt;/object&gt;&lt;object type=&quot;3&quot; unique_id=&quot;11699&quot;&gt;&lt;property id=&quot;20148&quot; value=&quot;5&quot;/&gt;&lt;property id=&quot;20300&quot; value=&quot;Slide 7 - &amp;quot;Assignments&amp;quot;&quot;/&gt;&lt;property id=&quot;20307&quot; value=&quot;344&quot;/&gt;&lt;/object&gt;&lt;object type=&quot;3&quot; unique_id=&quot;11700&quot;&gt;&lt;property id=&quot;20148&quot; value=&quot;5&quot;/&gt;&lt;property id=&quot;20300&quot; value=&quot;Slide 8 - &amp;quot;Assignment 1&amp;quot;&quot;/&gt;&lt;property id=&quot;20307&quot; value=&quot;345&quot;/&gt;&lt;/object&gt;&lt;object type=&quot;3&quot; unique_id=&quot;11701&quot;&gt;&lt;property id=&quot;20148&quot; value=&quot;5&quot;/&gt;&lt;property id=&quot;20300&quot; value=&quot;Slide 10 - &amp;quot;Assignment 2: &amp;#x0D;&amp;#x0A;Slide Presentation for Landowners&amp;quot;&quot;/&gt;&lt;property id=&quot;20307&quot; value=&quot;347&quot;/&gt;&lt;/object&gt;&lt;object type=&quot;3&quot; unique_id=&quot;11702&quot;&gt;&lt;property id=&quot;20148&quot; value=&quot;5&quot;/&gt;&lt;property id=&quot;20300&quot; value=&quot;Slide 11 - &amp;quot;Assignment 2: &amp;#x0D;&amp;#x0A;Fact sheet for private landowner&amp;quot;&quot;/&gt;&lt;property id=&quot;20307&quot; value=&quot;348&quot;/&gt;&lt;/object&gt;&lt;object type=&quot;3&quot; unique_id=&quot;11703&quot;&gt;&lt;property id=&quot;20148&quot; value=&quot;5&quot;/&gt;&lt;property id=&quot;20300&quot; value=&quot;Slide 12 - &amp;quot;Assignment 2: &amp;#x0D;&amp;#x0A;Plan for State Agency&amp;quot;&quot;/&gt;&lt;property id=&quot;20307&quot; value=&quot;349&quot;/&gt;&lt;/object&gt;&lt;object type=&quot;3&quot; unique_id=&quot;11704&quot;&gt;&lt;property id=&quot;20148&quot; value=&quot;5&quot;/&gt;&lt;property id=&quot;20300&quot; value=&quot;Slide 13 - &amp;quot;2012 Offering&amp;quot;&quot;/&gt;&lt;property id=&quot;20307&quot; value=&quot;342&quot;/&gt;&lt;/object&gt;&lt;object type=&quot;3&quot; unique_id=&quot;11705&quot;&gt;&lt;property id=&quot;20148&quot; value=&quot;5&quot;/&gt;&lt;property id=&quot;20300&quot; value=&quot;Slide 14 - &amp;quot;Course Evaluation&amp;quot;&quot;/&gt;&lt;property id=&quot;20307&quot; value=&quot;339&quot;/&gt;&lt;/object&gt;&lt;object type=&quot;3&quot; unique_id=&quot;11706&quot;&gt;&lt;property id=&quot;20148&quot; value=&quot;5&quot;/&gt;&lt;property id=&quot;20300&quot; value=&quot;Slide 25 - &amp;quot;Some “Easy” Fixes&amp;quot;&quot;/&gt;&lt;property id=&quot;20307&quot; value=&quot;340&quot;/&gt;&lt;/object&gt;&lt;object type=&quot;3&quot; unique_id=&quot;11707&quot;&gt;&lt;property id=&quot;20148&quot; value=&quot;5&quot;/&gt;&lt;property id=&quot;20300&quot; value=&quot;Slide 27 - &amp;quot;How many more students?&amp;quot;&quot;/&gt;&lt;property id=&quot;20307&quot; value=&quot;341&quot;/&gt;&lt;/object&gt;&lt;object type=&quot;3&quot; unique_id=&quot;11708&quot;&gt;&lt;property id=&quot;20148&quot; value=&quot;5&quot;/&gt;&lt;property id=&quot;20300&quot; value=&quot;Slide 28 - &amp;quot;Questions for Today&amp;quot;&quot;/&gt;&lt;property id=&quot;20307&quot; value=&quot;351&quot;/&gt;&lt;/object&gt;&lt;object type=&quot;3&quot; unique_id=&quot;11709&quot;&gt;&lt;property id=&quot;20148&quot; value=&quot;5&quot;/&gt;&lt;property id=&quot;20300&quot; value=&quot;Slide 29 - &amp;quot;Let’s hear your best ideas:&amp;quot;&quot;/&gt;&lt;property id=&quot;20307&quot; value=&quot;352&quot;/&gt;&lt;/object&gt;&lt;object type=&quot;3&quot; unique_id=&quot;12068&quot;&gt;&lt;property id=&quot;20148&quot; value=&quot;5&quot;/&gt;&lt;property id=&quot;20300&quot; value=&quot;Slide 26 - &amp;quot;Some Harder Fixes&amp;quot;&quot;/&gt;&lt;property id=&quot;20307&quot; value=&quot;353&quot;/&gt;&lt;/object&gt;&lt;object type=&quot;3&quot; unique_id=&quot;12349&quot;&gt;&lt;property id=&quot;20148&quot; value=&quot;5&quot;/&gt;&lt;property id=&quot;20300&quot; value=&quot;Slide 9 - &amp;quot;Assignment 1&amp;quot;&quot;/&gt;&lt;property id=&quot;20307&quot; value=&quot;354&quot;/&gt;&lt;/object&gt;&lt;object type=&quot;3&quot; unique_id=&quot;12350&quot;&gt;&lt;property id=&quot;20148&quot; value=&quot;5&quot;/&gt;&lt;property id=&quot;20300&quot; value=&quot;Slide 15 - &amp;quot;Student Responses&amp;quot;&quot;/&gt;&lt;property id=&quot;20307&quot; value=&quot;358&quot;/&gt;&lt;/object&gt;&lt;object type=&quot;3&quot; unique_id=&quot;12351&quot;&gt;&lt;property id=&quot;20148&quot; value=&quot;5&quot;/&gt;&lt;property id=&quot;20300&quot; value=&quot;Slide 16&quot;/&gt;&lt;property id=&quot;20307&quot; value=&quot;359&quot;/&gt;&lt;/object&gt;&lt;object type=&quot;3&quot; unique_id=&quot;12352&quot;&gt;&lt;property id=&quot;20148&quot; value=&quot;5&quot;/&gt;&lt;property id=&quot;20300&quot; value=&quot;Slide 17 - &amp;quot;Student Responses&amp;quot;&quot;/&gt;&lt;property id=&quot;20307&quot; value=&quot;360&quot;/&gt;&lt;/object&gt;&lt;object type=&quot;3&quot; unique_id=&quot;12353&quot;&gt;&lt;property id=&quot;20148&quot; value=&quot;5&quot;/&gt;&lt;property id=&quot;20300&quot; value=&quot;Slide 18 - &amp;quot;Student Responses&amp;quot;&quot;/&gt;&lt;property id=&quot;20307&quot; value=&quot;361&quot;/&gt;&lt;/object&gt;&lt;object type=&quot;3&quot; unique_id=&quot;12354&quot;&gt;&lt;property id=&quot;20148&quot; value=&quot;5&quot;/&gt;&lt;property id=&quot;20300&quot; value=&quot;Slide 19 - &amp;quot;Student Feedback on Assignments&amp;quot;&quot;/&gt;&lt;property id=&quot;20307&quot; value=&quot;356&quot;/&gt;&lt;/object&gt;&lt;object type=&quot;3&quot; unique_id=&quot;12355&quot;&gt;&lt;property id=&quot;20148&quot; value=&quot;5&quot;/&gt;&lt;property id=&quot;20300&quot; value=&quot;Slide 20 - &amp;quot;Course Structure/Interaction&amp;quot;&quot;/&gt;&lt;property id=&quot;20307&quot; value=&quot;362&quot;/&gt;&lt;/object&gt;&lt;object type=&quot;3&quot; unique_id=&quot;12356&quot;&gt;&lt;property id=&quot;20148&quot; value=&quot;5&quot;/&gt;&lt;property id=&quot;20300&quot; value=&quot;Slide 21 - &amp;quot;Strengths/Weaknesses&amp;quot;&quot;/&gt;&lt;property id=&quot;20307&quot; value=&quot;357&quot;/&gt;&lt;/object&gt;&lt;object type=&quot;3&quot; unique_id=&quot;12357&quot;&gt;&lt;property id=&quot;20148&quot; value=&quot;5&quot;/&gt;&lt;property id=&quot;20300&quot; value=&quot;Slide 22 - &amp;quot;Suggestions for future&amp;quot;&quot;/&gt;&lt;property id=&quot;20307&quot; value=&quot;363&quot;/&gt;&lt;/object&gt;&lt;object type=&quot;3&quot; unique_id=&quot;12358&quot;&gt;&lt;property id=&quot;20148&quot; value=&quot;5&quot;/&gt;&lt;property id=&quot;20300&quot; value=&quot;Slide 23 - &amp;quot;Faculty feedback&amp;quot;&quot;/&gt;&lt;property id=&quot;20307&quot; value=&quot;365&quot;/&gt;&lt;/object&gt;&lt;object type=&quot;3&quot; unique_id=&quot;12359&quot;&gt;&lt;property id=&quot;20148&quot; value=&quot;5&quot;/&gt;&lt;property id=&quot;20300&quot; value=&quot;Slide 24 - &amp;quot;Continued Interaction?&amp;amp;#x09;&amp;quot;&quot;/&gt;&lt;property id=&quot;20307&quot; value=&quot;3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8203</TotalTime>
  <Words>960</Words>
  <Application>Microsoft Office PowerPoint</Application>
  <PresentationFormat>On-screen Show (4:3)</PresentationFormat>
  <Paragraphs>130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Distance Graduate Course Spring 2012</vt:lpstr>
      <vt:lpstr>Goals</vt:lpstr>
      <vt:lpstr>Planning Process</vt:lpstr>
      <vt:lpstr>Parameters</vt:lpstr>
      <vt:lpstr>Web Portal for Course</vt:lpstr>
      <vt:lpstr>PowerPoint Presentation</vt:lpstr>
      <vt:lpstr>Assignments</vt:lpstr>
      <vt:lpstr>Assignment 1</vt:lpstr>
      <vt:lpstr>Assignment 1</vt:lpstr>
      <vt:lpstr>Assignment 2:  Slide Presentation for Landowners</vt:lpstr>
      <vt:lpstr>Assignment 2:  Fact sheet for private landowner</vt:lpstr>
      <vt:lpstr>Assignment 2:  Plan for State Agency</vt:lpstr>
      <vt:lpstr>2012 Offering</vt:lpstr>
      <vt:lpstr>Course Evaluation</vt:lpstr>
      <vt:lpstr>Student Responses</vt:lpstr>
      <vt:lpstr>PowerPoint Presentation</vt:lpstr>
      <vt:lpstr>Student Responses</vt:lpstr>
      <vt:lpstr>Student Responses</vt:lpstr>
      <vt:lpstr>Student Feedback on Assignments</vt:lpstr>
      <vt:lpstr>Course Structure/Interaction</vt:lpstr>
      <vt:lpstr>Strengths/Weaknesses</vt:lpstr>
      <vt:lpstr>Tweak to balance</vt:lpstr>
      <vt:lpstr>Suggestions for future</vt:lpstr>
      <vt:lpstr>Faculty feedback</vt:lpstr>
      <vt:lpstr>Continued Interaction? </vt:lpstr>
      <vt:lpstr>Some “Easy” Fixes</vt:lpstr>
      <vt:lpstr>Some Harder Fixes</vt:lpstr>
      <vt:lpstr>How many more students?</vt:lpstr>
      <vt:lpstr>Questions for Today</vt:lpstr>
      <vt:lpstr>Let’s hear your best ideas: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Extension Faculty Perceptions of Climate Change</dc:title>
  <dc:creator>Administrator</dc:creator>
  <cp:lastModifiedBy>Tim</cp:lastModifiedBy>
  <cp:revision>445</cp:revision>
  <cp:lastPrinted>2012-05-11T20:10:54Z</cp:lastPrinted>
  <dcterms:created xsi:type="dcterms:W3CDTF">2012-01-22T21:08:02Z</dcterms:created>
  <dcterms:modified xsi:type="dcterms:W3CDTF">2012-05-16T19:27:09Z</dcterms:modified>
</cp:coreProperties>
</file>