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77" r:id="rId4"/>
    <p:sldId id="260" r:id="rId5"/>
    <p:sldId id="258" r:id="rId6"/>
    <p:sldId id="259" r:id="rId7"/>
    <p:sldId id="262" r:id="rId8"/>
    <p:sldId id="261" r:id="rId9"/>
    <p:sldId id="263" r:id="rId10"/>
    <p:sldId id="275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66" r:id="rId19"/>
    <p:sldId id="279" r:id="rId20"/>
    <p:sldId id="280" r:id="rId21"/>
    <p:sldId id="278" r:id="rId22"/>
  </p:sldIdLst>
  <p:sldSz cx="9144000" cy="6858000" type="screen4x3"/>
  <p:notesSz cx="6950075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41666666666671"/>
          <c:y val="3.6666666666666667E-2"/>
          <c:w val="0.63695512820512823"/>
          <c:h val="0.79323910761154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Regional C Pools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Before PINEMAP</c:v>
                </c:pt>
                <c:pt idx="1">
                  <c:v>After PINEMAP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2448"/>
        <c:axId val="6398336"/>
      </c:barChart>
      <c:catAx>
        <c:axId val="639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398336"/>
        <c:crossesAt val="0"/>
        <c:auto val="1"/>
        <c:lblAlgn val="ctr"/>
        <c:lblOffset val="100"/>
        <c:noMultiLvlLbl val="0"/>
      </c:catAx>
      <c:valAx>
        <c:axId val="6398336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Regional C </a:t>
                </a:r>
                <a:r>
                  <a:rPr lang="en-US" sz="2000" smtClean="0"/>
                  <a:t>Pools</a:t>
                </a:r>
                <a:r>
                  <a:rPr lang="en-US" sz="2000" baseline="0" smtClean="0"/>
                  <a:t> or</a:t>
                </a:r>
                <a:endParaRPr lang="en-US" sz="2000" smtClean="0"/>
              </a:p>
              <a:p>
                <a:pPr>
                  <a:defRPr sz="2000"/>
                </a:pPr>
                <a:r>
                  <a:rPr lang="en-US" sz="2000" smtClean="0"/>
                  <a:t>Aggregate</a:t>
                </a:r>
                <a:r>
                  <a:rPr lang="en-US" sz="2000" baseline="0" smtClean="0"/>
                  <a:t> Risk Reduction</a:t>
                </a:r>
              </a:p>
              <a:p>
                <a:pPr>
                  <a:defRPr sz="2000"/>
                </a:pPr>
                <a:r>
                  <a:rPr lang="en-US" sz="2000" baseline="0" smtClean="0"/>
                  <a:t>or …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0.15459414283740849"/>
              <c:y val="6.893622047244094E-2"/>
            </c:manualLayout>
          </c:layout>
          <c:overlay val="0"/>
        </c:title>
        <c:numFmt formatCode="General" sourceLinked="0"/>
        <c:majorTickMark val="out"/>
        <c:minorTickMark val="none"/>
        <c:tickLblPos val="none"/>
        <c:crossAx val="639244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07D4-0F8B-4B7F-85CA-B8A64B72D2A1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30114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07438"/>
            <a:ext cx="30114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8C0C0-1B96-4FB9-810B-0ECCB481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3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5EED200C-7B15-4B89-BA70-6A6AC106933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1FE9DAE7-E1F9-4F94-B312-2B1573146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3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EFDD-6F65-4C7B-9B8F-0A9B3DDA2117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B372-0329-4231-85F1-90F95533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ourcemgt.com/For-Investors/Risk-Managemen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990600"/>
            <a:ext cx="3733800" cy="1470025"/>
          </a:xfrm>
        </p:spPr>
        <p:txBody>
          <a:bodyPr>
            <a:noAutofit/>
          </a:bodyPr>
          <a:lstStyle/>
          <a:p>
            <a:r>
              <a:rPr lang="en-US" sz="4800" smtClean="0"/>
              <a:t>Delivering PINEMAP Outcomes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57600"/>
            <a:ext cx="31242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Tim Martin</a:t>
            </a:r>
          </a:p>
          <a:p>
            <a:r>
              <a:rPr lang="en-US" smtClean="0"/>
              <a:t>Gary Peter</a:t>
            </a:r>
          </a:p>
          <a:p>
            <a:r>
              <a:rPr lang="en-US" smtClean="0"/>
              <a:t>Tom Fox</a:t>
            </a:r>
          </a:p>
          <a:p>
            <a:r>
              <a:rPr lang="en-US" smtClean="0"/>
              <a:t>Martha Monroe</a:t>
            </a:r>
            <a:endParaRPr lang="en-US"/>
          </a:p>
        </p:txBody>
      </p:sp>
      <p:pic>
        <p:nvPicPr>
          <p:cNvPr id="4" name="Picture 3" descr="PINEMAP-full-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44577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248400"/>
            <a:ext cx="209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PINEMAP Annual Meeting</a:t>
            </a:r>
          </a:p>
          <a:p>
            <a:r>
              <a:rPr lang="en-US" sz="1400" smtClean="0"/>
              <a:t>Atlanta, GA, May 16, 2012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Assessing Management Options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Development of silvicultural and genetic deployment options to test</a:t>
            </a:r>
          </a:p>
          <a:p>
            <a:pPr lvl="1"/>
            <a:r>
              <a:rPr lang="en-US" smtClean="0"/>
              <a:t>Will include management, biophysical, economic, and policy factors</a:t>
            </a:r>
          </a:p>
          <a:p>
            <a:pPr lvl="1"/>
            <a:r>
              <a:rPr lang="en-US" smtClean="0"/>
              <a:t>May require subcommittee or action team to focus on development of management scenarios or alternatives to be assessed</a:t>
            </a:r>
          </a:p>
          <a:p>
            <a:pPr lvl="2"/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Delivery Mechanisms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PINEMAP Extension is a two-pronged effort with corporate and non-corporate audiences</a:t>
            </a:r>
          </a:p>
          <a:p>
            <a:r>
              <a:rPr lang="en-US" smtClean="0"/>
              <a:t>As an outcomes-based project, involvement of all PIs in some aspect of Extension is key</a:t>
            </a:r>
            <a:endParaRPr lang="en-US"/>
          </a:p>
        </p:txBody>
      </p:sp>
      <p:pic>
        <p:nvPicPr>
          <p:cNvPr id="4" name="Picture 3" descr="Ray Agenda 2020 tour - Sep 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133600"/>
            <a:ext cx="4267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Project Assessment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Repeat biophysical and management assessments to compare to baselines</a:t>
            </a:r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5379112"/>
              </p:ext>
            </p:extLst>
          </p:nvPr>
        </p:nvGraphicFramePr>
        <p:xfrm>
          <a:off x="762000" y="2819400"/>
          <a:ext cx="7239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Ambitious Outcomes will Require Implementation on Millions of Acres</a:t>
            </a:r>
            <a:endParaRPr lang="en-US" dirty="0"/>
          </a:p>
        </p:txBody>
      </p:sp>
      <p:pic>
        <p:nvPicPr>
          <p:cNvPr id="6" name="Content Placeholder 3" descr="rmap_nrs2.forestownership.2010USFS_Page_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924800" cy="52008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Structure of PINEMAP Stakeholder Landholdings is an Advantage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31818"/>
            <a:ext cx="5311078" cy="31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53000" y="4431268"/>
            <a:ext cx="176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 </a:t>
            </a:r>
            <a:r>
              <a:rPr lang="en-US" i="1" dirty="0" smtClean="0"/>
              <a:t>et al.</a:t>
            </a:r>
            <a:r>
              <a:rPr lang="en-US" dirty="0" smtClean="0"/>
              <a:t> 2009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96722"/>
              </p:ext>
            </p:extLst>
          </p:nvPr>
        </p:nvGraphicFramePr>
        <p:xfrm>
          <a:off x="5591972" y="1856509"/>
          <a:ext cx="3111046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5" imgW="3286268" imgH="3076456" progId="Excel.Sheet.12">
                  <p:embed/>
                </p:oleObj>
              </mc:Choice>
              <mc:Fallback>
                <p:oleObj name="Worksheet" r:id="rId5" imgW="3286268" imgH="3076456" progId="Excel.Shee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72" y="1856509"/>
                        <a:ext cx="3111046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638800" y="48006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10% of NIPF owners manage 70% of acreage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Adoption of altered management by larger landowners will deliver largest impact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2408" y="1981199"/>
            <a:ext cx="884409" cy="1323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8460412">
            <a:off x="1264126" y="3013857"/>
            <a:ext cx="2243948" cy="1215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90600" y="4846637"/>
            <a:ext cx="5172878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&gt; 20 million acres managed by our industrial cooperators</a:t>
            </a:r>
          </a:p>
          <a:p>
            <a:r>
              <a:rPr lang="en-US" sz="2000" dirty="0" smtClean="0"/>
              <a:t>&gt; 95% of pine seedlings are produced by cooperators</a:t>
            </a:r>
          </a:p>
          <a:p>
            <a:r>
              <a:rPr lang="en-US" sz="2000" dirty="0" smtClean="0"/>
              <a:t>Long-established record of successful tech transfer in cooperative framework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114800"/>
            <a:ext cx="200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Thousands of Acres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Stabilization Wedges (Pacala 2004)</a:t>
            </a:r>
            <a:endParaRPr lang="en-US"/>
          </a:p>
        </p:txBody>
      </p:sp>
      <p:pic>
        <p:nvPicPr>
          <p:cNvPr id="5" name="Content Placeholder 4" descr="Stabilization wedges - NRD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162800" cy="4663440"/>
          </a:xfrm>
        </p:spPr>
      </p:pic>
      <p:sp>
        <p:nvSpPr>
          <p:cNvPr id="4" name="TextBox 3"/>
          <p:cNvSpPr txBox="1"/>
          <p:nvPr/>
        </p:nvSpPr>
        <p:spPr>
          <a:xfrm>
            <a:off x="152400" y="6324600"/>
            <a:ext cx="629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http://www.nrdc.org/globalwarming/blueprint/methodology.asp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Mitigation Wedges Part 1 – Coop Tech Transfer</a:t>
            </a:r>
            <a:br>
              <a:rPr lang="en-US" sz="3200" smtClean="0"/>
            </a:br>
            <a:r>
              <a:rPr lang="en-US" sz="3200" smtClean="0"/>
              <a:t>is already a success story</a:t>
            </a:r>
            <a:endParaRPr lang="en-US" sz="320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258934" cy="3886200"/>
          </a:xfrm>
          <a:prstGeom prst="rect">
            <a:avLst/>
          </a:prstGeom>
          <a:solidFill>
            <a:schemeClr val="accent1"/>
          </a:solidFill>
          <a:ln w="222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62484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Redrawn from: Fox, T.R., E.J. Jokela and H.L. Allen.  2007. The development of pine plantation silviculture in the southern United States.  J. Forestry 105:337-347.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 flipH="1">
            <a:off x="1981200" y="1905000"/>
            <a:ext cx="4953000" cy="2573022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Mitigation Wedges Part 2 - PINEMAP</a:t>
            </a:r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2004595" y="2819400"/>
            <a:ext cx="4929604" cy="1676400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1752600"/>
            <a:ext cx="0" cy="3429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00200" y="5181600"/>
            <a:ext cx="6324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1200" y="5181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05150" y="5181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29100" y="5181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2020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53050" y="5181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2025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77000" y="5181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2030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46629" y="2133600"/>
            <a:ext cx="2273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Increased fertilizer efficiency</a:t>
            </a:r>
            <a:endParaRPr lang="en-US" sz="1400"/>
          </a:p>
        </p:txBody>
      </p:sp>
      <p:sp>
        <p:nvSpPr>
          <p:cNvPr id="6" name="Right Triangle 5"/>
          <p:cNvSpPr/>
          <p:nvPr/>
        </p:nvSpPr>
        <p:spPr>
          <a:xfrm flipH="1">
            <a:off x="2133600" y="3505200"/>
            <a:ext cx="4822334" cy="9906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46629" y="2895600"/>
            <a:ext cx="153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Substitution effect</a:t>
            </a:r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6946629" y="3578423"/>
            <a:ext cx="152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Improved genetics</a:t>
            </a:r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6946629" y="418802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Increased resilience  to disturbance</a:t>
            </a:r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523525" y="3145993"/>
            <a:ext cx="3245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Regional Carbon Storage</a:t>
            </a:r>
            <a:endParaRPr lang="en-US" sz="2400"/>
          </a:p>
        </p:txBody>
      </p:sp>
      <p:sp>
        <p:nvSpPr>
          <p:cNvPr id="4" name="Right Triangle 3"/>
          <p:cNvSpPr/>
          <p:nvPr/>
        </p:nvSpPr>
        <p:spPr>
          <a:xfrm flipH="1">
            <a:off x="1981200" y="3962400"/>
            <a:ext cx="4953000" cy="533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Adaptation goals from RFP are less quantitative, but we still must show outcomes related to reduced risk and increased sustainability for our stakeholders</a:t>
            </a:r>
          </a:p>
          <a:p>
            <a:r>
              <a:rPr lang="en-US" smtClean="0"/>
              <a:t>We must become the “go to” source of information on decreased risk and increased sustainability for planted pine forest management under changing climate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Adaptation: Immediate &amp; </a:t>
            </a:r>
            <a:r>
              <a:rPr lang="en-US" dirty="0"/>
              <a:t>Future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600200"/>
            <a:ext cx="2057400" cy="45259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Risk modeling</a:t>
            </a:r>
          </a:p>
          <a:p>
            <a:pPr lvl="1"/>
            <a:r>
              <a:rPr lang="en-US" sz="2000" dirty="0" smtClean="0"/>
              <a:t>Regional</a:t>
            </a:r>
          </a:p>
          <a:p>
            <a:pPr lvl="1"/>
            <a:r>
              <a:rPr lang="en-US" sz="2000" dirty="0" smtClean="0"/>
              <a:t>Stand </a:t>
            </a:r>
            <a:endParaRPr lang="en-US" sz="2000" dirty="0"/>
          </a:p>
          <a:p>
            <a:r>
              <a:rPr lang="en-US" sz="2400" dirty="0" smtClean="0"/>
              <a:t>Seed deployment</a:t>
            </a:r>
          </a:p>
          <a:p>
            <a:r>
              <a:rPr lang="en-US" sz="2400" dirty="0" smtClean="0"/>
              <a:t>Stand health</a:t>
            </a:r>
          </a:p>
          <a:p>
            <a:pPr lvl="1"/>
            <a:r>
              <a:rPr lang="en-US" sz="2000" dirty="0" smtClean="0"/>
              <a:t>Tier III</a:t>
            </a:r>
          </a:p>
          <a:p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3" t="11809" r="15981" b="64967"/>
          <a:stretch/>
        </p:blipFill>
        <p:spPr bwMode="auto">
          <a:xfrm>
            <a:off x="134048" y="1589245"/>
            <a:ext cx="6800153" cy="17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4" t="57824" r="21655" b="5983"/>
          <a:stretch/>
        </p:blipFill>
        <p:spPr bwMode="auto">
          <a:xfrm>
            <a:off x="134048" y="2260979"/>
            <a:ext cx="6800153" cy="360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8124" y="6096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http://www.resourcemgt.com/For-Investors/Risk-Management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622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 Back From the Weeds!</a:t>
            </a:r>
            <a:endParaRPr lang="en-US"/>
          </a:p>
        </p:txBody>
      </p:sp>
      <p:pic>
        <p:nvPicPr>
          <p:cNvPr id="4" name="Content Placeholder 3" descr="GA PPINES spring 2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028" y="1600200"/>
            <a:ext cx="6819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Bridges to the Future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Increased regional interdisciplinary forest science capacity</a:t>
            </a:r>
          </a:p>
          <a:p>
            <a:r>
              <a:rPr lang="en-US" smtClean="0"/>
              <a:t>Enhanced and more highly integrated networks</a:t>
            </a:r>
          </a:p>
          <a:p>
            <a:r>
              <a:rPr lang="en-US" smtClean="0"/>
              <a:t>New generation of managers, scientists and outreach professionals comfortable with integrated science / outreach work</a:t>
            </a:r>
          </a:p>
          <a:p>
            <a:r>
              <a:rPr lang="en-US" smtClean="0"/>
              <a:t>Better informed citizenry prepared to address the interactions of climate and forest management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RI Univs Google Eart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4608" t="20203" r="-88" b="17503"/>
          <a:stretch>
            <a:fillRect/>
          </a:stretch>
        </p:blipFill>
        <p:spPr>
          <a:xfrm>
            <a:off x="304800" y="914400"/>
            <a:ext cx="866775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 PPINES spring 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952306"/>
            <a:ext cx="1981200" cy="1314797"/>
          </a:xfrm>
          <a:prstGeom prst="rect">
            <a:avLst/>
          </a:prstGeom>
        </p:spPr>
      </p:pic>
      <p:pic>
        <p:nvPicPr>
          <p:cNvPr id="5" name="Picture 4" descr="Pinus taeda range - Google Earth - trim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762000"/>
            <a:ext cx="6580073" cy="4208933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 rot="12130159">
            <a:off x="381000" y="1600200"/>
            <a:ext cx="1524000" cy="2895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Long-Term Outcome of NIFA Climate Change Program: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Reduce the use of energy, nitrogen fertilizer, and water by 10% and increase carbon sequestration by 15% through resilient forest production systems under changing climate by 2030</a:t>
            </a:r>
          </a:p>
        </p:txBody>
      </p:sp>
      <p:sp>
        <p:nvSpPr>
          <p:cNvPr id="17410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941638"/>
            <a:ext cx="8229600" cy="3916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i="1" dirty="0" smtClean="0"/>
              <a:t>Mitigation</a:t>
            </a:r>
            <a:r>
              <a:rPr lang="en-US" sz="2400" b="1" dirty="0" smtClean="0"/>
              <a:t> –</a:t>
            </a:r>
            <a:r>
              <a:rPr lang="en-US" sz="2400" dirty="0" smtClean="0"/>
              <a:t> Reduce greenhouse gas emissions in forestry and maximize carbon sequestration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/>
              <a:t>Adaptation</a:t>
            </a:r>
            <a:r>
              <a:rPr lang="en-US" sz="2400" b="1" dirty="0" smtClean="0"/>
              <a:t> –</a:t>
            </a:r>
            <a:r>
              <a:rPr lang="en-US" sz="2400" dirty="0" smtClean="0"/>
              <a:t> Maximize resiliency and reduce impact of climate change on productivity of forest systems and reduce carbon, nitrogen and water footprints under changing climate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/>
              <a:t>Climate Education and Extension-</a:t>
            </a:r>
            <a:r>
              <a:rPr lang="en-US" sz="2400" dirty="0" smtClean="0"/>
              <a:t> Increase number of scientists, educators and extension professionals with skills to address climate change in forestry 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1752600" y="2286000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Provide New Management Methods</a:t>
            </a:r>
            <a:r>
              <a:rPr lang="en-US" sz="24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PINEMAP Logic Model</a:t>
            </a:r>
            <a:endParaRPr lang="en-US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2" cstate="print"/>
          <a:srcRect l="8065" r="6242" b="13737"/>
          <a:stretch>
            <a:fillRect/>
          </a:stretch>
        </p:blipFill>
        <p:spPr>
          <a:xfrm>
            <a:off x="457200" y="685800"/>
            <a:ext cx="8382000" cy="601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Key elements needed to produce PINEMAP outcomes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Baselines</a:t>
            </a:r>
          </a:p>
          <a:p>
            <a:pPr lvl="1"/>
            <a:r>
              <a:rPr lang="en-US" smtClean="0"/>
              <a:t>Biophysical – regional carbon </a:t>
            </a:r>
            <a:r>
              <a:rPr lang="en-US" smtClean="0"/>
              <a:t>pools; quantification of resilience or “aggregate risk”?</a:t>
            </a:r>
            <a:endParaRPr lang="en-US" smtClean="0"/>
          </a:p>
          <a:p>
            <a:pPr lvl="1"/>
            <a:r>
              <a:rPr lang="en-US" smtClean="0"/>
              <a:t>Management activities – for demonstrating cause</a:t>
            </a:r>
          </a:p>
          <a:p>
            <a:r>
              <a:rPr lang="en-US" smtClean="0"/>
              <a:t>Assessing management options</a:t>
            </a:r>
          </a:p>
          <a:p>
            <a:pPr lvl="1"/>
            <a:r>
              <a:rPr lang="en-US" smtClean="0"/>
              <a:t>Including assessment of barriers to adoption</a:t>
            </a:r>
          </a:p>
          <a:p>
            <a:r>
              <a:rPr lang="en-US" smtClean="0"/>
              <a:t>Delivery mechanisms</a:t>
            </a:r>
          </a:p>
          <a:p>
            <a:r>
              <a:rPr lang="en-US" smtClean="0"/>
              <a:t>End-of-project assessment</a:t>
            </a:r>
          </a:p>
          <a:p>
            <a:pPr lvl="1"/>
            <a:r>
              <a:rPr lang="en-US" smtClean="0"/>
              <a:t>Biophysical</a:t>
            </a:r>
          </a:p>
          <a:p>
            <a:pPr lvl="1"/>
            <a:r>
              <a:rPr lang="en-US" smtClean="0"/>
              <a:t>Management</a:t>
            </a:r>
          </a:p>
          <a:p>
            <a:r>
              <a:rPr lang="en-US" smtClean="0"/>
              <a:t>Bridges to the future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/>
          <a:lstStyle/>
          <a:p>
            <a:r>
              <a:rPr lang="en-US" smtClean="0"/>
              <a:t>Biophysical</a:t>
            </a:r>
          </a:p>
          <a:p>
            <a:pPr lvl="1"/>
            <a:r>
              <a:rPr lang="en-US" smtClean="0"/>
              <a:t>Efforts will center in Aim 2</a:t>
            </a:r>
          </a:p>
          <a:p>
            <a:pPr lvl="1"/>
            <a:r>
              <a:rPr lang="en-US" smtClean="0"/>
              <a:t>Early outputs critical for use as inputs for other analyses</a:t>
            </a:r>
          </a:p>
          <a:p>
            <a:pPr lvl="1"/>
            <a:endParaRPr lang="en-US" smtClean="0"/>
          </a:p>
        </p:txBody>
      </p:sp>
      <p:pic>
        <p:nvPicPr>
          <p:cNvPr id="4" name="Picture 3" descr="Carbon US - NASA Earth Observatory 2011 - Robert Simmons.jpg"/>
          <p:cNvPicPr>
            <a:picLocks noChangeAspect="1"/>
          </p:cNvPicPr>
          <p:nvPr/>
        </p:nvPicPr>
        <p:blipFill>
          <a:blip r:embed="rId2" cstate="print"/>
          <a:srcRect l="49375" t="44050" r="6667" b="5044"/>
          <a:stretch>
            <a:fillRect/>
          </a:stretch>
        </p:blipFill>
        <p:spPr>
          <a:xfrm>
            <a:off x="3733800" y="1828800"/>
            <a:ext cx="53246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969913"/>
            <a:ext cx="3377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Aboveground C Density – NASA Earth Observatory 2011</a:t>
            </a:r>
          </a:p>
          <a:p>
            <a:r>
              <a:rPr lang="en-US" sz="1100" smtClean="0"/>
              <a:t>http://visibleearth.nasa.gov/view.php?id=76697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Management</a:t>
            </a:r>
          </a:p>
          <a:p>
            <a:pPr lvl="1"/>
            <a:r>
              <a:rPr lang="en-US" smtClean="0"/>
              <a:t>Corporate</a:t>
            </a:r>
          </a:p>
          <a:p>
            <a:pPr lvl="2"/>
            <a:r>
              <a:rPr lang="en-US" smtClean="0"/>
              <a:t>Survey of all corporate landowners associated with PINEMAP coops – represent vast majority of SE corporate pine</a:t>
            </a:r>
          </a:p>
          <a:p>
            <a:pPr lvl="2"/>
            <a:r>
              <a:rPr lang="en-US" smtClean="0"/>
              <a:t>Sensitive, but there is precedent, e.g. FPC annual fertilizer survey</a:t>
            </a:r>
          </a:p>
          <a:p>
            <a:pPr lvl="2"/>
            <a:r>
              <a:rPr lang="en-US" smtClean="0"/>
              <a:t>Will be developed and implemented through Cooperative-Industrial Advisory Council</a:t>
            </a:r>
          </a:p>
          <a:p>
            <a:pPr lvl="1"/>
            <a:r>
              <a:rPr lang="en-US" smtClean="0"/>
              <a:t>Non-Corporate</a:t>
            </a:r>
          </a:p>
          <a:p>
            <a:pPr lvl="2"/>
            <a:r>
              <a:rPr lang="en-US" smtClean="0"/>
              <a:t>Aim 6 surveys and assessment of target landowners</a:t>
            </a:r>
          </a:p>
          <a:p>
            <a:pPr lvl="2"/>
            <a:r>
              <a:rPr lang="en-US" smtClean="0"/>
              <a:t>Targeted audience will increase impact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Assessing Management Options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smtClean="0"/>
              <a:t>Assessment of options will occur via models</a:t>
            </a:r>
          </a:p>
          <a:p>
            <a:pPr lvl="1"/>
            <a:r>
              <a:rPr lang="en-US" sz="2400" smtClean="0"/>
              <a:t>Coordination with Aim 2 is essential</a:t>
            </a:r>
          </a:p>
          <a:p>
            <a:pPr lvl="1"/>
            <a:r>
              <a:rPr lang="en-US" sz="2400" smtClean="0"/>
              <a:t>However, depending on accessibility of models, not all assessments will need to be done within Aim 2</a:t>
            </a:r>
          </a:p>
          <a:p>
            <a:endParaRPr lang="en-US" sz="280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6324600" cy="296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617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Delivering PINEMAP Outcomes</vt:lpstr>
      <vt:lpstr>Welcome Back From the Weeds!</vt:lpstr>
      <vt:lpstr>PowerPoint Presentation</vt:lpstr>
      <vt:lpstr> Long-Term Outcome of NIFA Climate Change Program: Reduce the use of energy, nitrogen fertilizer, and water by 10% and increase carbon sequestration by 15% through resilient forest production systems under changing climate by 2030</vt:lpstr>
      <vt:lpstr>PINEMAP Logic Model</vt:lpstr>
      <vt:lpstr>Key elements needed to produce PINEMAP outcomes</vt:lpstr>
      <vt:lpstr>Baselines</vt:lpstr>
      <vt:lpstr>Baselines</vt:lpstr>
      <vt:lpstr>Assessing Management Options</vt:lpstr>
      <vt:lpstr>Assessing Management Options</vt:lpstr>
      <vt:lpstr>Delivery Mechanisms</vt:lpstr>
      <vt:lpstr>End of Project Assessment</vt:lpstr>
      <vt:lpstr>Ambitious Outcomes will Require Implementation on Millions of Acres</vt:lpstr>
      <vt:lpstr>Structure of PINEMAP Stakeholder Landholdings is an Advantage</vt:lpstr>
      <vt:lpstr>Stabilization Wedges (Pacala 2004)</vt:lpstr>
      <vt:lpstr>Mitigation Wedges Part 1 – Coop Tech Transfer is already a success story</vt:lpstr>
      <vt:lpstr>Mitigation Wedges Part 2 - PINEMAP</vt:lpstr>
      <vt:lpstr>Adaptation</vt:lpstr>
      <vt:lpstr>Adaptation: Immediate &amp; Future Impacts</vt:lpstr>
      <vt:lpstr>Bridges to the Future</vt:lpstr>
      <vt:lpstr>PowerPoint Presentation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tamartin</dc:creator>
  <cp:lastModifiedBy>Tim</cp:lastModifiedBy>
  <cp:revision>105</cp:revision>
  <dcterms:created xsi:type="dcterms:W3CDTF">2012-05-09T14:26:11Z</dcterms:created>
  <dcterms:modified xsi:type="dcterms:W3CDTF">2012-05-16T03:27:02Z</dcterms:modified>
</cp:coreProperties>
</file>