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5" r:id="rId3"/>
    <p:sldId id="267" r:id="rId4"/>
    <p:sldId id="264" r:id="rId5"/>
    <p:sldId id="270" r:id="rId6"/>
    <p:sldId id="263" r:id="rId7"/>
    <p:sldId id="268" r:id="rId8"/>
    <p:sldId id="269" r:id="rId9"/>
    <p:sldId id="262" r:id="rId10"/>
    <p:sldId id="272" r:id="rId11"/>
    <p:sldId id="261" r:id="rId12"/>
    <p:sldId id="266" r:id="rId13"/>
    <p:sldId id="273" r:id="rId14"/>
    <p:sldId id="265" r:id="rId15"/>
    <p:sldId id="271" r:id="rId16"/>
    <p:sldId id="260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91D0-2E23-4D70-90C3-E87DE4CBC070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57E51-01DB-4A4F-A70E-A1268326F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91D0-2E23-4D70-90C3-E87DE4CBC070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57E51-01DB-4A4F-A70E-A1268326F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91D0-2E23-4D70-90C3-E87DE4CBC070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57E51-01DB-4A4F-A70E-A1268326F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91D0-2E23-4D70-90C3-E87DE4CBC070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57E51-01DB-4A4F-A70E-A1268326F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91D0-2E23-4D70-90C3-E87DE4CBC070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57E51-01DB-4A4F-A70E-A1268326F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91D0-2E23-4D70-90C3-E87DE4CBC070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57E51-01DB-4A4F-A70E-A1268326F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91D0-2E23-4D70-90C3-E87DE4CBC070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57E51-01DB-4A4F-A70E-A1268326F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91D0-2E23-4D70-90C3-E87DE4CBC070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57E51-01DB-4A4F-A70E-A1268326F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91D0-2E23-4D70-90C3-E87DE4CBC070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57E51-01DB-4A4F-A70E-A1268326F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91D0-2E23-4D70-90C3-E87DE4CBC070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57E51-01DB-4A4F-A70E-A1268326F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91D0-2E23-4D70-90C3-E87DE4CBC070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57E51-01DB-4A4F-A70E-A1268326F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491D0-2E23-4D70-90C3-E87DE4CBC070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57E51-01DB-4A4F-A70E-A1268326F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8200" y="990600"/>
            <a:ext cx="3733800" cy="1470025"/>
          </a:xfrm>
        </p:spPr>
        <p:txBody>
          <a:bodyPr>
            <a:normAutofit/>
          </a:bodyPr>
          <a:lstStyle/>
          <a:p>
            <a:r>
              <a:rPr lang="en-US" smtClean="0"/>
              <a:t>Welcome!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3000" y="3657600"/>
            <a:ext cx="3124200" cy="1752600"/>
          </a:xfrm>
        </p:spPr>
        <p:txBody>
          <a:bodyPr/>
          <a:lstStyle/>
          <a:p>
            <a:r>
              <a:rPr lang="en-US" smtClean="0"/>
              <a:t>PINEMAP 2012 Annual Meeting</a:t>
            </a:r>
            <a:endParaRPr lang="en-US"/>
          </a:p>
        </p:txBody>
      </p:sp>
      <p:pic>
        <p:nvPicPr>
          <p:cNvPr id="4" name="Picture 3" descr="PINEMAP-full-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457200"/>
            <a:ext cx="4457700" cy="548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6248400"/>
            <a:ext cx="2093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/>
              <a:t>PINEMAP Annual Meeting</a:t>
            </a:r>
          </a:p>
          <a:p>
            <a:r>
              <a:rPr lang="en-US" sz="1400" smtClean="0"/>
              <a:t>Atlanta, GA, May 16, 2012</a:t>
            </a:r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smtClean="0"/>
              <a:t>Survey of &gt; 2,500 SE U.S. Extension Professionals Regarding Climate Change Attitudes</a:t>
            </a:r>
            <a:endParaRPr lang="en-US" sz="320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7856756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PINEMAP Webinars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505200" cy="4525963"/>
          </a:xfrm>
        </p:spPr>
        <p:txBody>
          <a:bodyPr/>
          <a:lstStyle/>
          <a:p>
            <a:r>
              <a:rPr lang="en-US" smtClean="0"/>
              <a:t>Internal project orientation and education</a:t>
            </a:r>
          </a:p>
          <a:p>
            <a:r>
              <a:rPr lang="en-US" smtClean="0"/>
              <a:t>Archived online</a:t>
            </a:r>
          </a:p>
          <a:p>
            <a:r>
              <a:rPr lang="en-US" smtClean="0"/>
              <a:t>7 webinars</a:t>
            </a:r>
          </a:p>
          <a:p>
            <a:r>
              <a:rPr lang="en-US" smtClean="0"/>
              <a:t>171 participants</a:t>
            </a:r>
            <a:endParaRPr lang="en-US"/>
          </a:p>
        </p:txBody>
      </p:sp>
      <p:pic>
        <p:nvPicPr>
          <p:cNvPr id="4" name="Picture 381"/>
          <p:cNvPicPr>
            <a:picLocks noChangeAspect="1"/>
          </p:cNvPicPr>
          <p:nvPr/>
        </p:nvPicPr>
        <p:blipFill>
          <a:blip r:embed="rId2" cstate="print"/>
          <a:srcRect r="49843" b="3397"/>
          <a:stretch>
            <a:fillRect/>
          </a:stretch>
        </p:blipFill>
        <p:spPr bwMode="auto">
          <a:xfrm>
            <a:off x="3724262" y="2286001"/>
            <a:ext cx="5129226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Enormous amount of Aim-level Capacity Building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mtClean="0"/>
              <a:t>Tier 3 study installation</a:t>
            </a:r>
          </a:p>
          <a:p>
            <a:r>
              <a:rPr lang="en-US" smtClean="0"/>
              <a:t>Field protocol development</a:t>
            </a:r>
          </a:p>
          <a:p>
            <a:r>
              <a:rPr lang="en-US" smtClean="0"/>
              <a:t>Modeling environment development</a:t>
            </a:r>
          </a:p>
          <a:p>
            <a:r>
              <a:rPr lang="en-US" smtClean="0"/>
              <a:t>Assembly of gridded historical and projected climate data</a:t>
            </a:r>
          </a:p>
          <a:p>
            <a:r>
              <a:rPr lang="en-US" smtClean="0"/>
              <a:t>Genotyping protocol development</a:t>
            </a:r>
          </a:p>
          <a:p>
            <a:r>
              <a:rPr lang="en-US" smtClean="0"/>
              <a:t>Literature reviews and assembly of data central to economics, policy, and risk analyses</a:t>
            </a:r>
          </a:p>
          <a:p>
            <a:r>
              <a:rPr lang="en-US" smtClean="0"/>
              <a:t>Internship program spin-up</a:t>
            </a:r>
          </a:p>
          <a:p>
            <a:r>
              <a:rPr lang="en-US" smtClean="0"/>
              <a:t>Extension program assessment and design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Enormous amount of Aim-level Capacity Building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052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smtClean="0"/>
              <a:t>Aim 2 Retreat in Charlotte, NC </a:t>
            </a:r>
          </a:p>
          <a:p>
            <a:r>
              <a:rPr lang="en-US" smtClean="0"/>
              <a:t>Aim 1 sap flow workshop in Raleigh, NC</a:t>
            </a:r>
          </a:p>
          <a:p>
            <a:r>
              <a:rPr lang="en-US" smtClean="0"/>
              <a:t>Aim 1 / Aim 2 Retreat in Athens, GA</a:t>
            </a:r>
          </a:p>
          <a:p>
            <a:r>
              <a:rPr lang="en-US" smtClean="0"/>
              <a:t>Aim 6 Retreat in Atlanta, GA</a:t>
            </a:r>
          </a:p>
          <a:p>
            <a:r>
              <a:rPr lang="en-US" smtClean="0"/>
              <a:t>Many, many telephone and Elluminate meetings</a:t>
            </a:r>
          </a:p>
          <a:p>
            <a:endParaRPr lang="en-US"/>
          </a:p>
        </p:txBody>
      </p:sp>
      <p:pic>
        <p:nvPicPr>
          <p:cNvPr id="4" name="Content Placeholder 3" descr="Tier 3 Georgia Tour 201204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5600" y="1066800"/>
            <a:ext cx="1828800" cy="2749914"/>
          </a:xfrm>
          <a:prstGeom prst="rect">
            <a:avLst/>
          </a:prstGeom>
        </p:spPr>
      </p:pic>
      <p:pic>
        <p:nvPicPr>
          <p:cNvPr id="5" name="Picture 4" descr="DSCF12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3638550" y="2000250"/>
            <a:ext cx="2590800" cy="1943100"/>
          </a:xfrm>
          <a:prstGeom prst="rect">
            <a:avLst/>
          </a:prstGeom>
        </p:spPr>
      </p:pic>
      <p:pic>
        <p:nvPicPr>
          <p:cNvPr id="6" name="Picture 5" descr="DSCF12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0" y="3886200"/>
            <a:ext cx="3429000" cy="257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Year 2 Funding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 place</a:t>
            </a:r>
          </a:p>
          <a:p>
            <a:r>
              <a:rPr lang="en-US" smtClean="0"/>
              <a:t>Uncut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Agenda Highlights</a:t>
            </a:r>
            <a:endParaRPr lang="en-US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sz="half" idx="1"/>
          </p:nvPr>
        </p:nvGraphicFramePr>
        <p:xfrm>
          <a:off x="2590800" y="1371600"/>
          <a:ext cx="3962400" cy="5127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Acrobat Document" r:id="rId3" imgW="5830114" imgH="7542857" progId="AcroExch.Document.7">
                  <p:embed/>
                </p:oleObj>
              </mc:Choice>
              <mc:Fallback>
                <p:oleObj name="Acrobat Document" r:id="rId3" imgW="5830114" imgH="7542857" progId="AcroExch.Document.7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371600"/>
                        <a:ext cx="3962400" cy="51279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Foresters Standing Around Awkwardly, Worried about Icebreakers</a:t>
            </a:r>
            <a:endParaRPr lang="en-US"/>
          </a:p>
        </p:txBody>
      </p:sp>
      <p:pic>
        <p:nvPicPr>
          <p:cNvPr id="4" name="Content Placeholder 3" descr="IMG_05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Agenda Highlights</a:t>
            </a:r>
            <a:endParaRPr lang="en-US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sz="half" idx="1"/>
          </p:nvPr>
        </p:nvGraphicFramePr>
        <p:xfrm>
          <a:off x="727075" y="1600200"/>
          <a:ext cx="3497263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Acrobat Document" r:id="rId3" imgW="5830114" imgH="7542857" progId="AcroExch.Document.7">
                  <p:embed/>
                </p:oleObj>
              </mc:Choice>
              <mc:Fallback>
                <p:oleObj name="Acrobat Document" r:id="rId3" imgW="5830114" imgH="7542857" progId="AcroExch.Document.7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" y="1600200"/>
                        <a:ext cx="3497263" cy="4525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Integration presentations and discussions</a:t>
            </a:r>
          </a:p>
          <a:p>
            <a:r>
              <a:rPr lang="en-US" smtClean="0"/>
              <a:t>Guest speakers</a:t>
            </a:r>
          </a:p>
          <a:p>
            <a:r>
              <a:rPr lang="en-US" smtClean="0"/>
              <a:t>Integration and collaboration breakout groups</a:t>
            </a:r>
          </a:p>
          <a:p>
            <a:r>
              <a:rPr lang="en-US" smtClean="0"/>
              <a:t>DSS workshop</a:t>
            </a:r>
          </a:p>
          <a:p>
            <a:r>
              <a:rPr lang="en-US" smtClean="0"/>
              <a:t>Aim work sessions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8200" y="990600"/>
            <a:ext cx="3733800" cy="1470025"/>
          </a:xfrm>
        </p:spPr>
        <p:txBody>
          <a:bodyPr>
            <a:normAutofit/>
          </a:bodyPr>
          <a:lstStyle/>
          <a:p>
            <a:r>
              <a:rPr lang="en-US" smtClean="0"/>
              <a:t>Year 1 Highlights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3000" y="3657600"/>
            <a:ext cx="3124200" cy="1752600"/>
          </a:xfrm>
        </p:spPr>
        <p:txBody>
          <a:bodyPr/>
          <a:lstStyle/>
          <a:p>
            <a:r>
              <a:rPr lang="en-US" smtClean="0"/>
              <a:t>PINEMAP 2012 Annual Meeting</a:t>
            </a:r>
            <a:endParaRPr lang="en-US"/>
          </a:p>
        </p:txBody>
      </p:sp>
      <p:pic>
        <p:nvPicPr>
          <p:cNvPr id="4" name="Picture 3" descr="PINEMAP-full-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457200"/>
            <a:ext cx="4457700" cy="548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6248400"/>
            <a:ext cx="2093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/>
              <a:t>PINEMAP Annual Meeting</a:t>
            </a:r>
          </a:p>
          <a:p>
            <a:r>
              <a:rPr lang="en-US" sz="1400" smtClean="0"/>
              <a:t>Atlanta, GA, May 16, 2012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59175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PINEMAP Project Team</a:t>
            </a:r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096000" y="1066800"/>
          <a:ext cx="2725737" cy="3527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Acrobat Document" r:id="rId3" imgW="5830114" imgH="7542857" progId="AcroExch.Document.7">
                  <p:embed/>
                </p:oleObj>
              </mc:Choice>
              <mc:Fallback>
                <p:oleObj name="Acrobat Document" r:id="rId3" imgW="5830114" imgH="7542857" progId="AcroExch.Document.7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066800"/>
                        <a:ext cx="2725737" cy="35276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267200" y="1905000"/>
          <a:ext cx="2741612" cy="354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Acrobat Document" r:id="rId5" imgW="5830114" imgH="7542857" progId="AcroExch.Document.7">
                  <p:embed/>
                </p:oleObj>
              </mc:Choice>
              <mc:Fallback>
                <p:oleObj name="Acrobat Document" r:id="rId5" imgW="5830114" imgH="7542857" progId="AcroExch.Document.7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905000"/>
                        <a:ext cx="2741612" cy="3548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981200" y="2667000"/>
          <a:ext cx="2724150" cy="352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Acrobat Document" r:id="rId7" imgW="5830114" imgH="7542857" progId="AcroExch.Document.7">
                  <p:embed/>
                </p:oleObj>
              </mc:Choice>
              <mc:Fallback>
                <p:oleObj name="Acrobat Document" r:id="rId7" imgW="5830114" imgH="7542857" progId="AcroExch.Document.7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667000"/>
                        <a:ext cx="2724150" cy="3525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228600" y="3200400"/>
          <a:ext cx="2724150" cy="352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Acrobat Document" r:id="rId9" imgW="5830114" imgH="7542857" progId="AcroExch.Document.7">
                  <p:embed/>
                </p:oleObj>
              </mc:Choice>
              <mc:Fallback>
                <p:oleObj name="Acrobat Document" r:id="rId9" imgW="5830114" imgH="7542857" progId="AcroExch.Document.7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200400"/>
                        <a:ext cx="2724150" cy="3527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924800" y="4648200"/>
            <a:ext cx="92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53 PIs</a:t>
            </a:r>
            <a:endParaRPr lang="en-US" sz="2400"/>
          </a:p>
        </p:txBody>
      </p:sp>
      <p:sp>
        <p:nvSpPr>
          <p:cNvPr id="11" name="TextBox 10"/>
          <p:cNvSpPr txBox="1"/>
          <p:nvPr/>
        </p:nvSpPr>
        <p:spPr>
          <a:xfrm>
            <a:off x="4876800" y="5105400"/>
            <a:ext cx="284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23 Staff and Postdocs</a:t>
            </a:r>
            <a:endParaRPr lang="en-US" sz="2400"/>
          </a:p>
        </p:txBody>
      </p:sp>
      <p:sp>
        <p:nvSpPr>
          <p:cNvPr id="12" name="TextBox 11"/>
          <p:cNvSpPr txBox="1"/>
          <p:nvPr/>
        </p:nvSpPr>
        <p:spPr>
          <a:xfrm>
            <a:off x="3048000" y="5867400"/>
            <a:ext cx="2341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28 Grad Students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Annual Report</a:t>
            </a:r>
            <a:endParaRPr lang="en-US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2823332" y="1600200"/>
          <a:ext cx="3497335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Acrobat Document" r:id="rId3" imgW="5830114" imgH="7542857" progId="AcroExch.Document.7">
                  <p:embed/>
                </p:oleObj>
              </mc:Choice>
              <mc:Fallback>
                <p:oleObj name="Acrobat Document" r:id="rId3" imgW="5830114" imgH="7542857" progId="AcroExch.Document.7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3332" y="1600200"/>
                        <a:ext cx="3497335" cy="4525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Tier 1 Network</a:t>
            </a:r>
            <a:endParaRPr lang="en-US"/>
          </a:p>
        </p:txBody>
      </p:sp>
      <p:pic>
        <p:nvPicPr>
          <p:cNvPr id="4" name="Content Placeholder 3" descr="PINEMAP Tier 1 Sites - Yellow Symbols - 2012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6836" r="8389" b="17503"/>
          <a:stretch>
            <a:fillRect/>
          </a:stretch>
        </p:blipFill>
        <p:spPr>
          <a:xfrm>
            <a:off x="685800" y="1371600"/>
            <a:ext cx="7924800" cy="51993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Tier 3 Network</a:t>
            </a:r>
            <a:endParaRPr lang="en-US"/>
          </a:p>
        </p:txBody>
      </p:sp>
      <p:pic>
        <p:nvPicPr>
          <p:cNvPr id="4" name="Content Placeholder 3" descr="PINEMAP Tier 3 sites yellow label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765" t="16836" r="8389" b="20870"/>
          <a:stretch>
            <a:fillRect/>
          </a:stretch>
        </p:blipFill>
        <p:spPr>
          <a:xfrm>
            <a:off x="533400" y="1447800"/>
            <a:ext cx="7924800" cy="51441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Tier 3 Network</a:t>
            </a:r>
            <a:endParaRPr lang="en-US"/>
          </a:p>
        </p:txBody>
      </p:sp>
      <p:pic>
        <p:nvPicPr>
          <p:cNvPr id="4" name="Content Placeholder 3" descr="PINEMAP Tier 3 sites yellow label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765" t="16836" r="8389" b="20870"/>
          <a:stretch>
            <a:fillRect/>
          </a:stretch>
        </p:blipFill>
        <p:spPr>
          <a:xfrm>
            <a:off x="533400" y="1447800"/>
            <a:ext cx="7924800" cy="5144168"/>
          </a:xfrm>
        </p:spPr>
      </p:pic>
      <p:sp>
        <p:nvSpPr>
          <p:cNvPr id="5" name="Left-Right Arrow 4"/>
          <p:cNvSpPr/>
          <p:nvPr/>
        </p:nvSpPr>
        <p:spPr>
          <a:xfrm rot="20384410">
            <a:off x="673066" y="2843736"/>
            <a:ext cx="6082057" cy="303279"/>
          </a:xfrm>
          <a:prstGeom prst="left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20352049">
            <a:off x="3154036" y="2544895"/>
            <a:ext cx="1096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FF00"/>
                </a:solidFill>
              </a:rPr>
              <a:t>938 Miles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Left-Right Arrow 6"/>
          <p:cNvSpPr/>
          <p:nvPr/>
        </p:nvSpPr>
        <p:spPr>
          <a:xfrm rot="1193970">
            <a:off x="678347" y="4724433"/>
            <a:ext cx="4530859" cy="303279"/>
          </a:xfrm>
          <a:prstGeom prst="left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281185">
            <a:off x="2769545" y="4483685"/>
            <a:ext cx="1096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FF00"/>
                </a:solidFill>
              </a:rPr>
              <a:t>687 Miles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9" name="Left-Right Arrow 8"/>
          <p:cNvSpPr/>
          <p:nvPr/>
        </p:nvSpPr>
        <p:spPr>
          <a:xfrm rot="16655483">
            <a:off x="4502131" y="4580056"/>
            <a:ext cx="1560977" cy="303279"/>
          </a:xfrm>
          <a:prstGeom prst="left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18368" y="4521692"/>
            <a:ext cx="1096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FF00"/>
                </a:solidFill>
              </a:rPr>
              <a:t>243 Miles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11" name="Left-Right Arrow 10"/>
          <p:cNvSpPr/>
          <p:nvPr/>
        </p:nvSpPr>
        <p:spPr>
          <a:xfrm rot="18072237">
            <a:off x="4932590" y="2757823"/>
            <a:ext cx="2204175" cy="303279"/>
          </a:xfrm>
          <a:prstGeom prst="left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019800" y="2971800"/>
            <a:ext cx="1096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FF00"/>
                </a:solidFill>
              </a:rPr>
              <a:t>353 Miles</a:t>
            </a:r>
            <a:endParaRPr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Aim 3</a:t>
            </a:r>
            <a:br>
              <a:rPr lang="en-US" smtClean="0"/>
            </a:br>
            <a:r>
              <a:rPr lang="en-US" smtClean="0"/>
              <a:t>Uniform Response Function Network</a:t>
            </a:r>
            <a:endParaRPr lang="en-US"/>
          </a:p>
        </p:txBody>
      </p:sp>
      <p:pic>
        <p:nvPicPr>
          <p:cNvPr id="4" name="Content Placeholder 3" descr="PINEMAP URF sites with number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7636" t="28622" r="11471" b="22553"/>
          <a:stretch>
            <a:fillRect/>
          </a:stretch>
        </p:blipFill>
        <p:spPr>
          <a:xfrm>
            <a:off x="609600" y="1600200"/>
            <a:ext cx="7924800" cy="49960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Graduate Online Course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124200" cy="4525963"/>
          </a:xfrm>
        </p:spPr>
        <p:txBody>
          <a:bodyPr/>
          <a:lstStyle/>
          <a:p>
            <a:r>
              <a:rPr lang="en-US" smtClean="0"/>
              <a:t>Novel, online, intedisciplinary, integrated graduate education</a:t>
            </a:r>
          </a:p>
          <a:p>
            <a:r>
              <a:rPr lang="en-US" smtClean="0"/>
              <a:t>22 graduate students from 8 universities</a:t>
            </a:r>
            <a:endParaRPr lang="en-US"/>
          </a:p>
        </p:txBody>
      </p:sp>
      <p:pic>
        <p:nvPicPr>
          <p:cNvPr id="38" name="Picture 37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057400"/>
            <a:ext cx="5264150" cy="3281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242</Words>
  <Application>Microsoft Office PowerPoint</Application>
  <PresentationFormat>On-screen Show (4:3)</PresentationFormat>
  <Paragraphs>56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Acrobat Document</vt:lpstr>
      <vt:lpstr>Welcome!</vt:lpstr>
      <vt:lpstr>Year 1 Highlights</vt:lpstr>
      <vt:lpstr>PINEMAP Project Team</vt:lpstr>
      <vt:lpstr>Annual Report</vt:lpstr>
      <vt:lpstr>Tier 1 Network</vt:lpstr>
      <vt:lpstr>Tier 3 Network</vt:lpstr>
      <vt:lpstr>Tier 3 Network</vt:lpstr>
      <vt:lpstr>Aim 3 Uniform Response Function Network</vt:lpstr>
      <vt:lpstr>Graduate Online Course</vt:lpstr>
      <vt:lpstr>Survey of &gt; 2,500 SE U.S. Extension Professionals Regarding Climate Change Attitudes</vt:lpstr>
      <vt:lpstr>PINEMAP Webinars</vt:lpstr>
      <vt:lpstr>Enormous amount of Aim-level Capacity Building</vt:lpstr>
      <vt:lpstr>Enormous amount of Aim-level Capacity Building</vt:lpstr>
      <vt:lpstr>Year 2 Funding</vt:lpstr>
      <vt:lpstr>Agenda Highlights</vt:lpstr>
      <vt:lpstr>Foresters Standing Around Awkwardly, Worried about Icebreakers</vt:lpstr>
      <vt:lpstr>Agenda Highlights</vt:lpstr>
    </vt:vector>
  </TitlesOfParts>
  <Company>UF/IFAS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tamartin</dc:creator>
  <cp:lastModifiedBy>Tim</cp:lastModifiedBy>
  <cp:revision>30</cp:revision>
  <dcterms:created xsi:type="dcterms:W3CDTF">2012-05-11T17:12:12Z</dcterms:created>
  <dcterms:modified xsi:type="dcterms:W3CDTF">2012-05-15T03:18:20Z</dcterms:modified>
</cp:coreProperties>
</file>