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63" r:id="rId3"/>
    <p:sldId id="441" r:id="rId4"/>
    <p:sldId id="376" r:id="rId5"/>
    <p:sldId id="414" r:id="rId6"/>
    <p:sldId id="413" r:id="rId7"/>
    <p:sldId id="415" r:id="rId8"/>
    <p:sldId id="416" r:id="rId9"/>
    <p:sldId id="305" r:id="rId10"/>
    <p:sldId id="439" r:id="rId11"/>
    <p:sldId id="417" r:id="rId12"/>
    <p:sldId id="436" r:id="rId13"/>
    <p:sldId id="437" r:id="rId14"/>
    <p:sldId id="440" r:id="rId15"/>
    <p:sldId id="418" r:id="rId16"/>
    <p:sldId id="422" r:id="rId17"/>
    <p:sldId id="421" r:id="rId18"/>
    <p:sldId id="420" r:id="rId19"/>
    <p:sldId id="419" r:id="rId20"/>
    <p:sldId id="423" r:id="rId21"/>
    <p:sldId id="424" r:id="rId22"/>
    <p:sldId id="444" r:id="rId23"/>
    <p:sldId id="457" r:id="rId24"/>
    <p:sldId id="426" r:id="rId25"/>
    <p:sldId id="428" r:id="rId26"/>
    <p:sldId id="438" r:id="rId27"/>
    <p:sldId id="427" r:id="rId28"/>
    <p:sldId id="434" r:id="rId29"/>
    <p:sldId id="435" r:id="rId30"/>
    <p:sldId id="429" r:id="rId31"/>
    <p:sldId id="430" r:id="rId32"/>
    <p:sldId id="433" r:id="rId33"/>
    <p:sldId id="449" r:id="rId34"/>
    <p:sldId id="451" r:id="rId35"/>
    <p:sldId id="452" r:id="rId36"/>
    <p:sldId id="448" r:id="rId37"/>
    <p:sldId id="455" r:id="rId38"/>
    <p:sldId id="447" r:id="rId39"/>
    <p:sldId id="453" r:id="rId40"/>
    <p:sldId id="309" r:id="rId41"/>
    <p:sldId id="445" r:id="rId42"/>
    <p:sldId id="446" r:id="rId43"/>
    <p:sldId id="454" r:id="rId44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6699"/>
    <a:srgbClr val="0066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87" autoAdjust="0"/>
  </p:normalViewPr>
  <p:slideViewPr>
    <p:cSldViewPr>
      <p:cViewPr varScale="1">
        <p:scale>
          <a:sx n="70" d="100"/>
          <a:sy n="70" d="100"/>
        </p:scale>
        <p:origin x="-5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39EEAE-B47A-449F-B463-A6BF44A96DE7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2E21ADD3-016B-4984-AEDB-FC5F6F650E41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Scientists</a:t>
          </a:r>
          <a:endParaRPr lang="en-US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D763D7B-740C-479F-9D7A-FAE89C90AC4D}" type="parTrans" cxnId="{CF43DBB0-648F-4B4C-9A6E-C0B94C9C2E6B}">
      <dgm:prSet/>
      <dgm:spPr/>
      <dgm:t>
        <a:bodyPr/>
        <a:lstStyle/>
        <a:p>
          <a:endParaRPr lang="en-US"/>
        </a:p>
      </dgm:t>
    </dgm:pt>
    <dgm:pt modelId="{AAD58547-C5FD-4DDB-9A54-42A80A72BA73}" type="sibTrans" cxnId="{CF43DBB0-648F-4B4C-9A6E-C0B94C9C2E6B}">
      <dgm:prSet/>
      <dgm:spPr/>
      <dgm:t>
        <a:bodyPr/>
        <a:lstStyle/>
        <a:p>
          <a:endParaRPr lang="en-US"/>
        </a:p>
      </dgm:t>
    </dgm:pt>
    <dgm:pt modelId="{8A579F57-7BD8-43C3-B234-24FDF828659B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Agricultural Extension</a:t>
          </a:r>
          <a:endParaRPr lang="en-US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636B135-5983-461A-8722-8DF6E6C23BDB}" type="parTrans" cxnId="{BC3E6FD4-FFAB-44F9-9C25-0D59F3CC0854}">
      <dgm:prSet/>
      <dgm:spPr/>
      <dgm:t>
        <a:bodyPr/>
        <a:lstStyle/>
        <a:p>
          <a:endParaRPr lang="en-US"/>
        </a:p>
      </dgm:t>
    </dgm:pt>
    <dgm:pt modelId="{D04E2443-8313-4BE8-8823-EB48A247832B}" type="sibTrans" cxnId="{BC3E6FD4-FFAB-44F9-9C25-0D59F3CC0854}">
      <dgm:prSet/>
      <dgm:spPr/>
      <dgm:t>
        <a:bodyPr/>
        <a:lstStyle/>
        <a:p>
          <a:endParaRPr lang="en-US"/>
        </a:p>
      </dgm:t>
    </dgm:pt>
    <dgm:pt modelId="{14129F73-D96B-4822-B83C-BF1DD1B4CADB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Farmers</a:t>
          </a:r>
          <a:endParaRPr lang="en-US" sz="2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A25BD756-A2CA-404B-AD37-09CED14D6B6E}" type="parTrans" cxnId="{287ABB2D-38A1-46C5-BF6C-E42EA0B69FB0}">
      <dgm:prSet/>
      <dgm:spPr/>
      <dgm:t>
        <a:bodyPr/>
        <a:lstStyle/>
        <a:p>
          <a:endParaRPr lang="en-US"/>
        </a:p>
      </dgm:t>
    </dgm:pt>
    <dgm:pt modelId="{18A08C70-F7FA-4032-930A-763CB1128992}" type="sibTrans" cxnId="{287ABB2D-38A1-46C5-BF6C-E42EA0B69FB0}">
      <dgm:prSet/>
      <dgm:spPr/>
      <dgm:t>
        <a:bodyPr/>
        <a:lstStyle/>
        <a:p>
          <a:endParaRPr lang="en-US"/>
        </a:p>
      </dgm:t>
    </dgm:pt>
    <dgm:pt modelId="{E73D069A-8B07-45F5-B366-1CF24421C8A7}" type="pres">
      <dgm:prSet presAssocID="{6539EEAE-B47A-449F-B463-A6BF44A96DE7}" presName="compositeShape" presStyleCnt="0">
        <dgm:presLayoutVars>
          <dgm:chMax val="7"/>
          <dgm:dir/>
          <dgm:resizeHandles val="exact"/>
        </dgm:presLayoutVars>
      </dgm:prSet>
      <dgm:spPr/>
    </dgm:pt>
    <dgm:pt modelId="{4A8CACBA-4963-4C2D-ADBA-A5C9012AE674}" type="pres">
      <dgm:prSet presAssocID="{6539EEAE-B47A-449F-B463-A6BF44A96DE7}" presName="wedge1" presStyleLbl="node1" presStyleIdx="0" presStyleCnt="3" custScaleX="111375" custLinFactNeighborX="2468" custLinFactNeighborY="-543"/>
      <dgm:spPr/>
      <dgm:t>
        <a:bodyPr/>
        <a:lstStyle/>
        <a:p>
          <a:endParaRPr lang="en-US"/>
        </a:p>
      </dgm:t>
    </dgm:pt>
    <dgm:pt modelId="{3B0D1E3E-A734-4350-AB1B-8F71913AEC04}" type="pres">
      <dgm:prSet presAssocID="{6539EEAE-B47A-449F-B463-A6BF44A96DE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142C2-5C4C-4319-B263-FCB69E4B0240}" type="pres">
      <dgm:prSet presAssocID="{6539EEAE-B47A-449F-B463-A6BF44A96DE7}" presName="wedge2" presStyleLbl="node1" presStyleIdx="1" presStyleCnt="3" custScaleY="104114" custLinFactNeighborX="7394" custLinFactNeighborY="643"/>
      <dgm:spPr/>
      <dgm:t>
        <a:bodyPr/>
        <a:lstStyle/>
        <a:p>
          <a:endParaRPr lang="en-US"/>
        </a:p>
      </dgm:t>
    </dgm:pt>
    <dgm:pt modelId="{7BAE8F63-E368-4E1D-AF58-72C2F71C7502}" type="pres">
      <dgm:prSet presAssocID="{6539EEAE-B47A-449F-B463-A6BF44A96DE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7BD7D-0EBB-4099-A933-2400CB81A9B5}" type="pres">
      <dgm:prSet presAssocID="{6539EEAE-B47A-449F-B463-A6BF44A96DE7}" presName="wedge3" presStyleLbl="node1" presStyleIdx="2" presStyleCnt="3" custScaleX="101909" custLinFactNeighborX="3548" custLinFactNeighborY="-1854"/>
      <dgm:spPr/>
      <dgm:t>
        <a:bodyPr/>
        <a:lstStyle/>
        <a:p>
          <a:endParaRPr lang="en-US"/>
        </a:p>
      </dgm:t>
    </dgm:pt>
    <dgm:pt modelId="{0FE41C1C-D7A2-4960-B98F-66037A7CC29F}" type="pres">
      <dgm:prSet presAssocID="{6539EEAE-B47A-449F-B463-A6BF44A96DE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88E36A-4F96-45DC-95F0-A87CD3E59F6E}" type="presOf" srcId="{8A579F57-7BD8-43C3-B234-24FDF828659B}" destId="{CDB142C2-5C4C-4319-B263-FCB69E4B0240}" srcOrd="0" destOrd="0" presId="urn:microsoft.com/office/officeart/2005/8/layout/chart3"/>
    <dgm:cxn modelId="{287ABB2D-38A1-46C5-BF6C-E42EA0B69FB0}" srcId="{6539EEAE-B47A-449F-B463-A6BF44A96DE7}" destId="{14129F73-D96B-4822-B83C-BF1DD1B4CADB}" srcOrd="2" destOrd="0" parTransId="{A25BD756-A2CA-404B-AD37-09CED14D6B6E}" sibTransId="{18A08C70-F7FA-4032-930A-763CB1128992}"/>
    <dgm:cxn modelId="{12A9B168-231F-4D69-91EC-70FDD958365D}" type="presOf" srcId="{6539EEAE-B47A-449F-B463-A6BF44A96DE7}" destId="{E73D069A-8B07-45F5-B366-1CF24421C8A7}" srcOrd="0" destOrd="0" presId="urn:microsoft.com/office/officeart/2005/8/layout/chart3"/>
    <dgm:cxn modelId="{BC3E6FD4-FFAB-44F9-9C25-0D59F3CC0854}" srcId="{6539EEAE-B47A-449F-B463-A6BF44A96DE7}" destId="{8A579F57-7BD8-43C3-B234-24FDF828659B}" srcOrd="1" destOrd="0" parTransId="{D636B135-5983-461A-8722-8DF6E6C23BDB}" sibTransId="{D04E2443-8313-4BE8-8823-EB48A247832B}"/>
    <dgm:cxn modelId="{186C4EB5-B982-4190-99A1-EAEBE2039D45}" type="presOf" srcId="{14129F73-D96B-4822-B83C-BF1DD1B4CADB}" destId="{F3E7BD7D-0EBB-4099-A933-2400CB81A9B5}" srcOrd="0" destOrd="0" presId="urn:microsoft.com/office/officeart/2005/8/layout/chart3"/>
    <dgm:cxn modelId="{5FB414D2-0067-46C2-9AE0-BBA8E1AC36FF}" type="presOf" srcId="{2E21ADD3-016B-4984-AEDB-FC5F6F650E41}" destId="{4A8CACBA-4963-4C2D-ADBA-A5C9012AE674}" srcOrd="0" destOrd="0" presId="urn:microsoft.com/office/officeart/2005/8/layout/chart3"/>
    <dgm:cxn modelId="{32B8B981-37A6-4920-9178-0C5700C39215}" type="presOf" srcId="{2E21ADD3-016B-4984-AEDB-FC5F6F650E41}" destId="{3B0D1E3E-A734-4350-AB1B-8F71913AEC04}" srcOrd="1" destOrd="0" presId="urn:microsoft.com/office/officeart/2005/8/layout/chart3"/>
    <dgm:cxn modelId="{C45911E0-8E3B-4D25-9BAC-9D2C63FFD595}" type="presOf" srcId="{14129F73-D96B-4822-B83C-BF1DD1B4CADB}" destId="{0FE41C1C-D7A2-4960-B98F-66037A7CC29F}" srcOrd="1" destOrd="0" presId="urn:microsoft.com/office/officeart/2005/8/layout/chart3"/>
    <dgm:cxn modelId="{CF43DBB0-648F-4B4C-9A6E-C0B94C9C2E6B}" srcId="{6539EEAE-B47A-449F-B463-A6BF44A96DE7}" destId="{2E21ADD3-016B-4984-AEDB-FC5F6F650E41}" srcOrd="0" destOrd="0" parTransId="{6D763D7B-740C-479F-9D7A-FAE89C90AC4D}" sibTransId="{AAD58547-C5FD-4DDB-9A54-42A80A72BA73}"/>
    <dgm:cxn modelId="{43868BB0-7194-438B-938E-5BFB5B2C9547}" type="presOf" srcId="{8A579F57-7BD8-43C3-B234-24FDF828659B}" destId="{7BAE8F63-E368-4E1D-AF58-72C2F71C7502}" srcOrd="1" destOrd="0" presId="urn:microsoft.com/office/officeart/2005/8/layout/chart3"/>
    <dgm:cxn modelId="{A28DACC7-15E5-4919-ABA5-6F3DA959D7EF}" type="presParOf" srcId="{E73D069A-8B07-45F5-B366-1CF24421C8A7}" destId="{4A8CACBA-4963-4C2D-ADBA-A5C9012AE674}" srcOrd="0" destOrd="0" presId="urn:microsoft.com/office/officeart/2005/8/layout/chart3"/>
    <dgm:cxn modelId="{615CC873-1B1E-4BFC-8EC5-D85659271E07}" type="presParOf" srcId="{E73D069A-8B07-45F5-B366-1CF24421C8A7}" destId="{3B0D1E3E-A734-4350-AB1B-8F71913AEC04}" srcOrd="1" destOrd="0" presId="urn:microsoft.com/office/officeart/2005/8/layout/chart3"/>
    <dgm:cxn modelId="{23713C45-FA5D-4864-8F1B-1F94C28FF425}" type="presParOf" srcId="{E73D069A-8B07-45F5-B366-1CF24421C8A7}" destId="{CDB142C2-5C4C-4319-B263-FCB69E4B0240}" srcOrd="2" destOrd="0" presId="urn:microsoft.com/office/officeart/2005/8/layout/chart3"/>
    <dgm:cxn modelId="{C188F090-58B5-455A-96F3-06BFE73539B8}" type="presParOf" srcId="{E73D069A-8B07-45F5-B366-1CF24421C8A7}" destId="{7BAE8F63-E368-4E1D-AF58-72C2F71C7502}" srcOrd="3" destOrd="0" presId="urn:microsoft.com/office/officeart/2005/8/layout/chart3"/>
    <dgm:cxn modelId="{80D18AE0-D332-4F9B-AFF4-A9670358FF02}" type="presParOf" srcId="{E73D069A-8B07-45F5-B366-1CF24421C8A7}" destId="{F3E7BD7D-0EBB-4099-A933-2400CB81A9B5}" srcOrd="4" destOrd="0" presId="urn:microsoft.com/office/officeart/2005/8/layout/chart3"/>
    <dgm:cxn modelId="{3B2050BF-82D2-455D-A333-B7EDA1ED8081}" type="presParOf" srcId="{E73D069A-8B07-45F5-B366-1CF24421C8A7}" destId="{0FE41C1C-D7A2-4960-B98F-66037A7CC29F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39EEAE-B47A-449F-B463-A6BF44A96DE7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21ADD3-016B-4984-AEDB-FC5F6F650E41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Scientists</a:t>
          </a:r>
          <a:endParaRPr lang="en-US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D763D7B-740C-479F-9D7A-FAE89C90AC4D}" type="parTrans" cxnId="{CF43DBB0-648F-4B4C-9A6E-C0B94C9C2E6B}">
      <dgm:prSet/>
      <dgm:spPr/>
      <dgm:t>
        <a:bodyPr/>
        <a:lstStyle/>
        <a:p>
          <a:endParaRPr lang="en-US"/>
        </a:p>
      </dgm:t>
    </dgm:pt>
    <dgm:pt modelId="{AAD58547-C5FD-4DDB-9A54-42A80A72BA73}" type="sibTrans" cxnId="{CF43DBB0-648F-4B4C-9A6E-C0B94C9C2E6B}">
      <dgm:prSet/>
      <dgm:spPr/>
      <dgm:t>
        <a:bodyPr/>
        <a:lstStyle/>
        <a:p>
          <a:endParaRPr lang="en-US"/>
        </a:p>
      </dgm:t>
    </dgm:pt>
    <dgm:pt modelId="{8A579F57-7BD8-43C3-B234-24FDF828659B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Water</a:t>
          </a:r>
          <a:r>
            <a:rPr lang="en-US" sz="1800" b="1" baseline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Management Districts</a:t>
          </a:r>
          <a:endParaRPr lang="en-US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636B135-5983-461A-8722-8DF6E6C23BDB}" type="parTrans" cxnId="{BC3E6FD4-FFAB-44F9-9C25-0D59F3CC0854}">
      <dgm:prSet/>
      <dgm:spPr/>
      <dgm:t>
        <a:bodyPr/>
        <a:lstStyle/>
        <a:p>
          <a:endParaRPr lang="en-US"/>
        </a:p>
      </dgm:t>
    </dgm:pt>
    <dgm:pt modelId="{D04E2443-8313-4BE8-8823-EB48A247832B}" type="sibTrans" cxnId="{BC3E6FD4-FFAB-44F9-9C25-0D59F3CC0854}">
      <dgm:prSet/>
      <dgm:spPr/>
      <dgm:t>
        <a:bodyPr/>
        <a:lstStyle/>
        <a:p>
          <a:endParaRPr lang="en-US"/>
        </a:p>
      </dgm:t>
    </dgm:pt>
    <dgm:pt modelId="{14129F73-D96B-4822-B83C-BF1DD1B4CAD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Water Utility Companies</a:t>
          </a:r>
          <a:endParaRPr lang="en-US" sz="18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A25BD756-A2CA-404B-AD37-09CED14D6B6E}" type="parTrans" cxnId="{287ABB2D-38A1-46C5-BF6C-E42EA0B69FB0}">
      <dgm:prSet/>
      <dgm:spPr/>
      <dgm:t>
        <a:bodyPr/>
        <a:lstStyle/>
        <a:p>
          <a:endParaRPr lang="en-US"/>
        </a:p>
      </dgm:t>
    </dgm:pt>
    <dgm:pt modelId="{18A08C70-F7FA-4032-930A-763CB1128992}" type="sibTrans" cxnId="{287ABB2D-38A1-46C5-BF6C-E42EA0B69FB0}">
      <dgm:prSet/>
      <dgm:spPr/>
      <dgm:t>
        <a:bodyPr/>
        <a:lstStyle/>
        <a:p>
          <a:endParaRPr lang="en-US"/>
        </a:p>
      </dgm:t>
    </dgm:pt>
    <dgm:pt modelId="{E73D069A-8B07-45F5-B366-1CF24421C8A7}" type="pres">
      <dgm:prSet presAssocID="{6539EEAE-B47A-449F-B463-A6BF44A96DE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8CACBA-4963-4C2D-ADBA-A5C9012AE674}" type="pres">
      <dgm:prSet presAssocID="{6539EEAE-B47A-449F-B463-A6BF44A96DE7}" presName="wedge1" presStyleLbl="node1" presStyleIdx="0" presStyleCnt="3" custScaleX="100922" custLinFactNeighborX="-594" custLinFactNeighborY="5571"/>
      <dgm:spPr/>
      <dgm:t>
        <a:bodyPr/>
        <a:lstStyle/>
        <a:p>
          <a:endParaRPr lang="en-US"/>
        </a:p>
      </dgm:t>
    </dgm:pt>
    <dgm:pt modelId="{3B0D1E3E-A734-4350-AB1B-8F71913AEC04}" type="pres">
      <dgm:prSet presAssocID="{6539EEAE-B47A-449F-B463-A6BF44A96DE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142C2-5C4C-4319-B263-FCB69E4B0240}" type="pres">
      <dgm:prSet presAssocID="{6539EEAE-B47A-449F-B463-A6BF44A96DE7}" presName="wedge2" presStyleLbl="node1" presStyleIdx="1" presStyleCnt="3" custScaleY="108124" custLinFactNeighborX="1961" custLinFactNeighborY="6657"/>
      <dgm:spPr/>
      <dgm:t>
        <a:bodyPr/>
        <a:lstStyle/>
        <a:p>
          <a:endParaRPr lang="en-US"/>
        </a:p>
      </dgm:t>
    </dgm:pt>
    <dgm:pt modelId="{7BAE8F63-E368-4E1D-AF58-72C2F71C7502}" type="pres">
      <dgm:prSet presAssocID="{6539EEAE-B47A-449F-B463-A6BF44A96DE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7BD7D-0EBB-4099-A933-2400CB81A9B5}" type="pres">
      <dgm:prSet presAssocID="{6539EEAE-B47A-449F-B463-A6BF44A96DE7}" presName="wedge3" presStyleLbl="node1" presStyleIdx="2" presStyleCnt="3" custScaleX="106637" custLinFactNeighborX="1003" custLinFactNeighborY="2595"/>
      <dgm:spPr/>
      <dgm:t>
        <a:bodyPr/>
        <a:lstStyle/>
        <a:p>
          <a:endParaRPr lang="en-US"/>
        </a:p>
      </dgm:t>
    </dgm:pt>
    <dgm:pt modelId="{0FE41C1C-D7A2-4960-B98F-66037A7CC29F}" type="pres">
      <dgm:prSet presAssocID="{6539EEAE-B47A-449F-B463-A6BF44A96DE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307480-7E65-4F34-98DB-8D26CA6F0A7F}" type="presOf" srcId="{8A579F57-7BD8-43C3-B234-24FDF828659B}" destId="{CDB142C2-5C4C-4319-B263-FCB69E4B0240}" srcOrd="0" destOrd="0" presId="urn:microsoft.com/office/officeart/2005/8/layout/chart3"/>
    <dgm:cxn modelId="{E8E2F687-25DC-4F65-8B48-F9D881CB5FA7}" type="presOf" srcId="{14129F73-D96B-4822-B83C-BF1DD1B4CADB}" destId="{0FE41C1C-D7A2-4960-B98F-66037A7CC29F}" srcOrd="1" destOrd="0" presId="urn:microsoft.com/office/officeart/2005/8/layout/chart3"/>
    <dgm:cxn modelId="{287ABB2D-38A1-46C5-BF6C-E42EA0B69FB0}" srcId="{6539EEAE-B47A-449F-B463-A6BF44A96DE7}" destId="{14129F73-D96B-4822-B83C-BF1DD1B4CADB}" srcOrd="2" destOrd="0" parTransId="{A25BD756-A2CA-404B-AD37-09CED14D6B6E}" sibTransId="{18A08C70-F7FA-4032-930A-763CB1128992}"/>
    <dgm:cxn modelId="{BC3E6FD4-FFAB-44F9-9C25-0D59F3CC0854}" srcId="{6539EEAE-B47A-449F-B463-A6BF44A96DE7}" destId="{8A579F57-7BD8-43C3-B234-24FDF828659B}" srcOrd="1" destOrd="0" parTransId="{D636B135-5983-461A-8722-8DF6E6C23BDB}" sibTransId="{D04E2443-8313-4BE8-8823-EB48A247832B}"/>
    <dgm:cxn modelId="{7F93C4C5-33CB-4D74-9AE4-FCDBE0DFFCB8}" type="presOf" srcId="{14129F73-D96B-4822-B83C-BF1DD1B4CADB}" destId="{F3E7BD7D-0EBB-4099-A933-2400CB81A9B5}" srcOrd="0" destOrd="0" presId="urn:microsoft.com/office/officeart/2005/8/layout/chart3"/>
    <dgm:cxn modelId="{52E3EE05-053A-4100-86DC-D52A4DB3B476}" type="presOf" srcId="{6539EEAE-B47A-449F-B463-A6BF44A96DE7}" destId="{E73D069A-8B07-45F5-B366-1CF24421C8A7}" srcOrd="0" destOrd="0" presId="urn:microsoft.com/office/officeart/2005/8/layout/chart3"/>
    <dgm:cxn modelId="{C1B0C651-049C-4767-8CA8-BC28BDCE44E5}" type="presOf" srcId="{8A579F57-7BD8-43C3-B234-24FDF828659B}" destId="{7BAE8F63-E368-4E1D-AF58-72C2F71C7502}" srcOrd="1" destOrd="0" presId="urn:microsoft.com/office/officeart/2005/8/layout/chart3"/>
    <dgm:cxn modelId="{64B27086-F73A-4E60-A147-EF69C483EF37}" type="presOf" srcId="{2E21ADD3-016B-4984-AEDB-FC5F6F650E41}" destId="{3B0D1E3E-A734-4350-AB1B-8F71913AEC04}" srcOrd="1" destOrd="0" presId="urn:microsoft.com/office/officeart/2005/8/layout/chart3"/>
    <dgm:cxn modelId="{CF43DBB0-648F-4B4C-9A6E-C0B94C9C2E6B}" srcId="{6539EEAE-B47A-449F-B463-A6BF44A96DE7}" destId="{2E21ADD3-016B-4984-AEDB-FC5F6F650E41}" srcOrd="0" destOrd="0" parTransId="{6D763D7B-740C-479F-9D7A-FAE89C90AC4D}" sibTransId="{AAD58547-C5FD-4DDB-9A54-42A80A72BA73}"/>
    <dgm:cxn modelId="{035F6CF9-3033-47B8-B385-D730800002BF}" type="presOf" srcId="{2E21ADD3-016B-4984-AEDB-FC5F6F650E41}" destId="{4A8CACBA-4963-4C2D-ADBA-A5C9012AE674}" srcOrd="0" destOrd="0" presId="urn:microsoft.com/office/officeart/2005/8/layout/chart3"/>
    <dgm:cxn modelId="{235AEFCC-DD59-4C61-B1CA-205F1CA1FD76}" type="presParOf" srcId="{E73D069A-8B07-45F5-B366-1CF24421C8A7}" destId="{4A8CACBA-4963-4C2D-ADBA-A5C9012AE674}" srcOrd="0" destOrd="0" presId="urn:microsoft.com/office/officeart/2005/8/layout/chart3"/>
    <dgm:cxn modelId="{82CDAA42-8E5D-4CDD-AE49-4E93E642059D}" type="presParOf" srcId="{E73D069A-8B07-45F5-B366-1CF24421C8A7}" destId="{3B0D1E3E-A734-4350-AB1B-8F71913AEC04}" srcOrd="1" destOrd="0" presId="urn:microsoft.com/office/officeart/2005/8/layout/chart3"/>
    <dgm:cxn modelId="{5E7F407C-435E-45C3-B485-F47AB0FBA755}" type="presParOf" srcId="{E73D069A-8B07-45F5-B366-1CF24421C8A7}" destId="{CDB142C2-5C4C-4319-B263-FCB69E4B0240}" srcOrd="2" destOrd="0" presId="urn:microsoft.com/office/officeart/2005/8/layout/chart3"/>
    <dgm:cxn modelId="{2A489F2C-15C2-4F52-BB82-3BE4A93C9164}" type="presParOf" srcId="{E73D069A-8B07-45F5-B366-1CF24421C8A7}" destId="{7BAE8F63-E368-4E1D-AF58-72C2F71C7502}" srcOrd="3" destOrd="0" presId="urn:microsoft.com/office/officeart/2005/8/layout/chart3"/>
    <dgm:cxn modelId="{6A8DAC6E-03A5-42C0-A4EF-621AF894CF93}" type="presParOf" srcId="{E73D069A-8B07-45F5-B366-1CF24421C8A7}" destId="{F3E7BD7D-0EBB-4099-A933-2400CB81A9B5}" srcOrd="4" destOrd="0" presId="urn:microsoft.com/office/officeart/2005/8/layout/chart3"/>
    <dgm:cxn modelId="{22BD56FE-CA56-49C3-A12E-61ACFD360367}" type="presParOf" srcId="{E73D069A-8B07-45F5-B366-1CF24421C8A7}" destId="{0FE41C1C-D7A2-4960-B98F-66037A7CC29F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391850-34B9-4A35-B986-BA5255258BA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146574-1C29-4030-A9ED-7F03925D1CCD}">
      <dgm:prSet custT="1"/>
      <dgm:spPr/>
      <dgm:t>
        <a:bodyPr/>
        <a:lstStyle/>
        <a:p>
          <a:pPr rtl="0"/>
          <a:r>
            <a:rPr lang="en-US" sz="1100" dirty="0" smtClean="0"/>
            <a:t>There are barriers &amp; challenges, </a:t>
          </a:r>
          <a:r>
            <a:rPr lang="en-US" sz="1100" b="1" u="sng" dirty="0" smtClean="0"/>
            <a:t>but</a:t>
          </a:r>
          <a:endParaRPr lang="en-US" sz="1100" b="1" u="sng" dirty="0"/>
        </a:p>
      </dgm:t>
    </dgm:pt>
    <dgm:pt modelId="{3C6EFA61-8CBE-48FA-B2BE-3DFBAA1F0D6B}" type="parTrans" cxnId="{46715F96-A7A6-4870-B48E-309E71AC5DE0}">
      <dgm:prSet/>
      <dgm:spPr/>
      <dgm:t>
        <a:bodyPr/>
        <a:lstStyle/>
        <a:p>
          <a:endParaRPr lang="en-US"/>
        </a:p>
      </dgm:t>
    </dgm:pt>
    <dgm:pt modelId="{F58FF473-3CE9-4C81-93EE-CB372CE8C01B}" type="sibTrans" cxnId="{46715F96-A7A6-4870-B48E-309E71AC5DE0}">
      <dgm:prSet/>
      <dgm:spPr/>
      <dgm:t>
        <a:bodyPr/>
        <a:lstStyle/>
        <a:p>
          <a:endParaRPr lang="en-US"/>
        </a:p>
      </dgm:t>
    </dgm:pt>
    <dgm:pt modelId="{EE5907FE-BE02-4B1E-A86D-93E79EA51F42}">
      <dgm:prSet custT="1"/>
      <dgm:spPr/>
      <dgm:t>
        <a:bodyPr/>
        <a:lstStyle/>
        <a:p>
          <a:pPr rtl="0"/>
          <a:r>
            <a:rPr lang="en-US" sz="1100" dirty="0" smtClean="0"/>
            <a:t>Multiple dimensions, dynamic approach needed </a:t>
          </a:r>
          <a:endParaRPr lang="en-US" sz="1100" dirty="0"/>
        </a:p>
      </dgm:t>
    </dgm:pt>
    <dgm:pt modelId="{7F8494ED-69F0-46B5-A478-149C2E4A2271}" type="parTrans" cxnId="{DCF838CD-3004-43B8-8C38-6B9488F7E967}">
      <dgm:prSet/>
      <dgm:spPr/>
      <dgm:t>
        <a:bodyPr/>
        <a:lstStyle/>
        <a:p>
          <a:endParaRPr lang="en-US"/>
        </a:p>
      </dgm:t>
    </dgm:pt>
    <dgm:pt modelId="{E1997CA2-A98F-480C-8916-1D7B7652B1BC}" type="sibTrans" cxnId="{DCF838CD-3004-43B8-8C38-6B9488F7E967}">
      <dgm:prSet/>
      <dgm:spPr/>
      <dgm:t>
        <a:bodyPr/>
        <a:lstStyle/>
        <a:p>
          <a:endParaRPr lang="en-US"/>
        </a:p>
      </dgm:t>
    </dgm:pt>
    <dgm:pt modelId="{C5FECD1C-56CE-4EFA-A1A1-C2D788150987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dirty="0" err="1" smtClean="0"/>
            <a:t>Transdisciplinary</a:t>
          </a:r>
          <a:r>
            <a:rPr lang="en-US" sz="1100" dirty="0" smtClean="0"/>
            <a:t>, integrative research and education really works; key to success of large projects</a:t>
          </a:r>
        </a:p>
        <a:p>
          <a:pPr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dirty="0"/>
        </a:p>
      </dgm:t>
    </dgm:pt>
    <dgm:pt modelId="{D04A5863-D817-40B0-B896-BB6D8F3BACE7}" type="parTrans" cxnId="{1C2976DE-EF25-44C1-85B7-2100DEA3FFB5}">
      <dgm:prSet/>
      <dgm:spPr/>
      <dgm:t>
        <a:bodyPr/>
        <a:lstStyle/>
        <a:p>
          <a:endParaRPr lang="en-US"/>
        </a:p>
      </dgm:t>
    </dgm:pt>
    <dgm:pt modelId="{08875A6D-2CD2-4B9A-974A-B0F71926ABCD}" type="sibTrans" cxnId="{1C2976DE-EF25-44C1-85B7-2100DEA3FFB5}">
      <dgm:prSet/>
      <dgm:spPr/>
      <dgm:t>
        <a:bodyPr/>
        <a:lstStyle/>
        <a:p>
          <a:endParaRPr lang="en-US"/>
        </a:p>
      </dgm:t>
    </dgm:pt>
    <dgm:pt modelId="{956B5CC9-BF8F-4120-A1B6-758E2D36F24B}" type="pres">
      <dgm:prSet presAssocID="{77391850-34B9-4A35-B986-BA5255258BA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8B3415-19F4-4104-B66C-8504E4C57B1D}" type="pres">
      <dgm:prSet presAssocID="{59146574-1C29-4030-A9ED-7F03925D1CCD}" presName="circ1" presStyleLbl="vennNode1" presStyleIdx="0" presStyleCnt="3" custScaleX="153830" custLinFactNeighborX="2081" custLinFactNeighborY="10527"/>
      <dgm:spPr/>
      <dgm:t>
        <a:bodyPr/>
        <a:lstStyle/>
        <a:p>
          <a:endParaRPr lang="en-US"/>
        </a:p>
      </dgm:t>
    </dgm:pt>
    <dgm:pt modelId="{128EEB32-E684-4D7C-9410-9BE1DA5BA42E}" type="pres">
      <dgm:prSet presAssocID="{59146574-1C29-4030-A9ED-7F03925D1CC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8D5F7-CA78-4013-9BE7-812C20541AFA}" type="pres">
      <dgm:prSet presAssocID="{EE5907FE-BE02-4B1E-A86D-93E79EA51F42}" presName="circ2" presStyleLbl="vennNode1" presStyleIdx="1" presStyleCnt="3" custScaleX="153830" custLinFactNeighborX="38993" custLinFactNeighborY="3478"/>
      <dgm:spPr/>
      <dgm:t>
        <a:bodyPr/>
        <a:lstStyle/>
        <a:p>
          <a:endParaRPr lang="en-US"/>
        </a:p>
      </dgm:t>
    </dgm:pt>
    <dgm:pt modelId="{BC88F90D-680A-4AE7-B3B1-B01641D7308F}" type="pres">
      <dgm:prSet presAssocID="{EE5907FE-BE02-4B1E-A86D-93E79EA51F4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C189A-A701-499A-A843-1D83A331DB15}" type="pres">
      <dgm:prSet presAssocID="{C5FECD1C-56CE-4EFA-A1A1-C2D788150987}" presName="circ3" presStyleLbl="vennNode1" presStyleIdx="2" presStyleCnt="3" custScaleX="153830" custLinFactNeighborX="-34851" custLinFactNeighborY="8201"/>
      <dgm:spPr/>
      <dgm:t>
        <a:bodyPr/>
        <a:lstStyle/>
        <a:p>
          <a:endParaRPr lang="en-US"/>
        </a:p>
      </dgm:t>
    </dgm:pt>
    <dgm:pt modelId="{E129995D-46AE-41D6-9C42-FC727C0EC89E}" type="pres">
      <dgm:prSet presAssocID="{C5FECD1C-56CE-4EFA-A1A1-C2D78815098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E3E644-2AA7-4B83-B191-98ECB949C0F0}" type="presOf" srcId="{59146574-1C29-4030-A9ED-7F03925D1CCD}" destId="{128EEB32-E684-4D7C-9410-9BE1DA5BA42E}" srcOrd="1" destOrd="0" presId="urn:microsoft.com/office/officeart/2005/8/layout/venn1"/>
    <dgm:cxn modelId="{BD8B1B69-0024-4652-9500-5DE56AEBC395}" type="presOf" srcId="{C5FECD1C-56CE-4EFA-A1A1-C2D788150987}" destId="{E129995D-46AE-41D6-9C42-FC727C0EC89E}" srcOrd="1" destOrd="0" presId="urn:microsoft.com/office/officeart/2005/8/layout/venn1"/>
    <dgm:cxn modelId="{46715F96-A7A6-4870-B48E-309E71AC5DE0}" srcId="{77391850-34B9-4A35-B986-BA5255258BAF}" destId="{59146574-1C29-4030-A9ED-7F03925D1CCD}" srcOrd="0" destOrd="0" parTransId="{3C6EFA61-8CBE-48FA-B2BE-3DFBAA1F0D6B}" sibTransId="{F58FF473-3CE9-4C81-93EE-CB372CE8C01B}"/>
    <dgm:cxn modelId="{37C579BF-8A0D-4736-9B33-DBB0BA774FB5}" type="presOf" srcId="{77391850-34B9-4A35-B986-BA5255258BAF}" destId="{956B5CC9-BF8F-4120-A1B6-758E2D36F24B}" srcOrd="0" destOrd="0" presId="urn:microsoft.com/office/officeart/2005/8/layout/venn1"/>
    <dgm:cxn modelId="{D99B6326-29D3-4320-8F24-7CF822623C83}" type="presOf" srcId="{EE5907FE-BE02-4B1E-A86D-93E79EA51F42}" destId="{73E8D5F7-CA78-4013-9BE7-812C20541AFA}" srcOrd="0" destOrd="0" presId="urn:microsoft.com/office/officeart/2005/8/layout/venn1"/>
    <dgm:cxn modelId="{F76A43F3-DB2E-4D3E-B628-51EB5C5DA127}" type="presOf" srcId="{C5FECD1C-56CE-4EFA-A1A1-C2D788150987}" destId="{348C189A-A701-499A-A843-1D83A331DB15}" srcOrd="0" destOrd="0" presId="urn:microsoft.com/office/officeart/2005/8/layout/venn1"/>
    <dgm:cxn modelId="{338274B8-3D8C-4C09-B64C-DDD21FDC1074}" type="presOf" srcId="{EE5907FE-BE02-4B1E-A86D-93E79EA51F42}" destId="{BC88F90D-680A-4AE7-B3B1-B01641D7308F}" srcOrd="1" destOrd="0" presId="urn:microsoft.com/office/officeart/2005/8/layout/venn1"/>
    <dgm:cxn modelId="{CA09971A-284A-4CAB-8F00-DBA4032D1F47}" type="presOf" srcId="{59146574-1C29-4030-A9ED-7F03925D1CCD}" destId="{3E8B3415-19F4-4104-B66C-8504E4C57B1D}" srcOrd="0" destOrd="0" presId="urn:microsoft.com/office/officeart/2005/8/layout/venn1"/>
    <dgm:cxn modelId="{DCF838CD-3004-43B8-8C38-6B9488F7E967}" srcId="{77391850-34B9-4A35-B986-BA5255258BAF}" destId="{EE5907FE-BE02-4B1E-A86D-93E79EA51F42}" srcOrd="1" destOrd="0" parTransId="{7F8494ED-69F0-46B5-A478-149C2E4A2271}" sibTransId="{E1997CA2-A98F-480C-8916-1D7B7652B1BC}"/>
    <dgm:cxn modelId="{1C2976DE-EF25-44C1-85B7-2100DEA3FFB5}" srcId="{77391850-34B9-4A35-B986-BA5255258BAF}" destId="{C5FECD1C-56CE-4EFA-A1A1-C2D788150987}" srcOrd="2" destOrd="0" parTransId="{D04A5863-D817-40B0-B896-BB6D8F3BACE7}" sibTransId="{08875A6D-2CD2-4B9A-974A-B0F71926ABCD}"/>
    <dgm:cxn modelId="{62B18D55-9965-428E-B205-B1BB11140DA2}" type="presParOf" srcId="{956B5CC9-BF8F-4120-A1B6-758E2D36F24B}" destId="{3E8B3415-19F4-4104-B66C-8504E4C57B1D}" srcOrd="0" destOrd="0" presId="urn:microsoft.com/office/officeart/2005/8/layout/venn1"/>
    <dgm:cxn modelId="{34A5EEB3-80BD-4478-9C85-7B2B02846C54}" type="presParOf" srcId="{956B5CC9-BF8F-4120-A1B6-758E2D36F24B}" destId="{128EEB32-E684-4D7C-9410-9BE1DA5BA42E}" srcOrd="1" destOrd="0" presId="urn:microsoft.com/office/officeart/2005/8/layout/venn1"/>
    <dgm:cxn modelId="{03D5AECE-1CF3-41C3-9E3B-3904C4A12096}" type="presParOf" srcId="{956B5CC9-BF8F-4120-A1B6-758E2D36F24B}" destId="{73E8D5F7-CA78-4013-9BE7-812C20541AFA}" srcOrd="2" destOrd="0" presId="urn:microsoft.com/office/officeart/2005/8/layout/venn1"/>
    <dgm:cxn modelId="{5A2DC12F-0A1B-48F5-B992-93889CF42063}" type="presParOf" srcId="{956B5CC9-BF8F-4120-A1B6-758E2D36F24B}" destId="{BC88F90D-680A-4AE7-B3B1-B01641D7308F}" srcOrd="3" destOrd="0" presId="urn:microsoft.com/office/officeart/2005/8/layout/venn1"/>
    <dgm:cxn modelId="{5265CA25-8058-4EC0-A976-63383FEE39B8}" type="presParOf" srcId="{956B5CC9-BF8F-4120-A1B6-758E2D36F24B}" destId="{348C189A-A701-499A-A843-1D83A331DB15}" srcOrd="4" destOrd="0" presId="urn:microsoft.com/office/officeart/2005/8/layout/venn1"/>
    <dgm:cxn modelId="{A80E63DA-F44A-4DD6-9248-66B8F440F468}" type="presParOf" srcId="{956B5CC9-BF8F-4120-A1B6-758E2D36F24B}" destId="{E129995D-46AE-41D6-9C42-FC727C0EC89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CACBA-4963-4C2D-ADBA-A5C9012AE674}">
      <dsp:nvSpPr>
        <dsp:cNvPr id="0" name=""/>
        <dsp:cNvSpPr/>
      </dsp:nvSpPr>
      <dsp:spPr>
        <a:xfrm>
          <a:off x="1163981" y="197226"/>
          <a:ext cx="3398104" cy="3051048"/>
        </a:xfrm>
        <a:prstGeom prst="pie">
          <a:avLst>
            <a:gd name="adj1" fmla="val 16200000"/>
            <a:gd name="adj2" fmla="val 180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Scientists</a:t>
          </a:r>
          <a:endParaRPr lang="en-US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3011498" y="760217"/>
        <a:ext cx="1152928" cy="1017016"/>
      </dsp:txXfrm>
    </dsp:sp>
    <dsp:sp modelId="{CDB142C2-5C4C-4319-B263-FCB69E4B0240}">
      <dsp:nvSpPr>
        <dsp:cNvPr id="0" name=""/>
        <dsp:cNvSpPr/>
      </dsp:nvSpPr>
      <dsp:spPr>
        <a:xfrm>
          <a:off x="1330530" y="261456"/>
          <a:ext cx="3051048" cy="3176568"/>
        </a:xfrm>
        <a:prstGeom prst="pie">
          <a:avLst>
            <a:gd name="adj1" fmla="val 1800000"/>
            <a:gd name="adj2" fmla="val 900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Agricultural Extension</a:t>
          </a:r>
          <a:endParaRPr lang="en-US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165936" y="2265719"/>
        <a:ext cx="1380236" cy="983223"/>
      </dsp:txXfrm>
    </dsp:sp>
    <dsp:sp modelId="{F3E7BD7D-0EBB-4099-A933-2400CB81A9B5}">
      <dsp:nvSpPr>
        <dsp:cNvPr id="0" name=""/>
        <dsp:cNvSpPr/>
      </dsp:nvSpPr>
      <dsp:spPr>
        <a:xfrm>
          <a:off x="1184064" y="248032"/>
          <a:ext cx="3109292" cy="3051048"/>
        </a:xfrm>
        <a:prstGeom prst="pie">
          <a:avLst>
            <a:gd name="adj1" fmla="val 9000000"/>
            <a:gd name="adj2" fmla="val 1620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Farmers</a:t>
          </a:r>
          <a:endParaRPr lang="en-US" sz="2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517203" y="847345"/>
        <a:ext cx="1054938" cy="1017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CACBA-4963-4C2D-ADBA-A5C9012AE674}">
      <dsp:nvSpPr>
        <dsp:cNvPr id="0" name=""/>
        <dsp:cNvSpPr/>
      </dsp:nvSpPr>
      <dsp:spPr>
        <a:xfrm>
          <a:off x="990596" y="431799"/>
          <a:ext cx="3595963" cy="3563112"/>
        </a:xfrm>
        <a:prstGeom prst="pie">
          <a:avLst>
            <a:gd name="adj1" fmla="val 16200000"/>
            <a:gd name="adj2" fmla="val 180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Scientists</a:t>
          </a:r>
          <a:endParaRPr lang="en-US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945687" y="1089278"/>
        <a:ext cx="1220059" cy="1187704"/>
      </dsp:txXfrm>
    </dsp:sp>
    <dsp:sp modelId="{CDB142C2-5C4C-4319-B263-FCB69E4B0240}">
      <dsp:nvSpPr>
        <dsp:cNvPr id="0" name=""/>
        <dsp:cNvSpPr/>
      </dsp:nvSpPr>
      <dsp:spPr>
        <a:xfrm>
          <a:off x="914389" y="431806"/>
          <a:ext cx="3563112" cy="3852579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Water</a:t>
          </a:r>
          <a:r>
            <a:rPr lang="en-US" sz="1800" b="1" kern="1200" baseline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Management Districts</a:t>
          </a:r>
          <a:endParaRPr lang="en-US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890003" y="2862600"/>
        <a:ext cx="1611884" cy="1192464"/>
      </dsp:txXfrm>
    </dsp:sp>
    <dsp:sp modelId="{F3E7BD7D-0EBB-4099-A933-2400CB81A9B5}">
      <dsp:nvSpPr>
        <dsp:cNvPr id="0" name=""/>
        <dsp:cNvSpPr/>
      </dsp:nvSpPr>
      <dsp:spPr>
        <a:xfrm>
          <a:off x="762013" y="431806"/>
          <a:ext cx="3799595" cy="3563112"/>
        </a:xfrm>
        <a:prstGeom prst="pie">
          <a:avLst>
            <a:gd name="adj1" fmla="val 9000000"/>
            <a:gd name="adj2" fmla="val 1620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Water Utility Companies</a:t>
          </a:r>
          <a:endParaRPr lang="en-US" sz="18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169112" y="1131703"/>
        <a:ext cx="1289148" cy="11877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B3415-19F4-4104-B66C-8504E4C57B1D}">
      <dsp:nvSpPr>
        <dsp:cNvPr id="0" name=""/>
        <dsp:cNvSpPr/>
      </dsp:nvSpPr>
      <dsp:spPr>
        <a:xfrm>
          <a:off x="1799272" y="215006"/>
          <a:ext cx="2153234" cy="13997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There are barriers &amp; challenges, </a:t>
          </a:r>
          <a:r>
            <a:rPr lang="en-US" sz="1100" b="1" u="sng" kern="1200" dirty="0" smtClean="0"/>
            <a:t>but</a:t>
          </a:r>
          <a:endParaRPr lang="en-US" sz="1100" b="1" u="sng" kern="1200" dirty="0"/>
        </a:p>
      </dsp:txBody>
      <dsp:txXfrm>
        <a:off x="2086370" y="459962"/>
        <a:ext cx="1579038" cy="629887"/>
      </dsp:txXfrm>
    </dsp:sp>
    <dsp:sp modelId="{73E8D5F7-CA78-4013-9BE7-812C20541AFA}">
      <dsp:nvSpPr>
        <dsp:cNvPr id="0" name=""/>
        <dsp:cNvSpPr/>
      </dsp:nvSpPr>
      <dsp:spPr>
        <a:xfrm>
          <a:off x="2821024" y="991181"/>
          <a:ext cx="2153234" cy="13997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Multiple dimensions, dynamic approach needed </a:t>
          </a:r>
          <a:endParaRPr lang="en-US" sz="1100" kern="1200" dirty="0"/>
        </a:p>
      </dsp:txBody>
      <dsp:txXfrm>
        <a:off x="3479555" y="1352783"/>
        <a:ext cx="1291940" cy="769862"/>
      </dsp:txXfrm>
    </dsp:sp>
    <dsp:sp modelId="{348C189A-A701-499A-A843-1D83A331DB15}">
      <dsp:nvSpPr>
        <dsp:cNvPr id="0" name=""/>
        <dsp:cNvSpPr/>
      </dsp:nvSpPr>
      <dsp:spPr>
        <a:xfrm>
          <a:off x="777241" y="1010152"/>
          <a:ext cx="2153234" cy="13997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kern="1200" dirty="0" err="1" smtClean="0"/>
            <a:t>Transdisciplinary</a:t>
          </a:r>
          <a:r>
            <a:rPr lang="en-US" sz="1100" kern="1200" dirty="0" smtClean="0"/>
            <a:t>, integrative research and education really works; key to success of large projects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980004" y="1371754"/>
        <a:ext cx="1291940" cy="769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9A5382EF-C526-4BE8-A598-1F286C68BA72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FE29DDC8-6679-4E62-9B56-8652A8160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77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82876E1F-D270-4981-AF3E-0A90E63BD139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8BE3AEC4-4C19-46BA-A23D-E1EE0C771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2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3AEC4-4C19-46BA-A23D-E1EE0C7715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Wendylin</a:t>
            </a:r>
            <a:r>
              <a:rPr lang="en-US" dirty="0" smtClean="0"/>
              <a:t> sent these slides for the social component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3AEC4-4C19-46BA-A23D-E1EE0C7715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6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2400">
                <a:solidFill>
                  <a:schemeClr val="tx1"/>
                </a:solidFill>
                <a:latin typeface="Times" pitchFamily="84" charset="0"/>
              </a:defRPr>
            </a:lvl1pPr>
            <a:lvl2pPr marL="742950" indent="-285750" defTabSz="935038">
              <a:defRPr sz="2400">
                <a:solidFill>
                  <a:schemeClr val="tx1"/>
                </a:solidFill>
                <a:latin typeface="Times" pitchFamily="84" charset="0"/>
              </a:defRPr>
            </a:lvl2pPr>
            <a:lvl3pPr marL="1143000" indent="-228600" defTabSz="935038">
              <a:defRPr sz="2400">
                <a:solidFill>
                  <a:schemeClr val="tx1"/>
                </a:solidFill>
                <a:latin typeface="Times" pitchFamily="84" charset="0"/>
              </a:defRPr>
            </a:lvl3pPr>
            <a:lvl4pPr marL="1600200" indent="-228600" defTabSz="935038">
              <a:defRPr sz="2400">
                <a:solidFill>
                  <a:schemeClr val="tx1"/>
                </a:solidFill>
                <a:latin typeface="Times" pitchFamily="84" charset="0"/>
              </a:defRPr>
            </a:lvl4pPr>
            <a:lvl5pPr marL="2057400" indent="-228600" defTabSz="935038">
              <a:defRPr sz="2400">
                <a:solidFill>
                  <a:schemeClr val="tx1"/>
                </a:solidFill>
                <a:latin typeface="Times" pitchFamily="8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9pPr>
          </a:lstStyle>
          <a:p>
            <a:fld id="{49DF5E22-BE0E-400E-BEAF-B89E4ECCE8CB}" type="slidenum">
              <a:rPr lang="en-US" sz="1300" smtClean="0">
                <a:solidFill>
                  <a:srgbClr val="000000"/>
                </a:solidFill>
              </a:rPr>
              <a:pPr/>
              <a:t>26</a:t>
            </a:fld>
            <a:endParaRPr lang="en-US" sz="1300" smtClean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388" y="4422775"/>
            <a:ext cx="5170487" cy="418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59" tIns="46730" rIns="93459" bIns="46730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72F712-FEB9-4C49-9B48-EE4FCF5B21F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Wendylin’s</a:t>
            </a:r>
            <a:r>
              <a:rPr lang="en-US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3AEC4-4C19-46BA-A23D-E1EE0C7715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5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7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9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72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7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3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0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3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04174-05BE-457B-8E69-06DCFEB434DF}" type="datetimeFigureOut">
              <a:rPr lang="en-US" smtClean="0"/>
              <a:t>05/15/2012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2E268-8F4B-457B-B540-FDEF6D232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5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search.yahoo.com/r/_ylt=A0PDoQwnyatPv0sAnGKjzbkF;_ylu=X3oDMTBpcGszamw0BHNlYwNmcC1pbWcEc2xrA2ltZw--/SIG=123upi7fb/EXP=1336687015/**http:/www.semanticmetadata.net/category/comic/" TargetMode="External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search.yahoo.com/r/_ylt=A0PDoQwnyatPv0sAnGKjzbkF;_ylu=X3oDMTBpcGszamw0BHNlYwNmcC1pbWcEc2xrA2ltZw--/SIG=123upi7fb/EXP=1336687015/**http:/www.semanticmetadata.net/category/comic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ev.floridaclimateinstitute.org/human-health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v.floridaclimateinstitute.org/ecology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hyperlink" Target="http://www.ces.fau.edu/files/projects/climate_change/SLR2012/BoxStoreCorner_High_large.jpg" TargetMode="External"/><Relationship Id="rId4" Type="http://schemas.openxmlformats.org/officeDocument/2006/relationships/hyperlink" Target="http://dev.floridaclimateinstitute.org/agriculture" TargetMode="Externa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images.search.yahoo.com/r/_ylt=A0PDoQwnyatPv0sAnGKjzbkF;_ylu=X3oDMTBpcGszamw0BHNlYwNmcC1pbWcEc2xrA2ltZw--/SIG=123upi7fb/EXP=1336687015/**http:/www.semanticmetadata.net/category/comic/" TargetMode="Externa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www.agmip.org/" TargetMode="Externa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6.jpeg"/><Relationship Id="rId1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8.jpe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8.jpeg"/><Relationship Id="rId7" Type="http://schemas.openxmlformats.org/officeDocument/2006/relationships/image" Target="../media/image7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dev.floridaclimateinstitute.org/human-health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hyperlink" Target="http://dev.floridaclimateinstitute.org/ecology" TargetMode="External"/><Relationship Id="rId5" Type="http://schemas.openxmlformats.org/officeDocument/2006/relationships/diagramQuickStyle" Target="../diagrams/quickStyle3.xml"/><Relationship Id="rId15" Type="http://schemas.openxmlformats.org/officeDocument/2006/relationships/hyperlink" Target="http://www.ces.fau.edu/files/projects/climate_change/SLR2012/BoxStoreCorner_High_large.jpg" TargetMode="External"/><Relationship Id="rId10" Type="http://schemas.openxmlformats.org/officeDocument/2006/relationships/image" Target="../media/image5.png"/><Relationship Id="rId4" Type="http://schemas.openxmlformats.org/officeDocument/2006/relationships/diagramLayout" Target="../diagrams/layout3.xml"/><Relationship Id="rId9" Type="http://schemas.openxmlformats.org/officeDocument/2006/relationships/hyperlink" Target="http://dev.floridaclimateinstitute.org/agriculture" TargetMode="Externa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ev.floridaclimateinstitute.org/ecology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www.ces.fau.edu/files/projects/climate_change/SLR2012/BoxStoreCorner_High_large.jpg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3" cstate="print"/>
          <a:srcRect r="-4613" b="-7692"/>
          <a:stretch>
            <a:fillRect/>
          </a:stretch>
        </p:blipFill>
        <p:spPr bwMode="auto">
          <a:xfrm>
            <a:off x="2382983" y="95378"/>
            <a:ext cx="4545873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0" y="1257369"/>
            <a:ext cx="9102437" cy="457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/>
            <a:r>
              <a:rPr lang="en-US" sz="2200" i="1" dirty="0" smtClean="0">
                <a:solidFill>
                  <a:schemeClr val="bg1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Cross-disciplinary climate research in service of society </a:t>
            </a:r>
            <a:endParaRPr lang="en-US" sz="2200" i="1" dirty="0">
              <a:solidFill>
                <a:schemeClr val="bg1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391789"/>
            <a:ext cx="9133609" cy="18288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8" descr="UFsignature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0150" y="6172200"/>
            <a:ext cx="2162188" cy="39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RGB_Seal_trans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63" y="2971800"/>
            <a:ext cx="3657600" cy="2286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81744" y="1720395"/>
            <a:ext cx="7239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Integrated Research:</a:t>
            </a:r>
          </a:p>
          <a:p>
            <a:pPr algn="ctr"/>
            <a:r>
              <a:rPr lang="en-US" sz="2000" b="1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Overcoming Challenges and Barriers</a:t>
            </a:r>
          </a:p>
          <a:p>
            <a:pPr algn="ctr"/>
            <a:r>
              <a:rPr lang="en-US" sz="16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James W. Jones</a:t>
            </a:r>
          </a:p>
          <a:p>
            <a:pPr algn="ctr"/>
            <a:r>
              <a:rPr lang="en-US" sz="16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May 15, 2012</a:t>
            </a:r>
            <a:endParaRPr lang="en-US" sz="3200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391789"/>
            <a:ext cx="9133609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447799"/>
            <a:ext cx="7467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err="1" smtClean="0">
                <a:latin typeface="Arial" pitchFamily="34" charset="0"/>
                <a:cs typeface="Arial" pitchFamily="34" charset="0"/>
              </a:rPr>
              <a:t>Transdisciplinary</a:t>
            </a:r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 Research and Education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5810" y="5190073"/>
            <a:ext cx="2551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</a:rPr>
              <a:t>International </a:t>
            </a:r>
            <a:r>
              <a:rPr lang="en-US" b="1" dirty="0">
                <a:solidFill>
                  <a:srgbClr val="0000FF"/>
                </a:solidFill>
                <a:latin typeface="Times New Roman"/>
              </a:rPr>
              <a:t>Journal of </a:t>
            </a:r>
            <a:r>
              <a:rPr lang="en-US" b="1" dirty="0" err="1">
                <a:solidFill>
                  <a:srgbClr val="0000FF"/>
                </a:solidFill>
                <a:latin typeface="Times New Roman"/>
              </a:rPr>
              <a:t>Transdisciplinary</a:t>
            </a:r>
            <a:r>
              <a:rPr lang="en-US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</a:rPr>
              <a:t>Research (IJTR)</a:t>
            </a:r>
            <a:r>
              <a:rPr lang="en-US" b="1" dirty="0">
                <a:solidFill>
                  <a:srgbClr val="0000FF"/>
                </a:solidFill>
                <a:latin typeface="Times New Roman"/>
              </a:rPr>
              <a:t/>
            </a:r>
            <a:br>
              <a:rPr lang="en-US" b="1" dirty="0">
                <a:solidFill>
                  <a:srgbClr val="0000FF"/>
                </a:solidFill>
                <a:latin typeface="Times New Roman"/>
              </a:rPr>
            </a:br>
            <a:endParaRPr lang="en-US" b="0" i="0" u="none" strike="noStrike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7456"/>
            <a:ext cx="1181331" cy="1805565"/>
          </a:xfrm>
          <a:prstGeom prst="rect">
            <a:avLst/>
          </a:prstGeom>
        </p:spPr>
      </p:pic>
      <p:pic>
        <p:nvPicPr>
          <p:cNvPr id="2050" name="Picture 2" descr="http://ie-tagung.univie.ac.at/typo3temp/pics/618bcb3f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3793"/>
            <a:ext cx="3134049" cy="19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6810" y="2209800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Transdisciplinarity</a:t>
            </a:r>
            <a:r>
              <a:rPr lang="en-US" sz="2400" b="1" dirty="0"/>
              <a:t> </a:t>
            </a:r>
            <a:r>
              <a:rPr lang="en-US" sz="2400" dirty="0"/>
              <a:t>is an </a:t>
            </a:r>
            <a:r>
              <a:rPr lang="en-US" sz="2400" b="1" dirty="0"/>
              <a:t>integrative </a:t>
            </a:r>
            <a:r>
              <a:rPr lang="en-US" sz="2400" dirty="0" smtClean="0"/>
              <a:t>process in </a:t>
            </a:r>
            <a:r>
              <a:rPr lang="en-US" sz="2400" dirty="0"/>
              <a:t>which researchers work jointly </a:t>
            </a:r>
            <a:r>
              <a:rPr lang="en-US" sz="2400" dirty="0" smtClean="0"/>
              <a:t>to develop </a:t>
            </a:r>
            <a:r>
              <a:rPr lang="en-US" sz="2400" dirty="0"/>
              <a:t>and use a shared </a:t>
            </a:r>
            <a:r>
              <a:rPr lang="en-US" sz="2400" dirty="0" smtClean="0"/>
              <a:t>conceptual framework </a:t>
            </a:r>
            <a:r>
              <a:rPr lang="en-US" sz="2400" dirty="0"/>
              <a:t>that </a:t>
            </a:r>
            <a:r>
              <a:rPr lang="en-US" sz="2400" b="1" dirty="0"/>
              <a:t>synthesizes </a:t>
            </a:r>
            <a:r>
              <a:rPr lang="en-US" sz="2400" dirty="0"/>
              <a:t>and </a:t>
            </a:r>
            <a:r>
              <a:rPr lang="en-US" sz="2400" b="1" dirty="0" smtClean="0"/>
              <a:t>extends </a:t>
            </a:r>
            <a:r>
              <a:rPr lang="en-US" sz="2400" dirty="0" smtClean="0"/>
              <a:t>discipline-specific </a:t>
            </a:r>
            <a:r>
              <a:rPr lang="en-US" sz="2400" dirty="0"/>
              <a:t>theories, concepts</a:t>
            </a:r>
            <a:r>
              <a:rPr lang="en-US" sz="2400" dirty="0" smtClean="0"/>
              <a:t>, methods</a:t>
            </a:r>
            <a:r>
              <a:rPr lang="en-US" sz="2400" dirty="0"/>
              <a:t>, or all three to create </a:t>
            </a:r>
            <a:r>
              <a:rPr lang="en-US" sz="2400" b="1" dirty="0" smtClean="0"/>
              <a:t>new </a:t>
            </a:r>
            <a:r>
              <a:rPr lang="en-US" sz="2400" u="sng" dirty="0" smtClean="0"/>
              <a:t>models</a:t>
            </a:r>
            <a:r>
              <a:rPr lang="en-US" sz="2400" dirty="0" smtClean="0"/>
              <a:t> </a:t>
            </a:r>
            <a:r>
              <a:rPr lang="en-US" sz="2400" dirty="0"/>
              <a:t>and language to address </a:t>
            </a:r>
            <a:r>
              <a:rPr lang="en-US" sz="2400" dirty="0" smtClean="0"/>
              <a:t>a common </a:t>
            </a:r>
            <a:r>
              <a:rPr lang="en-US" sz="2400" dirty="0"/>
              <a:t>research problem. </a:t>
            </a:r>
            <a:r>
              <a:rPr lang="en-US" i="1" dirty="0"/>
              <a:t>(The Science of Team </a:t>
            </a:r>
            <a:r>
              <a:rPr lang="en-US" i="1" dirty="0" smtClean="0"/>
              <a:t>Science, </a:t>
            </a:r>
            <a:r>
              <a:rPr lang="en-US" i="1" dirty="0" err="1" smtClean="0"/>
              <a:t>Stokols</a:t>
            </a:r>
            <a:r>
              <a:rPr lang="en-US" i="1" dirty="0"/>
              <a:t> et al., 2008. Am J </a:t>
            </a:r>
            <a:r>
              <a:rPr lang="en-US" i="1" dirty="0" err="1"/>
              <a:t>Prev</a:t>
            </a:r>
            <a:r>
              <a:rPr lang="en-US" i="1" dirty="0"/>
              <a:t> </a:t>
            </a:r>
            <a:r>
              <a:rPr lang="en-US" i="1" dirty="0" smtClean="0"/>
              <a:t>Med. S77-89.)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598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447799"/>
            <a:ext cx="7467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err="1" smtClean="0">
                <a:latin typeface="Arial" pitchFamily="34" charset="0"/>
                <a:cs typeface="Arial" pitchFamily="34" charset="0"/>
              </a:rPr>
              <a:t>Transdisciplinary</a:t>
            </a:r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 Research and Education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2133600"/>
            <a:ext cx="6172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A</a:t>
            </a:r>
            <a:r>
              <a:rPr lang="en-US" sz="2000" dirty="0" smtClean="0"/>
              <a:t>ddresses </a:t>
            </a:r>
            <a:r>
              <a:rPr lang="en-US" sz="2000" dirty="0"/>
              <a:t>contemporary issues that cannot be solved by one or even a few points-of-view. It brings together academic experts, field practitioners, community members, research scientists, political leaders, and business owners among others to solve some of the pressing </a:t>
            </a:r>
            <a:r>
              <a:rPr lang="en-US" sz="2000" dirty="0" smtClean="0"/>
              <a:t>(“wicked”) problems </a:t>
            </a:r>
            <a:r>
              <a:rPr lang="en-US" sz="2000" dirty="0"/>
              <a:t>facing the world, from </a:t>
            </a:r>
            <a:r>
              <a:rPr lang="en-US" sz="2000" dirty="0" smtClean="0"/>
              <a:t>local </a:t>
            </a:r>
            <a:r>
              <a:rPr lang="en-US" sz="2000" dirty="0"/>
              <a:t>to </a:t>
            </a:r>
            <a:r>
              <a:rPr lang="en-US" sz="2000" dirty="0" smtClean="0"/>
              <a:t>global scales.</a:t>
            </a:r>
            <a:endParaRPr lang="en-US" sz="2000" dirty="0">
              <a:effectLst/>
            </a:endParaRPr>
          </a:p>
        </p:txBody>
      </p:sp>
      <p:pic>
        <p:nvPicPr>
          <p:cNvPr id="10" name="Picture 2" descr="C:\Projects\Climate Institute\Presentions\2010\RowCropWorkingGroupHandout 2.jpg"/>
          <p:cNvPicPr>
            <a:picLocks noChangeAspect="1" noChangeArrowheads="1"/>
          </p:cNvPicPr>
          <p:nvPr/>
        </p:nvPicPr>
        <p:blipFill rotWithShape="1">
          <a:blip r:embed="rId3" cstate="print"/>
          <a:srcRect b="4304"/>
          <a:stretch/>
        </p:blipFill>
        <p:spPr bwMode="auto">
          <a:xfrm>
            <a:off x="3124200" y="4405928"/>
            <a:ext cx="3124200" cy="2372062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3058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 dirty="0" err="1" smtClean="0"/>
              <a:t>Transdisciplinary</a:t>
            </a:r>
            <a:r>
              <a:rPr lang="en-US" dirty="0" smtClean="0"/>
              <a:t> Research (TDR)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1028"/>
            <a:ext cx="8229600" cy="304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Sabon-Roman"/>
              </a:rPr>
              <a:t>Four </a:t>
            </a:r>
            <a:r>
              <a:rPr lang="en-US" dirty="0">
                <a:latin typeface="Sabon-Roman"/>
              </a:rPr>
              <a:t>major forms of </a:t>
            </a:r>
            <a:r>
              <a:rPr lang="en-US" dirty="0" smtClean="0">
                <a:latin typeface="Sabon-Roman"/>
              </a:rPr>
              <a:t>collaboration:</a:t>
            </a:r>
          </a:p>
          <a:p>
            <a:r>
              <a:rPr lang="en-US" dirty="0" smtClean="0">
                <a:latin typeface="Sabon-Roman"/>
              </a:rPr>
              <a:t>Common </a:t>
            </a:r>
            <a:r>
              <a:rPr lang="en-US" dirty="0">
                <a:latin typeface="Sabon-Roman"/>
              </a:rPr>
              <a:t>group </a:t>
            </a:r>
            <a:r>
              <a:rPr lang="en-US" dirty="0" smtClean="0">
                <a:latin typeface="Sabon-Roman"/>
              </a:rPr>
              <a:t>learning</a:t>
            </a:r>
          </a:p>
          <a:p>
            <a:r>
              <a:rPr lang="en-US" dirty="0" smtClean="0">
                <a:latin typeface="Sabon-Roman"/>
              </a:rPr>
              <a:t>Negotiation among experts</a:t>
            </a:r>
          </a:p>
          <a:p>
            <a:r>
              <a:rPr lang="en-US" dirty="0">
                <a:latin typeface="Sabon-Roman"/>
              </a:rPr>
              <a:t>I</a:t>
            </a:r>
            <a:r>
              <a:rPr lang="en-US" dirty="0" smtClean="0">
                <a:latin typeface="Sabon-Roman"/>
              </a:rPr>
              <a:t>ntegration </a:t>
            </a:r>
            <a:r>
              <a:rPr lang="en-US" dirty="0">
                <a:latin typeface="Sabon-Roman"/>
              </a:rPr>
              <a:t>by a </a:t>
            </a:r>
            <a:r>
              <a:rPr lang="en-US" dirty="0" smtClean="0">
                <a:latin typeface="Sabon-Roman"/>
              </a:rPr>
              <a:t>leader</a:t>
            </a:r>
          </a:p>
          <a:p>
            <a:r>
              <a:rPr lang="en-US" dirty="0" smtClean="0">
                <a:latin typeface="Sabon-Roman"/>
              </a:rPr>
              <a:t>Modeling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5562838"/>
            <a:ext cx="3106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Pohl and Hirsch </a:t>
            </a:r>
            <a:r>
              <a:rPr lang="en-US" dirty="0" err="1"/>
              <a:t>Hadorn</a:t>
            </a:r>
            <a:r>
              <a:rPr lang="en-US" dirty="0"/>
              <a:t> (2007) </a:t>
            </a:r>
          </a:p>
        </p:txBody>
      </p:sp>
      <p:pic>
        <p:nvPicPr>
          <p:cNvPr id="5" name="Picture 4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8" descr="present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582954"/>
            <a:ext cx="7467600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55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442279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Integrated Research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4267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Collaboration readiness </a:t>
            </a:r>
            <a:r>
              <a:rPr lang="en-US" dirty="0"/>
              <a:t>and antecedent conditions are crucial. The more contextual </a:t>
            </a:r>
            <a:r>
              <a:rPr lang="en-US" dirty="0" smtClean="0"/>
              <a:t>factors and </a:t>
            </a:r>
            <a:r>
              <a:rPr lang="en-US" dirty="0"/>
              <a:t>institutional supports are in place at the outset, the greater the </a:t>
            </a:r>
            <a:r>
              <a:rPr lang="en-US" dirty="0" smtClean="0"/>
              <a:t>prospects for </a:t>
            </a:r>
            <a:r>
              <a:rPr lang="en-US" dirty="0"/>
              <a:t>achieving integration and collaboration. </a:t>
            </a:r>
            <a:endParaRPr lang="en-US" dirty="0" smtClean="0"/>
          </a:p>
          <a:p>
            <a:r>
              <a:rPr lang="en-US" dirty="0" smtClean="0"/>
              <a:t>Key </a:t>
            </a:r>
            <a:r>
              <a:rPr lang="en-US" dirty="0"/>
              <a:t>factors include </a:t>
            </a:r>
            <a:r>
              <a:rPr lang="en-US" dirty="0" smtClean="0"/>
              <a:t>leadership skills </a:t>
            </a:r>
            <a:r>
              <a:rPr lang="en-US" dirty="0"/>
              <a:t>and styles of research administrators, shared office and </a:t>
            </a:r>
            <a:r>
              <a:rPr lang="en-US" dirty="0" smtClean="0"/>
              <a:t>laboratory space</a:t>
            </a:r>
            <a:r>
              <a:rPr lang="en-US" dirty="0"/>
              <a:t>, electronic connectivity, and team members’ experiences </a:t>
            </a:r>
            <a:r>
              <a:rPr lang="en-US" dirty="0" smtClean="0"/>
              <a:t>working together </a:t>
            </a:r>
            <a:r>
              <a:rPr lang="en-US" dirty="0"/>
              <a:t>on previous projects. </a:t>
            </a:r>
            <a:endParaRPr lang="en-US" dirty="0" smtClean="0"/>
          </a:p>
          <a:p>
            <a:r>
              <a:rPr lang="en-US" dirty="0" smtClean="0"/>
              <a:t>Key </a:t>
            </a:r>
            <a:r>
              <a:rPr lang="en-US" dirty="0"/>
              <a:t>factors in the quality and scope of IDR </a:t>
            </a:r>
            <a:r>
              <a:rPr lang="en-US" dirty="0" smtClean="0"/>
              <a:t>and TDR </a:t>
            </a:r>
            <a:r>
              <a:rPr lang="en-US" dirty="0"/>
              <a:t>integration </a:t>
            </a:r>
            <a:r>
              <a:rPr lang="en-US" dirty="0" smtClean="0"/>
              <a:t>include </a:t>
            </a:r>
            <a:r>
              <a:rPr lang="en-US" dirty="0"/>
              <a:t>development of integrative conceptualizations, </a:t>
            </a:r>
            <a:r>
              <a:rPr lang="en-US" dirty="0" smtClean="0"/>
              <a:t>methodological approaches</a:t>
            </a:r>
            <a:r>
              <a:rPr lang="en-US" dirty="0"/>
              <a:t>, commitment to team research, mutual learning, negotiation </a:t>
            </a:r>
            <a:r>
              <a:rPr lang="en-US" dirty="0" smtClean="0"/>
              <a:t>of shared </a:t>
            </a:r>
            <a:r>
              <a:rPr lang="en-US" dirty="0"/>
              <a:t>meaning, resolution of conflicts, and interactions in </a:t>
            </a:r>
            <a:r>
              <a:rPr lang="en-US" dirty="0" smtClean="0"/>
              <a:t>collaborative activities </a:t>
            </a:r>
            <a:r>
              <a:rPr lang="en-US" dirty="0"/>
              <a:t>such as attending meetings with co-investigators and trainees </a:t>
            </a:r>
            <a:r>
              <a:rPr lang="en-US" dirty="0" smtClean="0"/>
              <a:t>to share </a:t>
            </a:r>
            <a:r>
              <a:rPr lang="en-US" dirty="0"/>
              <a:t>and integrate ideas, as well as developing partnerships with </a:t>
            </a:r>
            <a:r>
              <a:rPr lang="en-US" dirty="0" smtClean="0"/>
              <a:t>community organizations</a:t>
            </a:r>
            <a:endParaRPr lang="en-US" dirty="0"/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91050" y="6324600"/>
            <a:ext cx="3758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b="1" i="1" dirty="0" smtClean="0"/>
              <a:t>Stokols </a:t>
            </a:r>
            <a:r>
              <a:rPr lang="nl-NL" sz="1600" b="1" i="1" dirty="0"/>
              <a:t>et al., 2008; Thompson Klein, </a:t>
            </a:r>
            <a:r>
              <a:rPr lang="nl-NL" sz="1600" b="1" i="1" dirty="0" smtClean="0"/>
              <a:t>2011</a:t>
            </a:r>
            <a:endParaRPr lang="nl-NL" sz="1600" b="1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3370" t="43425" r="58067" b="30208"/>
          <a:stretch>
            <a:fillRect/>
          </a:stretch>
        </p:blipFill>
        <p:spPr bwMode="auto">
          <a:xfrm>
            <a:off x="6799580" y="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720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442279"/>
          </a:xfrm>
        </p:spPr>
        <p:txBody>
          <a:bodyPr>
            <a:noAutofit/>
          </a:bodyPr>
          <a:lstStyle/>
          <a:p>
            <a:r>
              <a:rPr lang="en-US" sz="6600" dirty="0" smtClean="0"/>
              <a:t>Barriers</a:t>
            </a:r>
            <a:endParaRPr lang="en-US" sz="6600" dirty="0"/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C:\Documents and Settings\Jim\My Documents\My Pictures\Type_III_Plastic_Break-Away_Barricade_6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306433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Jim\My Documents\My Pictures\median%20barri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973433"/>
            <a:ext cx="419100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Jim\My Documents\My Pictures\Type_III_Plastic_Break-Away_Barricade_6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6433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7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447799"/>
            <a:ext cx="7467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Iconic Barriers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2" r="13490" b="17218"/>
          <a:stretch/>
        </p:blipFill>
        <p:spPr>
          <a:xfrm>
            <a:off x="2892735" y="2305504"/>
            <a:ext cx="3206128" cy="1085152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2084881"/>
            <a:ext cx="1828800" cy="18288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505201"/>
            <a:ext cx="189094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Image Detail">
            <a:hlinkClick r:id="rId6" tgtFrame="&quot;_top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1833245" cy="224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2457450" cy="190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tock Photography - american football &#10;on artificial &#10;turf. fotosearch &#10;- search stock &#10;photos, pictures, &#10;wall murals, images, &#10;and photo clipart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16" y="4426891"/>
            <a:ext cx="26289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5191572"/>
            <a:ext cx="1657777" cy="1150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227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1600200"/>
            <a:ext cx="3352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Barriers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Image Detail">
            <a:hlinkClick r:id="rId3" tgtFrame="&quot;_top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5720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38260" y="2895600"/>
            <a:ext cx="3581400" cy="1600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Forced Collaboration:</a:t>
            </a:r>
          </a:p>
          <a:p>
            <a:pPr marL="0" indent="0">
              <a:buNone/>
            </a:pPr>
            <a:r>
              <a:rPr lang="en-US" dirty="0" smtClean="0"/>
              <a:t>Could occur due to various reasons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09416" y="1447799"/>
            <a:ext cx="48201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Barriers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Stock Photography - american football &#10;on artificial &#10;turf. fotosearch &#10;- search stock &#10;photos, pictures, &#10;wall murals, images, &#10;and photo clipa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1184"/>
            <a:ext cx="3200400" cy="26370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09416" y="2001797"/>
            <a:ext cx="5181600" cy="295120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Institutional Issues:</a:t>
            </a:r>
          </a:p>
          <a:p>
            <a:r>
              <a:rPr lang="en-US" sz="2400" dirty="0" smtClean="0"/>
              <a:t>Rivalries</a:t>
            </a:r>
          </a:p>
          <a:p>
            <a:r>
              <a:rPr lang="en-US" sz="2400" dirty="0" smtClean="0"/>
              <a:t>Jealousies</a:t>
            </a:r>
          </a:p>
          <a:p>
            <a:r>
              <a:rPr lang="en-US" sz="2400" dirty="0" smtClean="0"/>
              <a:t>Competition</a:t>
            </a:r>
          </a:p>
          <a:p>
            <a:r>
              <a:rPr lang="en-US" sz="2400" dirty="0" smtClean="0"/>
              <a:t>Policies</a:t>
            </a:r>
          </a:p>
          <a:p>
            <a:r>
              <a:rPr lang="en-US" sz="2400" dirty="0" smtClean="0"/>
              <a:t>Cultural differences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90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447799"/>
            <a:ext cx="7467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Barriers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2" r="13490" b="17218"/>
          <a:stretch/>
        </p:blipFill>
        <p:spPr>
          <a:xfrm>
            <a:off x="2209800" y="2034927"/>
            <a:ext cx="4343400" cy="1470075"/>
          </a:xfr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2590800" y="3581399"/>
            <a:ext cx="3657600" cy="2951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Turf Issues:</a:t>
            </a:r>
          </a:p>
          <a:p>
            <a:r>
              <a:rPr lang="en-US" sz="2400" dirty="0" smtClean="0"/>
              <a:t>Scientific respect</a:t>
            </a:r>
          </a:p>
          <a:p>
            <a:r>
              <a:rPr lang="en-US" sz="2400" dirty="0" smtClean="0"/>
              <a:t>Jealousies</a:t>
            </a:r>
          </a:p>
          <a:p>
            <a:r>
              <a:rPr lang="en-US" sz="2400" dirty="0" smtClean="0"/>
              <a:t>Competition</a:t>
            </a:r>
          </a:p>
          <a:p>
            <a:r>
              <a:rPr lang="en-US" sz="2400" dirty="0" smtClean="0"/>
              <a:t>Roles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90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1586227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Barriers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922114" cy="304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4419600" y="2133600"/>
            <a:ext cx="4171416" cy="29512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Conceptual Framework:</a:t>
            </a:r>
          </a:p>
          <a:p>
            <a:r>
              <a:rPr lang="en-US" sz="2400" dirty="0" smtClean="0"/>
              <a:t>Lack of clear research questions</a:t>
            </a:r>
          </a:p>
          <a:p>
            <a:r>
              <a:rPr lang="en-US" sz="2400" dirty="0" smtClean="0"/>
              <a:t>Diverse opinions about methods, scope</a:t>
            </a:r>
          </a:p>
          <a:p>
            <a:r>
              <a:rPr lang="en-US" sz="2400" dirty="0" smtClean="0"/>
              <a:t>Lack of development of shared vision of problem, solutions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90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04708" y="4553444"/>
            <a:ext cx="542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When are Integrated Approaches Needed?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What are Challenges &amp; Barriers?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Examples </a:t>
            </a:r>
            <a:endParaRPr lang="en-US" sz="2400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Discussion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5040" y="14478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latin typeface="Arial" pitchFamily="34" charset="0"/>
                <a:cs typeface="Arial" pitchFamily="34" charset="0"/>
              </a:rPr>
              <a:t>Outline</a:t>
            </a:r>
            <a:endParaRPr lang="en-US" sz="4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0" y="2155686"/>
            <a:ext cx="3657600" cy="2286000"/>
          </a:xfrm>
          <a:prstGeom prst="rect">
            <a:avLst/>
          </a:prstGeom>
          <a:noFill/>
        </p:spPr>
      </p:pic>
      <p:pic>
        <p:nvPicPr>
          <p:cNvPr id="7" name="Picture 6" descr="Agriculture">
            <a:hlinkClick r:id="rId4" tooltip="&quot;Agriculture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6" y="1898795"/>
            <a:ext cx="1136464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Ecology">
            <a:hlinkClick r:id="rId6" tooltip="&quot;Ecology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77" y="1898795"/>
            <a:ext cx="118872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uman Health">
            <a:hlinkClick r:id="rId8" tooltip="&quot;Human Health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56772"/>
            <a:ext cx="1097280" cy="1419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7130330" y="4589145"/>
            <a:ext cx="1171660" cy="1554480"/>
            <a:chOff x="7130330" y="4589145"/>
            <a:chExt cx="1171660" cy="1554480"/>
          </a:xfrm>
        </p:grpSpPr>
        <p:pic>
          <p:nvPicPr>
            <p:cNvPr id="11" name="Picture 2" descr="http://www.ces.fau.edu/files/projects/climate_change/SLR2012/BoxStoreCorner_High_290.jpg">
              <a:hlinkClick r:id="rId10"/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4" r="13630"/>
            <a:stretch/>
          </p:blipFill>
          <p:spPr bwMode="auto">
            <a:xfrm>
              <a:off x="7130330" y="4589145"/>
              <a:ext cx="1171660" cy="1554480"/>
            </a:xfrm>
            <a:prstGeom prst="rect">
              <a:avLst/>
            </a:prstGeom>
            <a:noFill/>
            <a:ln w="31750" cmpd="sng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41323" y="5912793"/>
              <a:ext cx="1149674" cy="223138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50" b="1" dirty="0" smtClean="0">
                  <a:solidFill>
                    <a:schemeClr val="bg1"/>
                  </a:solidFill>
                </a:rPr>
                <a:t>Coastal Management</a:t>
              </a:r>
              <a:endParaRPr lang="en-US" sz="85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0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1524000"/>
            <a:ext cx="3657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Barriers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2174"/>
            <a:ext cx="2597569" cy="198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3962400" y="2133600"/>
            <a:ext cx="4953000" cy="3505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Collaborators:</a:t>
            </a:r>
          </a:p>
          <a:p>
            <a:r>
              <a:rPr lang="en-US" sz="2400" dirty="0" smtClean="0"/>
              <a:t>Disingenuous, pursue individual goals, not those of team</a:t>
            </a:r>
          </a:p>
          <a:p>
            <a:r>
              <a:rPr lang="en-US" sz="2400" dirty="0" smtClean="0"/>
              <a:t>Philosophical differences</a:t>
            </a:r>
          </a:p>
          <a:p>
            <a:r>
              <a:rPr lang="en-US" sz="2400" dirty="0" smtClean="0"/>
              <a:t> Fail to communicate, participate in team discussions, planning, reporting</a:t>
            </a:r>
          </a:p>
          <a:p>
            <a:r>
              <a:rPr lang="en-US" sz="2400" dirty="0" smtClean="0"/>
              <a:t>Over committed, fail to deliver</a:t>
            </a:r>
          </a:p>
          <a:p>
            <a:r>
              <a:rPr lang="en-US" sz="2400" dirty="0" smtClean="0"/>
              <a:t>Missing expertise (social science, boundary organizations, change agents, …)</a:t>
            </a:r>
          </a:p>
        </p:txBody>
      </p:sp>
    </p:spTree>
    <p:extLst>
      <p:ext uri="{BB962C8B-B14F-4D97-AF65-F5344CB8AC3E}">
        <p14:creationId xmlns:p14="http://schemas.microsoft.com/office/powerpoint/2010/main" val="42390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01632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1808201"/>
            <a:ext cx="4114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Barriers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45635"/>
            <a:ext cx="2667000" cy="2667000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3200400" y="2514600"/>
            <a:ext cx="5486400" cy="3429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Resource Allocation Issues:</a:t>
            </a:r>
          </a:p>
          <a:p>
            <a:r>
              <a:rPr lang="en-US" sz="2400" dirty="0" smtClean="0"/>
              <a:t>Greed</a:t>
            </a:r>
          </a:p>
          <a:p>
            <a:r>
              <a:rPr lang="en-US" sz="2400" dirty="0" smtClean="0"/>
              <a:t>Leadership philosophy, style (participatory, transparent, communications?)</a:t>
            </a:r>
          </a:p>
          <a:p>
            <a:r>
              <a:rPr lang="en-US" sz="2400" dirty="0" smtClean="0"/>
              <a:t>Lack of objective, transparent allocation process</a:t>
            </a:r>
          </a:p>
          <a:p>
            <a:r>
              <a:rPr lang="en-US" sz="2400" dirty="0" smtClean="0"/>
              <a:t>Lack of adequate decision making structure, process</a:t>
            </a:r>
          </a:p>
          <a:p>
            <a:r>
              <a:rPr lang="en-US" sz="2400" dirty="0" smtClean="0"/>
              <a:t>There is never enough money to satisfy all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Also, large transactions costs</a:t>
            </a:r>
          </a:p>
        </p:txBody>
      </p:sp>
    </p:spTree>
    <p:extLst>
      <p:ext uri="{BB962C8B-B14F-4D97-AF65-F5344CB8AC3E}">
        <p14:creationId xmlns:p14="http://schemas.microsoft.com/office/powerpoint/2010/main" val="42390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90659"/>
            <a:ext cx="4797472" cy="3329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3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3033" y="1306433"/>
            <a:ext cx="4114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cs typeface="Arial" pitchFamily="34" charset="0"/>
              </a:rPr>
              <a:t>Barriers</a:t>
            </a:r>
            <a:endParaRPr lang="en-US" sz="4400" dirty="0">
              <a:cs typeface="Arial" pitchFamily="34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1355399" y="5410200"/>
            <a:ext cx="68580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Climate Change, Impacts, Societal Responses, Technologies for Adaptation and Mitigation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880735" y="2286000"/>
            <a:ext cx="2259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Global warming’s SIX Americas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10400" y="6412229"/>
            <a:ext cx="1818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Leiserowitz</a:t>
            </a:r>
            <a:r>
              <a:rPr lang="en-US" dirty="0" smtClean="0"/>
              <a:t>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442279"/>
          </a:xfrm>
        </p:spPr>
        <p:txBody>
          <a:bodyPr>
            <a:noAutofit/>
          </a:bodyPr>
          <a:lstStyle/>
          <a:p>
            <a:r>
              <a:rPr lang="en-US" sz="6600" dirty="0" smtClean="0"/>
              <a:t>Examples</a:t>
            </a:r>
            <a:endParaRPr lang="en-US" sz="6600" dirty="0"/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 descr="C:\Projects\Climate Institute\Presentations\Geosciences.Nov.17\Pages from SUSProgramFinal11.9.jpg"/>
          <p:cNvPicPr>
            <a:picLocks noChangeAspect="1" noChangeArrowheads="1"/>
          </p:cNvPicPr>
          <p:nvPr/>
        </p:nvPicPr>
        <p:blipFill rotWithShape="1">
          <a:blip r:embed="rId3" cstate="print"/>
          <a:srcRect l="9851" t="69500" r="30482" b="18507"/>
          <a:stretch/>
        </p:blipFill>
        <p:spPr bwMode="auto">
          <a:xfrm>
            <a:off x="1650942" y="3657600"/>
            <a:ext cx="5842115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5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1540420"/>
            <a:ext cx="4114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Some Examples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1447800" y="2209800"/>
            <a:ext cx="6858000" cy="191493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Soil Management for Increased Productivity, Carbon Sequestration (West Africa)</a:t>
            </a:r>
          </a:p>
          <a:p>
            <a:pPr lvl="1"/>
            <a:r>
              <a:rPr lang="en-US" sz="2000" dirty="0" smtClean="0"/>
              <a:t>Experiments, models, analysis methods</a:t>
            </a:r>
          </a:p>
          <a:p>
            <a:pPr lvl="1"/>
            <a:r>
              <a:rPr lang="en-US" sz="2000" dirty="0" smtClean="0"/>
              <a:t>Seven institutions</a:t>
            </a:r>
          </a:p>
          <a:p>
            <a:pPr lvl="1"/>
            <a:r>
              <a:rPr lang="en-US" sz="2000" dirty="0" smtClean="0"/>
              <a:t>Models</a:t>
            </a:r>
          </a:p>
          <a:p>
            <a:pPr lvl="1"/>
            <a:r>
              <a:rPr lang="en-US" sz="2000" dirty="0" smtClean="0"/>
              <a:t>Social Science</a:t>
            </a:r>
          </a:p>
          <a:p>
            <a:pPr lvl="1"/>
            <a:endParaRPr lang="en-US" sz="2000" dirty="0" smtClean="0"/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2" r="13490" b="17218"/>
          <a:stretch/>
        </p:blipFill>
        <p:spPr>
          <a:xfrm>
            <a:off x="1741151" y="5420139"/>
            <a:ext cx="2251361" cy="762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38" y="4312426"/>
            <a:ext cx="1039813" cy="79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Image Detail">
            <a:hlinkClick r:id="rId5" tgtFrame="&quot;_top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03" y="4124739"/>
            <a:ext cx="838199" cy="117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080707_TCS_Cmodel_schemas_PCST_v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505199"/>
            <a:ext cx="3028180" cy="281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33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1540420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Some Examples – Current 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1295400" y="2286000"/>
            <a:ext cx="71628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Global Futures Project</a:t>
            </a:r>
          </a:p>
          <a:p>
            <a:pPr lvl="1"/>
            <a:r>
              <a:rPr lang="en-US" sz="2000" dirty="0" smtClean="0"/>
              <a:t>Assessment of research investment decisions aimed at increasing food security, reducing poverty and hunger in developing countries</a:t>
            </a:r>
          </a:p>
          <a:p>
            <a:pPr lvl="1"/>
            <a:r>
              <a:rPr lang="en-US" sz="2000" dirty="0" smtClean="0"/>
              <a:t>Led by International Food Policy Research Institute (IFPRI)</a:t>
            </a:r>
          </a:p>
          <a:p>
            <a:pPr lvl="1"/>
            <a:r>
              <a:rPr lang="en-US" sz="2000" dirty="0" smtClean="0"/>
              <a:t>CGIAR Centers (CIAT, CIMMYT, CIP, ICRISAT,</a:t>
            </a:r>
            <a:r>
              <a:rPr lang="en-US" sz="2000" dirty="0"/>
              <a:t> </a:t>
            </a:r>
            <a:r>
              <a:rPr lang="en-US" sz="2000" dirty="0" smtClean="0"/>
              <a:t>IFPRI, ILRI, IRRI</a:t>
            </a:r>
            <a:r>
              <a:rPr lang="en-US" sz="2000" dirty="0"/>
              <a:t>, </a:t>
            </a:r>
            <a:r>
              <a:rPr lang="en-US" sz="2000" dirty="0" smtClean="0"/>
              <a:t>WAF)</a:t>
            </a:r>
          </a:p>
          <a:p>
            <a:pPr lvl="1"/>
            <a:r>
              <a:rPr lang="en-US" sz="2000" dirty="0" smtClean="0"/>
              <a:t>Gates Foundation and CGIAR – what, where to invest for impact?</a:t>
            </a:r>
          </a:p>
          <a:p>
            <a:pPr lvl="1"/>
            <a:r>
              <a:rPr lang="en-US" sz="2000" dirty="0" smtClean="0"/>
              <a:t>Economists, plant breeders, agronomists, soil scientists, crop modelers</a:t>
            </a:r>
          </a:p>
          <a:p>
            <a:pPr lvl="1"/>
            <a:r>
              <a:rPr lang="en-US" sz="2000" dirty="0" smtClean="0"/>
              <a:t>Implications of population growth, climate change, policies (e.g., trade), global economic and food trade model</a:t>
            </a:r>
          </a:p>
          <a:p>
            <a:pPr lvl="1"/>
            <a:endParaRPr lang="en-US" sz="20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2705100" y="4606197"/>
            <a:ext cx="3733800" cy="2217606"/>
            <a:chOff x="2705100" y="4606197"/>
            <a:chExt cx="3733800" cy="221760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10"/>
            <a:stretch/>
          </p:blipFill>
          <p:spPr bwMode="auto">
            <a:xfrm>
              <a:off x="2705100" y="4606197"/>
              <a:ext cx="3733800" cy="2217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57600" y="6323111"/>
              <a:ext cx="2131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Dry Bean Yield Simulations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0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 descr="AgMIP_logo_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70" r="4614" b="15385"/>
          <a:stretch>
            <a:fillRect/>
          </a:stretch>
        </p:blipFill>
        <p:spPr bwMode="auto">
          <a:xfrm>
            <a:off x="3009106" y="0"/>
            <a:ext cx="3278188" cy="99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Group 3"/>
          <p:cNvGrpSpPr>
            <a:grpSpLocks/>
          </p:cNvGrpSpPr>
          <p:nvPr/>
        </p:nvGrpSpPr>
        <p:grpSpPr bwMode="auto">
          <a:xfrm>
            <a:off x="93346" y="3200400"/>
            <a:ext cx="4562475" cy="2101850"/>
            <a:chOff x="85640" y="3810000"/>
            <a:chExt cx="4562560" cy="2101850"/>
          </a:xfrm>
        </p:grpSpPr>
        <p:pic>
          <p:nvPicPr>
            <p:cNvPr id="40968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" t="6853" r="5373" b="26208"/>
            <a:stretch>
              <a:fillRect/>
            </a:stretch>
          </p:blipFill>
          <p:spPr bwMode="auto">
            <a:xfrm>
              <a:off x="85641" y="3810000"/>
              <a:ext cx="4562559" cy="2088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5640" y="3810000"/>
              <a:ext cx="4562560" cy="2101850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317184" y="5302250"/>
            <a:ext cx="43386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8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8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8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8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84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atin typeface="Arial" pitchFamily="34" charset="0"/>
              </a:rPr>
              <a:t>International Research &amp; Capacity Building Program (</a:t>
            </a:r>
            <a:r>
              <a:rPr lang="en-US" sz="1600" b="1" dirty="0" smtClean="0">
                <a:latin typeface="Arial" pitchFamily="34" charset="0"/>
                <a:hlinkClick r:id="rId5"/>
              </a:rPr>
              <a:t>http</a:t>
            </a:r>
            <a:r>
              <a:rPr lang="en-US" sz="1600" b="1" dirty="0">
                <a:latin typeface="Arial" pitchFamily="34" charset="0"/>
                <a:hlinkClick r:id="rId5"/>
              </a:rPr>
              <a:t>://</a:t>
            </a:r>
            <a:r>
              <a:rPr lang="en-US" sz="1600" b="1" dirty="0" smtClean="0">
                <a:latin typeface="Arial" pitchFamily="34" charset="0"/>
                <a:hlinkClick r:id="rId5"/>
              </a:rPr>
              <a:t>www.agmip.org</a:t>
            </a:r>
            <a:r>
              <a:rPr lang="en-US" sz="1600" b="1" dirty="0" smtClean="0">
                <a:latin typeface="Arial" pitchFamily="34" charset="0"/>
              </a:rPr>
              <a:t>) </a:t>
            </a:r>
            <a:endParaRPr lang="en-US" sz="1600" b="1" dirty="0">
              <a:latin typeface="Arial" pitchFamily="34" charset="0"/>
            </a:endParaRPr>
          </a:p>
          <a:p>
            <a:pPr algn="ctr" eaLnBrk="1" hangingPunct="1"/>
            <a:r>
              <a:rPr lang="en-US" sz="1600" b="1" dirty="0">
                <a:latin typeface="Arial" pitchFamily="34" charset="0"/>
              </a:rPr>
              <a:t>~440 members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4399" y="1006841"/>
            <a:ext cx="7467600" cy="342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</a:rPr>
              <a:t>Cynthia Rosenzweig, James W. Jones, Jerry Hatfield 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03" y="2441988"/>
            <a:ext cx="2086934" cy="180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066800" y="1819372"/>
            <a:ext cx="539447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Goal: Substantially improve </a:t>
            </a:r>
            <a:r>
              <a:rPr lang="en-US" sz="2400" b="1" dirty="0">
                <a:solidFill>
                  <a:srgbClr val="008000"/>
                </a:solidFill>
              </a:rPr>
              <a:t>scientific capabilities for addressing complex </a:t>
            </a:r>
            <a:r>
              <a:rPr lang="en-US" sz="2400" b="1" dirty="0" smtClean="0">
                <a:solidFill>
                  <a:srgbClr val="008000"/>
                </a:solidFill>
              </a:rPr>
              <a:t>the nexus of climate change, agriculture, &amp; </a:t>
            </a:r>
            <a:r>
              <a:rPr lang="en-US" sz="2400" b="1" dirty="0">
                <a:solidFill>
                  <a:srgbClr val="008000"/>
                </a:solidFill>
              </a:rPr>
              <a:t>food security issues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8"/>
          <a:stretch>
            <a:fillRect/>
          </a:stretch>
        </p:blipFill>
        <p:spPr bwMode="auto">
          <a:xfrm>
            <a:off x="5562600" y="3721092"/>
            <a:ext cx="2393970" cy="192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49" y="5181305"/>
            <a:ext cx="2406552" cy="170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2530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57849" y="1443995"/>
            <a:ext cx="495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err="1" smtClean="0">
                <a:latin typeface="Arial" pitchFamily="34" charset="0"/>
                <a:cs typeface="Arial" pitchFamily="34" charset="0"/>
              </a:rPr>
              <a:t>AgMIP</a:t>
            </a:r>
            <a:r>
              <a:rPr lang="en-US" sz="3000" u="sng" dirty="0" smtClean="0">
                <a:latin typeface="Arial" pitchFamily="34" charset="0"/>
                <a:cs typeface="Arial" pitchFamily="34" charset="0"/>
              </a:rPr>
              <a:t> Example</a:t>
            </a:r>
            <a:endParaRPr lang="en-US" sz="30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533400" y="2133600"/>
            <a:ext cx="8153400" cy="2438400"/>
          </a:xfrm>
        </p:spPr>
        <p:txBody>
          <a:bodyPr>
            <a:noAutofit/>
          </a:bodyPr>
          <a:lstStyle/>
          <a:p>
            <a:r>
              <a:rPr lang="en-US" sz="1850" dirty="0" smtClean="0"/>
              <a:t>Regional, global analyses of food security, poverty, world trade implications of climate change and adaptation scenarios, including uncertainties</a:t>
            </a:r>
          </a:p>
          <a:p>
            <a:r>
              <a:rPr lang="en-US" sz="1850" dirty="0" smtClean="0"/>
              <a:t>Crop, economic model comparisons, improvements </a:t>
            </a:r>
          </a:p>
          <a:p>
            <a:r>
              <a:rPr lang="en-US" sz="1850" dirty="0" smtClean="0"/>
              <a:t>Policy maker engagement (regional and global levels) </a:t>
            </a:r>
          </a:p>
          <a:p>
            <a:r>
              <a:rPr lang="en-US" sz="1850" dirty="0" smtClean="0"/>
              <a:t>Multiple source funding model; distributed leadership model, participatory, protocol /framework development and use </a:t>
            </a:r>
            <a:endParaRPr lang="en-US" sz="1850" dirty="0"/>
          </a:p>
          <a:p>
            <a:r>
              <a:rPr lang="en-US" sz="1850" dirty="0" smtClean="0"/>
              <a:t>Community of science to substantially increase capabilities for agricultural impact and adaptation assessment</a:t>
            </a:r>
          </a:p>
          <a:p>
            <a:pPr lvl="1"/>
            <a:endParaRPr lang="en-US" sz="1850" dirty="0" smtClean="0"/>
          </a:p>
        </p:txBody>
      </p:sp>
      <p:pic>
        <p:nvPicPr>
          <p:cNvPr id="1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" y="4803030"/>
            <a:ext cx="3962400" cy="191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AgMIP_logo_fu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70" r="4614" b="15385"/>
          <a:stretch>
            <a:fillRect/>
          </a:stretch>
        </p:blipFill>
        <p:spPr bwMode="auto">
          <a:xfrm>
            <a:off x="407504" y="1443995"/>
            <a:ext cx="2139950" cy="6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13" y="4518435"/>
            <a:ext cx="2839736" cy="233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38" y="5072678"/>
            <a:ext cx="1915215" cy="31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9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33103"/>
            <a:ext cx="8382000" cy="724297"/>
          </a:xfrm>
        </p:spPr>
        <p:txBody>
          <a:bodyPr>
            <a:noAutofit/>
          </a:bodyPr>
          <a:lstStyle/>
          <a:p>
            <a:r>
              <a:rPr lang="en-US" sz="2600" dirty="0" smtClean="0"/>
              <a:t>Regional CC Impacts, Technology Adoption, Distribution of Income, Poverty, Food Security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6618"/>
            <a:ext cx="5181600" cy="4396582"/>
          </a:xfrm>
        </p:spPr>
        <p:txBody>
          <a:bodyPr>
            <a:noAutofit/>
          </a:bodyPr>
          <a:lstStyle/>
          <a:p>
            <a:r>
              <a:rPr lang="en-US" sz="2400" dirty="0" smtClean="0"/>
              <a:t>Organized by Teams (climate, crop modeling, economic modeling, IT)</a:t>
            </a:r>
          </a:p>
          <a:p>
            <a:r>
              <a:rPr lang="en-US" sz="2400" dirty="0" smtClean="0"/>
              <a:t>Also, cross-cutting themes (integration, uncertainty, aggregation, RAPs)</a:t>
            </a:r>
          </a:p>
          <a:p>
            <a:r>
              <a:rPr lang="en-US" sz="2400" dirty="0" smtClean="0"/>
              <a:t>Regional coordination, communication teams (Sub Saharan Africa, South Asia)</a:t>
            </a:r>
          </a:p>
          <a:p>
            <a:r>
              <a:rPr lang="en-US" sz="2400" dirty="0" smtClean="0"/>
              <a:t>Emphasis on outputs, with integrated assessment capacity building </a:t>
            </a:r>
          </a:p>
          <a:p>
            <a:r>
              <a:rPr lang="en-US" sz="2400" dirty="0" smtClean="0"/>
              <a:t>Open Source models, data, tools</a:t>
            </a:r>
          </a:p>
          <a:p>
            <a:endParaRPr lang="en-US" sz="2400" dirty="0"/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2" name="Group 6"/>
          <p:cNvGrpSpPr>
            <a:grpSpLocks/>
          </p:cNvGrpSpPr>
          <p:nvPr/>
        </p:nvGrpSpPr>
        <p:grpSpPr bwMode="auto">
          <a:xfrm>
            <a:off x="5556235" y="2667000"/>
            <a:ext cx="3407979" cy="2590800"/>
            <a:chOff x="4939248" y="2881308"/>
            <a:chExt cx="3442752" cy="2431206"/>
          </a:xfrm>
        </p:grpSpPr>
        <p:pic>
          <p:nvPicPr>
            <p:cNvPr id="33" name="Picture 1" descr="AgMIP Group Phot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50000" r="3333"/>
            <a:stretch>
              <a:fillRect/>
            </a:stretch>
          </p:blipFill>
          <p:spPr bwMode="auto">
            <a:xfrm>
              <a:off x="4939248" y="2881308"/>
              <a:ext cx="3433227" cy="852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94" b="12537"/>
            <a:stretch>
              <a:fillRect/>
            </a:stretch>
          </p:blipFill>
          <p:spPr bwMode="auto">
            <a:xfrm>
              <a:off x="4939248" y="4306792"/>
              <a:ext cx="3433227" cy="1005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63" b="33218"/>
            <a:stretch>
              <a:fillRect/>
            </a:stretch>
          </p:blipFill>
          <p:spPr bwMode="auto">
            <a:xfrm>
              <a:off x="4948773" y="3644900"/>
              <a:ext cx="3433227" cy="84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5" descr="AgMIP_logo_fu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70" r="4614" b="15385"/>
          <a:stretch>
            <a:fillRect/>
          </a:stretch>
        </p:blipFill>
        <p:spPr bwMode="auto">
          <a:xfrm>
            <a:off x="6824264" y="225874"/>
            <a:ext cx="2139950" cy="6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8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68580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AgMIP</a:t>
            </a:r>
            <a:r>
              <a:rPr lang="en-US" sz="3200" dirty="0" smtClean="0"/>
              <a:t> Integrated Assessment Framework</a:t>
            </a:r>
            <a:endParaRPr lang="en-US" sz="3200" dirty="0"/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676509" y="2292831"/>
            <a:ext cx="5354477" cy="4230133"/>
            <a:chOff x="1219200" y="762000"/>
            <a:chExt cx="6096002" cy="6108479"/>
          </a:xfrm>
        </p:grpSpPr>
        <p:sp>
          <p:nvSpPr>
            <p:cNvPr id="7" name="TextBox 6"/>
            <p:cNvSpPr txBox="1"/>
            <p:nvPr/>
          </p:nvSpPr>
          <p:spPr>
            <a:xfrm>
              <a:off x="2362200" y="1591270"/>
              <a:ext cx="1981199" cy="4444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Crop Models 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62200" y="2438400"/>
              <a:ext cx="1981199" cy="4444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Aggregation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5999" y="3276600"/>
              <a:ext cx="2133601" cy="4444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Global Econ Models</a:t>
              </a:r>
              <a:endParaRPr lang="en-US" sz="1400" b="1" dirty="0"/>
            </a:p>
          </p:txBody>
        </p:sp>
        <p:cxnSp>
          <p:nvCxnSpPr>
            <p:cNvPr id="10" name="Straight Arrow Connector 9"/>
            <p:cNvCxnSpPr>
              <a:stCxn id="7" idx="2"/>
              <a:endCxn id="8" idx="0"/>
            </p:cNvCxnSpPr>
            <p:nvPr/>
          </p:nvCxnSpPr>
          <p:spPr>
            <a:xfrm>
              <a:off x="3352800" y="2035712"/>
              <a:ext cx="0" cy="4026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8" idx="2"/>
              <a:endCxn id="9" idx="0"/>
            </p:cNvCxnSpPr>
            <p:nvPr/>
          </p:nvCxnSpPr>
          <p:spPr>
            <a:xfrm>
              <a:off x="3352800" y="2882842"/>
              <a:ext cx="0" cy="3937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62200" y="762000"/>
              <a:ext cx="1981199" cy="4444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Climate Models</a:t>
              </a:r>
              <a:endParaRPr lang="en-US" sz="1400" b="1" dirty="0"/>
            </a:p>
          </p:txBody>
        </p:sp>
        <p:cxnSp>
          <p:nvCxnSpPr>
            <p:cNvPr id="13" name="Straight Arrow Connector 12"/>
            <p:cNvCxnSpPr>
              <a:stCxn id="12" idx="2"/>
              <a:endCxn id="7" idx="0"/>
            </p:cNvCxnSpPr>
            <p:nvPr/>
          </p:nvCxnSpPr>
          <p:spPr>
            <a:xfrm>
              <a:off x="3352800" y="1206442"/>
              <a:ext cx="0" cy="3848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876799" y="773668"/>
              <a:ext cx="1447800" cy="4444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RCPs &amp; SSPs</a:t>
              </a:r>
              <a:endParaRPr lang="en-US" sz="1400" b="1" dirty="0"/>
            </a:p>
          </p:txBody>
        </p:sp>
        <p:cxnSp>
          <p:nvCxnSpPr>
            <p:cNvPr id="15" name="Straight Arrow Connector 14"/>
            <p:cNvCxnSpPr>
              <a:stCxn id="14" idx="1"/>
              <a:endCxn id="12" idx="3"/>
            </p:cNvCxnSpPr>
            <p:nvPr/>
          </p:nvCxnSpPr>
          <p:spPr>
            <a:xfrm flipH="1" flipV="1">
              <a:off x="4343399" y="984222"/>
              <a:ext cx="533399" cy="11668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62200" y="4105871"/>
              <a:ext cx="1981199" cy="755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Aggregate Outputs</a:t>
              </a:r>
            </a:p>
            <a:p>
              <a:pPr algn="ctr"/>
              <a:r>
                <a:rPr lang="en-US" sz="1400" b="1" dirty="0" smtClean="0"/>
                <a:t>Equilibrium Prices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57601" y="5181601"/>
              <a:ext cx="1828800" cy="16888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Regional and </a:t>
              </a:r>
            </a:p>
            <a:p>
              <a:pPr algn="ctr"/>
              <a:r>
                <a:rPr lang="en-US" sz="1400" b="1" dirty="0" smtClean="0"/>
                <a:t>Global Model </a:t>
              </a:r>
              <a:r>
                <a:rPr lang="en-US" sz="1400" b="1" dirty="0" err="1" smtClean="0"/>
                <a:t>Intercomparisons</a:t>
              </a:r>
              <a:endParaRPr lang="en-US" sz="1400" b="1" dirty="0" smtClean="0"/>
            </a:p>
            <a:p>
              <a:pPr algn="ctr"/>
              <a:r>
                <a:rPr lang="en-US" sz="1400" b="1" dirty="0" smtClean="0"/>
                <a:t>and Impact Assessments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9200" y="1600198"/>
              <a:ext cx="1143000" cy="4444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RAPs</a:t>
              </a:r>
            </a:p>
          </p:txBody>
        </p:sp>
        <p:cxnSp>
          <p:nvCxnSpPr>
            <p:cNvPr id="19" name="Straight Arrow Connector 18"/>
            <p:cNvCxnSpPr>
              <a:stCxn id="14" idx="2"/>
              <a:endCxn id="18" idx="0"/>
            </p:cNvCxnSpPr>
            <p:nvPr/>
          </p:nvCxnSpPr>
          <p:spPr>
            <a:xfrm>
              <a:off x="5600699" y="1218110"/>
              <a:ext cx="1" cy="382089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953000" y="4105868"/>
              <a:ext cx="1524001" cy="755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Regional Econ </a:t>
              </a:r>
            </a:p>
            <a:p>
              <a:pPr algn="ctr"/>
              <a:r>
                <a:rPr lang="en-US" sz="1400" b="1" dirty="0" smtClean="0"/>
                <a:t>Models</a:t>
              </a:r>
              <a:endParaRPr lang="en-US" sz="1400" b="1" dirty="0"/>
            </a:p>
          </p:txBody>
        </p:sp>
        <p:cxnSp>
          <p:nvCxnSpPr>
            <p:cNvPr id="21" name="Straight Arrow Connector 20"/>
            <p:cNvCxnSpPr>
              <a:stCxn id="9" idx="2"/>
              <a:endCxn id="16" idx="0"/>
            </p:cNvCxnSpPr>
            <p:nvPr/>
          </p:nvCxnSpPr>
          <p:spPr>
            <a:xfrm>
              <a:off x="3352800" y="3721042"/>
              <a:ext cx="0" cy="3848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hape 17"/>
            <p:cNvCxnSpPr>
              <a:stCxn id="18" idx="2"/>
              <a:endCxn id="9" idx="3"/>
            </p:cNvCxnSpPr>
            <p:nvPr/>
          </p:nvCxnSpPr>
          <p:spPr>
            <a:xfrm rot="5400000">
              <a:off x="4283060" y="2181180"/>
              <a:ext cx="1454181" cy="1181100"/>
            </a:xfrm>
            <a:prstGeom prst="bentConnector2">
              <a:avLst/>
            </a:prstGeom>
            <a:ln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8" idx="1"/>
              <a:endCxn id="7" idx="3"/>
            </p:cNvCxnSpPr>
            <p:nvPr/>
          </p:nvCxnSpPr>
          <p:spPr>
            <a:xfrm flipH="1" flipV="1">
              <a:off x="4343399" y="1813492"/>
              <a:ext cx="685801" cy="892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hape 97"/>
            <p:cNvCxnSpPr>
              <a:stCxn id="18" idx="3"/>
              <a:endCxn id="20" idx="3"/>
            </p:cNvCxnSpPr>
            <p:nvPr/>
          </p:nvCxnSpPr>
          <p:spPr>
            <a:xfrm>
              <a:off x="6172200" y="1822420"/>
              <a:ext cx="304801" cy="2661223"/>
            </a:xfrm>
            <a:prstGeom prst="bentConnector3">
              <a:avLst>
                <a:gd name="adj1" fmla="val 185386"/>
              </a:avLst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hape 20"/>
            <p:cNvCxnSpPr>
              <a:stCxn id="8" idx="3"/>
              <a:endCxn id="20" idx="0"/>
            </p:cNvCxnSpPr>
            <p:nvPr/>
          </p:nvCxnSpPr>
          <p:spPr>
            <a:xfrm>
              <a:off x="4343399" y="2660622"/>
              <a:ext cx="1371601" cy="144524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6" idx="3"/>
              <a:endCxn id="20" idx="1"/>
            </p:cNvCxnSpPr>
            <p:nvPr/>
          </p:nvCxnSpPr>
          <p:spPr>
            <a:xfrm flipV="1">
              <a:off x="4343399" y="4483643"/>
              <a:ext cx="609601" cy="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hape 22"/>
            <p:cNvCxnSpPr>
              <a:stCxn id="16" idx="2"/>
              <a:endCxn id="17" idx="1"/>
            </p:cNvCxnSpPr>
            <p:nvPr/>
          </p:nvCxnSpPr>
          <p:spPr>
            <a:xfrm rot="16200000" flipH="1">
              <a:off x="2922891" y="5291329"/>
              <a:ext cx="1164619" cy="30480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hape 23"/>
            <p:cNvCxnSpPr>
              <a:stCxn id="20" idx="2"/>
              <a:endCxn id="17" idx="3"/>
            </p:cNvCxnSpPr>
            <p:nvPr/>
          </p:nvCxnSpPr>
          <p:spPr>
            <a:xfrm rot="5400000">
              <a:off x="5018391" y="5329429"/>
              <a:ext cx="1164622" cy="228599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rved Down Arrow 28"/>
            <p:cNvSpPr/>
            <p:nvPr/>
          </p:nvSpPr>
          <p:spPr>
            <a:xfrm rot="16200000">
              <a:off x="324093" y="4628910"/>
              <a:ext cx="2780818" cy="381002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" name="Curved Up Arrow 29"/>
            <p:cNvSpPr/>
            <p:nvPr/>
          </p:nvSpPr>
          <p:spPr>
            <a:xfrm rot="16200000">
              <a:off x="6134102" y="5219699"/>
              <a:ext cx="2057400" cy="30480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1" name="Curved Down Arrow 30"/>
            <p:cNvSpPr/>
            <p:nvPr/>
          </p:nvSpPr>
          <p:spPr>
            <a:xfrm rot="16200000">
              <a:off x="-838199" y="3733799"/>
              <a:ext cx="4572000" cy="457201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5" descr="AgMIP_logo_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70" r="4614" b="15385"/>
          <a:stretch>
            <a:fillRect/>
          </a:stretch>
        </p:blipFill>
        <p:spPr bwMode="auto">
          <a:xfrm>
            <a:off x="6317605" y="238667"/>
            <a:ext cx="2139950" cy="6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8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0795" y="2894349"/>
            <a:ext cx="668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a typeface="Cambria Math" pitchFamily="18" charset="0"/>
                <a:cs typeface="Arial" pitchFamily="34" charset="0"/>
              </a:rPr>
              <a:t>What are some characteristics of projects that may or may not lend themselves to integrated research?</a:t>
            </a:r>
          </a:p>
          <a:p>
            <a:pPr marL="571500" indent="-571500" algn="ctr">
              <a:buFont typeface="Arial" pitchFamily="34" charset="0"/>
              <a:buChar char="•"/>
            </a:pPr>
            <a:endParaRPr lang="en-US" sz="2000" dirty="0">
              <a:ea typeface="Cambria Math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3639" y="1447799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cs typeface="Arial" pitchFamily="34" charset="0"/>
              </a:rPr>
              <a:t>When is Integrated Research Needed?</a:t>
            </a:r>
            <a:endParaRPr lang="en-US" sz="4400" b="1" dirty="0">
              <a:cs typeface="Arial" pitchFamily="34" charset="0"/>
            </a:endParaRPr>
          </a:p>
        </p:txBody>
      </p:sp>
      <p:pic>
        <p:nvPicPr>
          <p:cNvPr id="10" name="Picture 9" descr="tre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542" y="4072573"/>
            <a:ext cx="2582766" cy="1718626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 r="9091"/>
          <a:stretch>
            <a:fillRect/>
          </a:stretch>
        </p:blipFill>
        <p:spPr bwMode="auto">
          <a:xfrm>
            <a:off x="6172200" y="4072571"/>
            <a:ext cx="2343582" cy="171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 descr="wildfire-florida-scrub.jpg"/>
          <p:cNvPicPr>
            <a:picLocks noChangeAspect="1"/>
          </p:cNvPicPr>
          <p:nvPr/>
        </p:nvPicPr>
        <p:blipFill>
          <a:blip r:embed="rId5" cstate="print"/>
          <a:srcRect t="3491"/>
          <a:stretch>
            <a:fillRect/>
          </a:stretch>
        </p:blipFill>
        <p:spPr bwMode="auto">
          <a:xfrm>
            <a:off x="3409416" y="4072572"/>
            <a:ext cx="2583922" cy="171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66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 idx="4294967295"/>
          </p:nvPr>
        </p:nvSpPr>
        <p:spPr>
          <a:xfrm>
            <a:off x="152400" y="304800"/>
            <a:ext cx="6761715" cy="990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AgMIP</a:t>
            </a:r>
            <a:r>
              <a:rPr lang="en-US" sz="4000" dirty="0"/>
              <a:t> </a:t>
            </a:r>
            <a:r>
              <a:rPr lang="en-US" sz="4000" dirty="0" smtClean="0"/>
              <a:t>&amp; Global Futures – Climate Change &amp; Food Security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3055615" y="4262911"/>
            <a:ext cx="1447800" cy="707886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Crop</a:t>
            </a:r>
            <a:endParaRPr lang="en-US" sz="2000" b="1" dirty="0"/>
          </a:p>
          <a:p>
            <a:pPr algn="ctr"/>
            <a:r>
              <a:rPr lang="en-US" sz="2000" b="1" dirty="0" smtClean="0"/>
              <a:t>Models</a:t>
            </a:r>
            <a:endParaRPr lang="en-US" sz="2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88611" y="2679084"/>
            <a:ext cx="8037244" cy="3728648"/>
            <a:chOff x="388611" y="2679084"/>
            <a:chExt cx="8037244" cy="3728648"/>
          </a:xfrm>
        </p:grpSpPr>
        <p:grpSp>
          <p:nvGrpSpPr>
            <p:cNvPr id="2" name="Group 17"/>
            <p:cNvGrpSpPr>
              <a:grpSpLocks/>
            </p:cNvGrpSpPr>
            <p:nvPr/>
          </p:nvGrpSpPr>
          <p:grpSpPr bwMode="auto">
            <a:xfrm>
              <a:off x="388611" y="2679084"/>
              <a:ext cx="8037244" cy="3728648"/>
              <a:chOff x="533400" y="2362200"/>
              <a:chExt cx="8037244" cy="3426070"/>
            </a:xfrm>
          </p:grpSpPr>
          <p:grpSp>
            <p:nvGrpSpPr>
              <p:cNvPr id="3" name="Group 16"/>
              <p:cNvGrpSpPr>
                <a:grpSpLocks/>
              </p:cNvGrpSpPr>
              <p:nvPr/>
            </p:nvGrpSpPr>
            <p:grpSpPr bwMode="auto">
              <a:xfrm>
                <a:off x="609600" y="2362200"/>
                <a:ext cx="7961044" cy="3426070"/>
                <a:chOff x="609600" y="2362206"/>
                <a:chExt cx="7960676" cy="3425926"/>
              </a:xfrm>
            </p:grpSpPr>
            <p:sp>
              <p:nvSpPr>
                <p:cNvPr id="9225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3198774" y="5194275"/>
                  <a:ext cx="1531117" cy="5938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/>
                    <a:t>Management</a:t>
                  </a:r>
                </a:p>
                <a:p>
                  <a:pPr algn="ctr"/>
                  <a:r>
                    <a:rPr lang="en-US" dirty="0"/>
                    <a:t>Inputs</a:t>
                  </a:r>
                </a:p>
              </p:txBody>
            </p:sp>
            <p:sp>
              <p:nvSpPr>
                <p:cNvPr id="9226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609600" y="3733800"/>
                  <a:ext cx="1874424" cy="707886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/>
                    <a:t>Daily Weather</a:t>
                  </a:r>
                </a:p>
                <a:p>
                  <a:pPr algn="ctr"/>
                  <a:r>
                    <a:rPr lang="en-US" sz="2000" b="1"/>
                    <a:t>Inputs</a:t>
                  </a:r>
                </a:p>
              </p:txBody>
            </p:sp>
            <p:sp>
              <p:nvSpPr>
                <p:cNvPr id="9227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2895494" y="2362206"/>
                  <a:ext cx="1981108" cy="5938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dirty="0"/>
                    <a:t>Soil, Watershed</a:t>
                  </a:r>
                </a:p>
                <a:p>
                  <a:pPr algn="ctr"/>
                  <a:r>
                    <a:rPr lang="en-US" dirty="0"/>
                    <a:t>Inputs</a:t>
                  </a:r>
                </a:p>
              </p:txBody>
            </p:sp>
            <p:sp>
              <p:nvSpPr>
                <p:cNvPr id="9228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7218624" y="3817445"/>
                  <a:ext cx="1351652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dirty="0"/>
                    <a:t>Predicted</a:t>
                  </a:r>
                </a:p>
                <a:p>
                  <a:pPr algn="ctr"/>
                  <a:r>
                    <a:rPr lang="en-US" sz="2000" dirty="0"/>
                    <a:t>Outcomes</a:t>
                  </a:r>
                </a:p>
              </p:txBody>
            </p:sp>
            <p:sp>
              <p:nvSpPr>
                <p:cNvPr id="9229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212561" y="3762475"/>
                  <a:ext cx="1410899" cy="650414"/>
                </a:xfrm>
                <a:prstGeom prst="rect">
                  <a:avLst/>
                </a:prstGeom>
                <a:solidFill>
                  <a:schemeClr val="accent3">
                    <a:lumMod val="9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 smtClean="0"/>
                    <a:t>Economic</a:t>
                  </a:r>
                  <a:endParaRPr lang="en-US" sz="2000" b="1" dirty="0"/>
                </a:p>
                <a:p>
                  <a:pPr algn="ctr"/>
                  <a:r>
                    <a:rPr lang="en-US" sz="2000" b="1" dirty="0" smtClean="0"/>
                    <a:t>Models</a:t>
                  </a:r>
                </a:p>
              </p:txBody>
            </p:sp>
            <p:sp>
              <p:nvSpPr>
                <p:cNvPr id="9230" name="Right Arrow 11"/>
                <p:cNvSpPr>
                  <a:spLocks noChangeArrowheads="1"/>
                </p:cNvSpPr>
                <p:nvPr/>
              </p:nvSpPr>
              <p:spPr bwMode="auto">
                <a:xfrm>
                  <a:off x="2514600" y="3962400"/>
                  <a:ext cx="533286" cy="304726"/>
                </a:xfrm>
                <a:prstGeom prst="rightArrow">
                  <a:avLst>
                    <a:gd name="adj1" fmla="val 50000"/>
                    <a:gd name="adj2" fmla="val 49998"/>
                  </a:avLst>
                </a:prstGeom>
                <a:solidFill>
                  <a:srgbClr val="CCCC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  <p:sp>
              <p:nvSpPr>
                <p:cNvPr id="9231" name="Right Arrow 12"/>
                <p:cNvSpPr>
                  <a:spLocks noChangeArrowheads="1"/>
                </p:cNvSpPr>
                <p:nvPr/>
              </p:nvSpPr>
              <p:spPr bwMode="auto">
                <a:xfrm>
                  <a:off x="6663959" y="3962400"/>
                  <a:ext cx="609600" cy="3048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CCCC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  <p:sp>
              <p:nvSpPr>
                <p:cNvPr id="9232" name="Right Arrow 13"/>
                <p:cNvSpPr>
                  <a:spLocks noChangeArrowheads="1"/>
                </p:cNvSpPr>
                <p:nvPr/>
              </p:nvSpPr>
              <p:spPr bwMode="auto">
                <a:xfrm>
                  <a:off x="4718453" y="3896144"/>
                  <a:ext cx="457208" cy="3048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CCCC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  <p:sp>
              <p:nvSpPr>
                <p:cNvPr id="9233" name="Down Arrow 14"/>
                <p:cNvSpPr>
                  <a:spLocks noChangeArrowheads="1"/>
                </p:cNvSpPr>
                <p:nvPr/>
              </p:nvSpPr>
              <p:spPr bwMode="auto">
                <a:xfrm>
                  <a:off x="3809851" y="3047977"/>
                  <a:ext cx="228600" cy="533400"/>
                </a:xfrm>
                <a:prstGeom prst="downArrow">
                  <a:avLst>
                    <a:gd name="adj1" fmla="val 50000"/>
                    <a:gd name="adj2" fmla="val 50005"/>
                  </a:avLst>
                </a:prstGeom>
                <a:solidFill>
                  <a:srgbClr val="CCCC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  <p:sp>
              <p:nvSpPr>
                <p:cNvPr id="9234" name="Down Arrow 15"/>
                <p:cNvSpPr>
                  <a:spLocks noChangeArrowheads="1"/>
                </p:cNvSpPr>
                <p:nvPr/>
              </p:nvSpPr>
              <p:spPr bwMode="auto">
                <a:xfrm flipV="1">
                  <a:off x="3809851" y="4602637"/>
                  <a:ext cx="228600" cy="609600"/>
                </a:xfrm>
                <a:prstGeom prst="downArrow">
                  <a:avLst>
                    <a:gd name="adj1" fmla="val 50000"/>
                    <a:gd name="adj2" fmla="val 50000"/>
                  </a:avLst>
                </a:prstGeom>
                <a:solidFill>
                  <a:srgbClr val="CCCC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sp>
            <p:nvSpPr>
              <p:cNvPr id="9223" name="TextBox 7"/>
              <p:cNvSpPr txBox="1">
                <a:spLocks noChangeArrowheads="1"/>
              </p:cNvSpPr>
              <p:nvPr/>
            </p:nvSpPr>
            <p:spPr bwMode="auto">
              <a:xfrm>
                <a:off x="533400" y="2438400"/>
                <a:ext cx="2286000" cy="650441"/>
              </a:xfrm>
              <a:prstGeom prst="rect">
                <a:avLst/>
              </a:prstGeom>
              <a:solidFill>
                <a:srgbClr val="FFCCFF"/>
              </a:solidFill>
              <a:ln w="9525">
                <a:solidFill>
                  <a:srgbClr val="FFCCFF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Climate </a:t>
                </a:r>
                <a:r>
                  <a:rPr lang="en-US" sz="2000" dirty="0" smtClean="0"/>
                  <a:t>Change Scenarios</a:t>
                </a:r>
                <a:endParaRPr lang="en-US" sz="2000" dirty="0"/>
              </a:p>
            </p:txBody>
          </p:sp>
          <p:sp>
            <p:nvSpPr>
              <p:cNvPr id="9224" name="Down Arrow 14"/>
              <p:cNvSpPr>
                <a:spLocks noChangeArrowheads="1"/>
              </p:cNvSpPr>
              <p:nvPr/>
            </p:nvSpPr>
            <p:spPr bwMode="auto">
              <a:xfrm>
                <a:off x="1447801" y="3200400"/>
                <a:ext cx="228600" cy="457222"/>
              </a:xfrm>
              <a:prstGeom prst="downArrow">
                <a:avLst>
                  <a:gd name="adj1" fmla="val 50000"/>
                  <a:gd name="adj2" fmla="val 50002"/>
                </a:avLst>
              </a:prstGeom>
              <a:solidFill>
                <a:srgbClr val="CCCC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9" name="TextBox 5"/>
            <p:cNvSpPr txBox="1">
              <a:spLocks noChangeArrowheads="1"/>
            </p:cNvSpPr>
            <p:nvPr/>
          </p:nvSpPr>
          <p:spPr bwMode="auto">
            <a:xfrm>
              <a:off x="4681343" y="5678620"/>
              <a:ext cx="224939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/>
                <a:t>SocioEconomic</a:t>
              </a:r>
              <a:endParaRPr lang="en-US" dirty="0"/>
            </a:p>
            <a:p>
              <a:pPr algn="ctr"/>
              <a:r>
                <a:rPr lang="en-US" dirty="0" smtClean="0"/>
                <a:t>Inputs, Assumptions</a:t>
              </a:r>
              <a:endParaRPr lang="en-US" dirty="0"/>
            </a:p>
          </p:txBody>
        </p:sp>
        <p:sp>
          <p:nvSpPr>
            <p:cNvPr id="30" name="Down Arrow 15"/>
            <p:cNvSpPr>
              <a:spLocks noChangeArrowheads="1"/>
            </p:cNvSpPr>
            <p:nvPr/>
          </p:nvSpPr>
          <p:spPr bwMode="auto">
            <a:xfrm flipV="1">
              <a:off x="5651550" y="4982972"/>
              <a:ext cx="228611" cy="66346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endParaRPr lang="en-US"/>
            </a:p>
          </p:txBody>
        </p:sp>
      </p:grpSp>
      <p:pic>
        <p:nvPicPr>
          <p:cNvPr id="3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5537"/>
          <a:stretch>
            <a:fillRect/>
          </a:stretch>
        </p:blipFill>
        <p:spPr bwMode="auto">
          <a:xfrm>
            <a:off x="4749392" y="1447801"/>
            <a:ext cx="384537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76200" y="5605139"/>
            <a:ext cx="2674611" cy="1015663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Agricultural Development Pathways, Technologies</a:t>
            </a:r>
            <a:endParaRPr lang="en-US" sz="2000" dirty="0"/>
          </a:p>
        </p:txBody>
      </p:sp>
      <p:sp>
        <p:nvSpPr>
          <p:cNvPr id="24" name="Right Arrow 11"/>
          <p:cNvSpPr>
            <a:spLocks noChangeArrowheads="1"/>
          </p:cNvSpPr>
          <p:nvPr/>
        </p:nvSpPr>
        <p:spPr bwMode="auto">
          <a:xfrm>
            <a:off x="2750811" y="5918740"/>
            <a:ext cx="533311" cy="331652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CC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 anchorCtr="1"/>
          <a:lstStyle/>
          <a:p>
            <a:endParaRPr lang="en-US"/>
          </a:p>
        </p:txBody>
      </p:sp>
      <p:pic>
        <p:nvPicPr>
          <p:cNvPr id="25" name="Picture 5" descr="AgMIP_logo_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70" r="4614" b="15385"/>
          <a:stretch>
            <a:fillRect/>
          </a:stretch>
        </p:blipFill>
        <p:spPr bwMode="auto">
          <a:xfrm>
            <a:off x="6824264" y="225874"/>
            <a:ext cx="2139950" cy="6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16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AgMIP</a:t>
            </a:r>
            <a:r>
              <a:rPr lang="en-US" dirty="0" smtClean="0"/>
              <a:t>: Integrated Assessment Research Capacity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>
            <a:noAutofit/>
          </a:bodyPr>
          <a:lstStyle/>
          <a:p>
            <a:r>
              <a:rPr lang="en-US" sz="2400" dirty="0" smtClean="0"/>
              <a:t>Climate change</a:t>
            </a:r>
          </a:p>
          <a:p>
            <a:r>
              <a:rPr lang="en-US" sz="2400" dirty="0"/>
              <a:t>Agricultural Production</a:t>
            </a:r>
          </a:p>
          <a:p>
            <a:r>
              <a:rPr lang="en-US" sz="2400" dirty="0" smtClean="0"/>
              <a:t>Economics </a:t>
            </a:r>
          </a:p>
          <a:p>
            <a:r>
              <a:rPr lang="en-US" sz="2400" dirty="0" smtClean="0"/>
              <a:t>Communication, Information Technology</a:t>
            </a:r>
          </a:p>
          <a:p>
            <a:r>
              <a:rPr lang="en-US" sz="2400" dirty="0" smtClean="0"/>
              <a:t>Stakeholders</a:t>
            </a:r>
            <a:endParaRPr lang="en-US" sz="2400" dirty="0"/>
          </a:p>
          <a:p>
            <a:r>
              <a:rPr lang="en-US" sz="2400" dirty="0" smtClean="0"/>
              <a:t>Integrated modeling framework, Regional, Global Scales</a:t>
            </a:r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gMIP_logo_fu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70" r="4614" b="15385"/>
          <a:stretch>
            <a:fillRect/>
          </a:stretch>
        </p:blipFill>
        <p:spPr bwMode="auto">
          <a:xfrm>
            <a:off x="6317605" y="238667"/>
            <a:ext cx="2139950" cy="6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niu.edu/osp/images/social_scie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700" y="5120554"/>
            <a:ext cx="5562600" cy="172601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811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AgMIP</a:t>
            </a:r>
            <a:r>
              <a:rPr lang="en-US" dirty="0" smtClean="0"/>
              <a:t>: Integrated Assessment Research Capacity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4343400" cy="3276599"/>
          </a:xfrm>
        </p:spPr>
        <p:txBody>
          <a:bodyPr>
            <a:noAutofit/>
          </a:bodyPr>
          <a:lstStyle/>
          <a:p>
            <a:r>
              <a:rPr lang="en-US" sz="2600" dirty="0" smtClean="0"/>
              <a:t>Climate scientists, economists, crop modelers, agronomists, soil scientists, information technology, communications experts</a:t>
            </a:r>
          </a:p>
          <a:p>
            <a:r>
              <a:rPr lang="en-US" sz="2600" dirty="0" smtClean="0"/>
              <a:t>Preliminary test of integrated assessment capacity building, January 2012 in Kenya</a:t>
            </a:r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79253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gMIP_logo_fu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770" r="4614" b="15385"/>
          <a:stretch>
            <a:fillRect/>
          </a:stretch>
        </p:blipFill>
        <p:spPr bwMode="auto">
          <a:xfrm>
            <a:off x="6317605" y="238667"/>
            <a:ext cx="2139950" cy="6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0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382000" cy="838200"/>
          </a:xfrm>
        </p:spPr>
        <p:txBody>
          <a:bodyPr>
            <a:noAutofit/>
          </a:bodyPr>
          <a:lstStyle/>
          <a:p>
            <a:r>
              <a:rPr lang="en-US" sz="2600" dirty="0" smtClean="0"/>
              <a:t>Southeast Climate Consortium (SECC)</a:t>
            </a:r>
            <a:br>
              <a:rPr lang="en-US" sz="2600" dirty="0" smtClean="0"/>
            </a:br>
            <a:r>
              <a:rPr lang="en-US" sz="2600" dirty="0" smtClean="0"/>
              <a:t>NOAA (RISA Center), USDA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924" y="2362200"/>
            <a:ext cx="5181600" cy="424418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Three universities, U. Miami, Florida State U., and U. Florida established the Florida consortium in 1997 with funding from NOAA Climate Program Office as a Regional Integrated Sciences and Assessments (RISA) Center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SECC – RMA partnership established in 2002.  We are now in our second continuation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Federal Grant through CSREES/NIFA  began in 2003, ended in 2011.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From 60-80 contributors, consistently over last 6-8 </a:t>
            </a:r>
            <a:r>
              <a:rPr lang="en-US" sz="2000" dirty="0" smtClean="0"/>
              <a:t>years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No double overhead!</a:t>
            </a:r>
            <a:endParaRPr lang="en-US" sz="2000" dirty="0"/>
          </a:p>
        </p:txBody>
      </p:sp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7" descr="82000 95PkgPREC20100217_Page_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3524" y="2667000"/>
            <a:ext cx="358285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3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ub-sl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/>
          </p:cNvSpPr>
          <p:nvPr>
            <p:ph type="title" idx="4294967295"/>
          </p:nvPr>
        </p:nvSpPr>
        <p:spPr>
          <a:xfrm>
            <a:off x="445770" y="887728"/>
            <a:ext cx="8229600" cy="7086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Mission</a:t>
            </a:r>
          </a:p>
        </p:txBody>
      </p:sp>
      <p:sp>
        <p:nvSpPr>
          <p:cNvPr id="73732" name="Rectangle 4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dirty="0" smtClean="0"/>
              <a:t>The mission of the Southeast Climate Consortium is to </a:t>
            </a:r>
            <a:r>
              <a:rPr lang="en-US" sz="2800" u="sng" dirty="0" smtClean="0">
                <a:solidFill>
                  <a:srgbClr val="3333FF"/>
                </a:solidFill>
              </a:rPr>
              <a:t>use advances in climate sciences</a:t>
            </a:r>
            <a:r>
              <a:rPr lang="en-US" sz="2800" dirty="0" smtClean="0"/>
              <a:t>, including improved capabilities to forecast seasonal climate and climate change information, to provide scientifically sound information and decision support tools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dirty="0" smtClean="0"/>
              <a:t>Main focus on </a:t>
            </a:r>
            <a:r>
              <a:rPr lang="en-US" sz="2800" u="sng" dirty="0" smtClean="0">
                <a:solidFill>
                  <a:srgbClr val="3333FF"/>
                </a:solidFill>
              </a:rPr>
              <a:t>agriculture and water resources</a:t>
            </a:r>
            <a:r>
              <a:rPr lang="en-US" sz="2800" dirty="0" smtClean="0"/>
              <a:t> management in the Southeastern USA.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dirty="0" smtClean="0"/>
              <a:t>As an </a:t>
            </a:r>
            <a:r>
              <a:rPr lang="en-US" sz="2800" u="sng" dirty="0" smtClean="0">
                <a:solidFill>
                  <a:srgbClr val="3333FF"/>
                </a:solidFill>
              </a:rPr>
              <a:t>interdisciplinary, multi-institutional</a:t>
            </a:r>
            <a:r>
              <a:rPr lang="en-US" sz="2800" dirty="0" smtClean="0">
                <a:solidFill>
                  <a:srgbClr val="66FF33"/>
                </a:solidFill>
              </a:rPr>
              <a:t> </a:t>
            </a:r>
            <a:r>
              <a:rPr lang="en-US" sz="2800" dirty="0" smtClean="0"/>
              <a:t>program, the SECC conducts </a:t>
            </a:r>
            <a:r>
              <a:rPr lang="en-US" sz="2800" u="sng" dirty="0" smtClean="0">
                <a:solidFill>
                  <a:srgbClr val="3333FF"/>
                </a:solidFill>
              </a:rPr>
              <a:t>participatory research and outreach</a:t>
            </a:r>
            <a:r>
              <a:rPr lang="en-US" sz="2800" dirty="0" smtClean="0"/>
              <a:t> to a broad community of potential users and forms </a:t>
            </a:r>
            <a:r>
              <a:rPr lang="en-US" sz="2800" u="sng" dirty="0" smtClean="0">
                <a:solidFill>
                  <a:srgbClr val="3333FF"/>
                </a:solidFill>
              </a:rPr>
              <a:t>partnerships with extension and education</a:t>
            </a:r>
            <a:r>
              <a:rPr lang="en-US" sz="2800" dirty="0" smtClean="0">
                <a:solidFill>
                  <a:srgbClr val="66FF33"/>
                </a:solidFill>
              </a:rPr>
              <a:t> </a:t>
            </a:r>
            <a:r>
              <a:rPr lang="en-US" sz="2800" dirty="0" smtClean="0"/>
              <a:t>organizations to ensure that SECC products are relevant and reliable.</a:t>
            </a:r>
          </a:p>
        </p:txBody>
      </p:sp>
      <p:pic>
        <p:nvPicPr>
          <p:cNvPr id="5" name="Picture 4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3" cstate="print"/>
          <a:srcRect r="-4613" b="-7692"/>
          <a:stretch>
            <a:fillRect/>
          </a:stretch>
        </p:blipFill>
        <p:spPr bwMode="auto">
          <a:xfrm>
            <a:off x="-11430" y="-129146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1430" y="750568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ub-sl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3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SECC Members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324730"/>
              </p:ext>
            </p:extLst>
          </p:nvPr>
        </p:nvGraphicFramePr>
        <p:xfrm>
          <a:off x="457200" y="990600"/>
          <a:ext cx="8229600" cy="5288280"/>
        </p:xfrm>
        <a:graphic>
          <a:graphicData uri="http://schemas.openxmlformats.org/drawingml/2006/table">
            <a:tbl>
              <a:tblPr/>
              <a:tblGrid>
                <a:gridCol w="3341688"/>
                <a:gridCol w="488791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University of Florida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Crop modeling, extension, hydrology, decision systems, linking crop and climate models, down-scaling, human dimensions, DSS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Florida State University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Climate sciences, state climatologist, down-scaling, DSS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University of Miami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Decision analysis, evaluation, human dimensions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University of Georgia                 (since 2002)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Crop modeling, evaluation, hydrology, extension, state climatologist, human dimensions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University of Alabama – Huntsville (since 2003)</a:t>
                      </a:r>
                    </a:p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Climate sciences, state climatologist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Auburn University </a:t>
                      </a:r>
                    </a:p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(since 2003)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Agricultural and resource economics, hydrology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3177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North Carolina State University (since 2007)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</a:rPr>
                        <a:t>Crop, pest modeling, state climatologist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3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95400"/>
            <a:ext cx="76962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Integrative Research: Organizing Mechanisms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5346700" y="1849438"/>
            <a:ext cx="27162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5" descr="secc-solid-org-4b-cap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2362200"/>
            <a:ext cx="6005513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0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75359"/>
            <a:ext cx="6400800" cy="861456"/>
          </a:xfrm>
        </p:spPr>
        <p:txBody>
          <a:bodyPr/>
          <a:lstStyle/>
          <a:p>
            <a:r>
              <a:rPr lang="en-US" dirty="0" smtClean="0"/>
              <a:t>SECC Integration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Define problems that are important for advancing science and for supporting decisions and policies</a:t>
            </a:r>
          </a:p>
          <a:p>
            <a:r>
              <a:rPr lang="en-US" sz="2400" dirty="0"/>
              <a:t>Address important interactions among physical, biological, </a:t>
            </a:r>
            <a:r>
              <a:rPr lang="en-US" sz="2400" dirty="0" smtClean="0"/>
              <a:t>human dimension, </a:t>
            </a:r>
            <a:r>
              <a:rPr lang="en-US" sz="2400" dirty="0"/>
              <a:t>and economic components</a:t>
            </a:r>
          </a:p>
          <a:p>
            <a:r>
              <a:rPr lang="en-US" sz="2400" dirty="0"/>
              <a:t>Integrate knowledge and methods across disciplines to address complexities of holistic systems that include physical, biological, economic, and social aspects. </a:t>
            </a:r>
          </a:p>
          <a:p>
            <a:r>
              <a:rPr lang="en-US" sz="2400" dirty="0" smtClean="0"/>
              <a:t>Well-defined framework for analyzing the integrated system, including outputs and target outcomes</a:t>
            </a:r>
          </a:p>
          <a:p>
            <a:r>
              <a:rPr lang="en-US" sz="2400" dirty="0" smtClean="0"/>
              <a:t>Continuous engagement of target users</a:t>
            </a:r>
          </a:p>
        </p:txBody>
      </p:sp>
      <p:pic>
        <p:nvPicPr>
          <p:cNvPr id="5" name="Picture 6" descr="vertical 2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800600"/>
            <a:ext cx="304092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3" cstate="print"/>
          <a:srcRect r="-4613" b="-7692"/>
          <a:stretch>
            <a:fillRect/>
          </a:stretch>
        </p:blipFill>
        <p:spPr bwMode="auto">
          <a:xfrm>
            <a:off x="0" y="0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838199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3" descr="sub-slide.jpg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90774" r="1182" b="2431"/>
          <a:stretch/>
        </p:blipFill>
        <p:spPr bwMode="auto">
          <a:xfrm>
            <a:off x="6693696" y="0"/>
            <a:ext cx="245030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15200" y="6477000"/>
            <a:ext cx="14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Jones, Nov. 2010</a:t>
            </a:r>
            <a:endParaRPr lang="en-US" sz="1400" dirty="0"/>
          </a:p>
        </p:txBody>
      </p:sp>
      <p:pic>
        <p:nvPicPr>
          <p:cNvPr id="10" name="Picture 10" descr="tiv2050_tiurb2008"/>
          <p:cNvPicPr>
            <a:picLocks noChangeAspect="1" noChangeArrowheads="1"/>
          </p:cNvPicPr>
          <p:nvPr/>
        </p:nvPicPr>
        <p:blipFill>
          <a:blip r:embed="rId5" cstate="print"/>
          <a:srcRect l="10526" r="2632"/>
          <a:stretch>
            <a:fillRect/>
          </a:stretch>
        </p:blipFill>
        <p:spPr bwMode="auto">
          <a:xfrm>
            <a:off x="4953000" y="4800600"/>
            <a:ext cx="2362200" cy="204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76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5486400" cy="1143000"/>
          </a:xfrm>
        </p:spPr>
        <p:txBody>
          <a:bodyPr/>
          <a:lstStyle/>
          <a:p>
            <a:r>
              <a:rPr lang="en-US" sz="3200" dirty="0" smtClean="0"/>
              <a:t>Extension Framework for Farmer Decision Support </a:t>
            </a:r>
            <a:endParaRPr lang="en-US" sz="3200" dirty="0"/>
          </a:p>
        </p:txBody>
      </p:sp>
      <p:grpSp>
        <p:nvGrpSpPr>
          <p:cNvPr id="3" name="Group 24"/>
          <p:cNvGrpSpPr/>
          <p:nvPr/>
        </p:nvGrpSpPr>
        <p:grpSpPr>
          <a:xfrm>
            <a:off x="52502" y="1371600"/>
            <a:ext cx="8302625" cy="5181600"/>
            <a:chOff x="304800" y="990600"/>
            <a:chExt cx="8607425" cy="4953000"/>
          </a:xfrm>
        </p:grpSpPr>
        <p:grpSp>
          <p:nvGrpSpPr>
            <p:cNvPr id="4" name="Group 27"/>
            <p:cNvGrpSpPr/>
            <p:nvPr/>
          </p:nvGrpSpPr>
          <p:grpSpPr>
            <a:xfrm>
              <a:off x="304800" y="990600"/>
              <a:ext cx="8607425" cy="4953000"/>
              <a:chOff x="304800" y="990600"/>
              <a:chExt cx="8607425" cy="4953000"/>
            </a:xfrm>
          </p:grpSpPr>
          <p:sp>
            <p:nvSpPr>
              <p:cNvPr id="28" name="Text Box 22"/>
              <p:cNvSpPr txBox="1">
                <a:spLocks noChangeArrowheads="1"/>
              </p:cNvSpPr>
              <p:nvPr/>
            </p:nvSpPr>
            <p:spPr bwMode="auto">
              <a:xfrm>
                <a:off x="7315200" y="4724400"/>
                <a:ext cx="1597025" cy="29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0409" tIns="35204" rIns="70409" bIns="35204">
                <a:prstTxWarp prst="textNoShape">
                  <a:avLst/>
                </a:prstTxWarp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</a:rPr>
                  <a:t>Scale of climate variability</a:t>
                </a:r>
                <a:endParaRPr lang="en-US" dirty="0"/>
              </a:p>
            </p:txBody>
          </p:sp>
          <p:grpSp>
            <p:nvGrpSpPr>
              <p:cNvPr id="5" name="Group 26"/>
              <p:cNvGrpSpPr/>
              <p:nvPr/>
            </p:nvGrpSpPr>
            <p:grpSpPr>
              <a:xfrm>
                <a:off x="304800" y="990600"/>
                <a:ext cx="8383588" cy="4953000"/>
                <a:chOff x="304800" y="990600"/>
                <a:chExt cx="8383588" cy="4953000"/>
              </a:xfrm>
            </p:grpSpPr>
            <p:sp>
              <p:nvSpPr>
                <p:cNvPr id="30" name="Rectangle 11"/>
                <p:cNvSpPr>
                  <a:spLocks noChangeArrowheads="1"/>
                </p:cNvSpPr>
                <p:nvPr/>
              </p:nvSpPr>
              <p:spPr bwMode="auto">
                <a:xfrm>
                  <a:off x="304800" y="5651500"/>
                  <a:ext cx="3124200" cy="279400"/>
                </a:xfrm>
                <a:prstGeom prst="rect">
                  <a:avLst/>
                </a:prstGeom>
                <a:solidFill>
                  <a:srgbClr val="3333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0409" tIns="35204" rIns="70409" bIns="35204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FFFFFF"/>
                      </a:solidFill>
                    </a:rPr>
                    <a:t>Weather Monitoring</a:t>
                  </a:r>
                  <a:endParaRPr lang="en-US" sz="1400" dirty="0"/>
                </a:p>
              </p:txBody>
            </p:sp>
            <p:grpSp>
              <p:nvGrpSpPr>
                <p:cNvPr id="6" name="Group 25"/>
                <p:cNvGrpSpPr/>
                <p:nvPr/>
              </p:nvGrpSpPr>
              <p:grpSpPr>
                <a:xfrm>
                  <a:off x="1231900" y="990600"/>
                  <a:ext cx="7456488" cy="4953000"/>
                  <a:chOff x="1231900" y="990600"/>
                  <a:chExt cx="7456488" cy="4953000"/>
                </a:xfrm>
              </p:grpSpPr>
              <p:sp>
                <p:nvSpPr>
                  <p:cNvPr id="32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231900" y="5005388"/>
                    <a:ext cx="6856413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78013" y="5029200"/>
                    <a:ext cx="1855787" cy="29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70409" tIns="35204" rIns="70409" bIns="35204">
                    <a:prstTxWarp prst="textNoShape">
                      <a:avLst/>
                    </a:prstTxWarp>
                  </a:bodyPr>
                  <a:lstStyle/>
                  <a:p>
                    <a:r>
                      <a:rPr lang="en-US" sz="1200">
                        <a:solidFill>
                          <a:srgbClr val="000000"/>
                        </a:solidFill>
                      </a:rPr>
                      <a:t>One Cropping Season</a:t>
                    </a:r>
                    <a:endParaRPr lang="en-US" sz="1200"/>
                  </a:p>
                </p:txBody>
              </p:sp>
              <p:sp>
                <p:nvSpPr>
                  <p:cNvPr id="34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25950" y="5041900"/>
                    <a:ext cx="2203450" cy="29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70409" tIns="35204" rIns="70409" bIns="35204">
                    <a:prstTxWarp prst="textNoShape">
                      <a:avLst/>
                    </a:prstTxWarp>
                  </a:bodyPr>
                  <a:lstStyle/>
                  <a:p>
                    <a:r>
                      <a:rPr lang="en-US" sz="1200">
                        <a:solidFill>
                          <a:srgbClr val="000000"/>
                        </a:solidFill>
                      </a:rPr>
                      <a:t>Multiple Cropping Seasons</a:t>
                    </a:r>
                    <a:endParaRPr lang="en-US" sz="1200"/>
                  </a:p>
                </p:txBody>
              </p:sp>
              <p:sp>
                <p:nvSpPr>
                  <p:cNvPr id="35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6248400" y="5638800"/>
                    <a:ext cx="2439988" cy="304800"/>
                  </a:xfrm>
                  <a:prstGeom prst="rect">
                    <a:avLst/>
                  </a:prstGeom>
                  <a:solidFill>
                    <a:srgbClr val="3333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0409" tIns="35204" rIns="70409" bIns="35204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400">
                        <a:solidFill>
                          <a:srgbClr val="FFFFFF"/>
                        </a:solidFill>
                      </a:rPr>
                      <a:t>Climate Change</a:t>
                    </a:r>
                    <a:endParaRPr lang="en-US" sz="1400"/>
                  </a:p>
                </p:txBody>
              </p:sp>
              <p:sp>
                <p:nvSpPr>
                  <p:cNvPr id="36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57463" y="1676400"/>
                    <a:ext cx="947737" cy="2770188"/>
                  </a:xfrm>
                  <a:prstGeom prst="curvedRightArrow">
                    <a:avLst>
                      <a:gd name="adj1" fmla="val 58459"/>
                      <a:gd name="adj2" fmla="val 116918"/>
                      <a:gd name="adj3" fmla="val 7423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2600" y="4419600"/>
                    <a:ext cx="1566863" cy="5334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70409" tIns="35204" rIns="70409" bIns="35204">
                    <a:prstTxWarp prst="textNoShape">
                      <a:avLst/>
                    </a:prstTxWarp>
                  </a:bodyPr>
                  <a:lstStyle/>
                  <a:p>
                    <a:pPr>
                      <a:buFont typeface="Arial" pitchFamily="29" charset="0"/>
                      <a:buChar char="•"/>
                    </a:pPr>
                    <a:r>
                      <a:rPr lang="en-US" sz="110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sz="1200" dirty="0">
                        <a:solidFill>
                          <a:srgbClr val="000000"/>
                        </a:solidFill>
                      </a:rPr>
                      <a:t>Weather monitoring</a:t>
                    </a:r>
                  </a:p>
                  <a:p>
                    <a:pPr>
                      <a:buFont typeface="Arial" pitchFamily="29" charset="0"/>
                      <a:buChar char="•"/>
                    </a:pPr>
                    <a:r>
                      <a:rPr lang="en-US" sz="1200" dirty="0">
                        <a:solidFill>
                          <a:srgbClr val="000000"/>
                        </a:solidFill>
                      </a:rPr>
                      <a:t> Short term forecast</a:t>
                    </a:r>
                    <a:endParaRPr lang="en-US" sz="1200" dirty="0"/>
                  </a:p>
                </p:txBody>
              </p:sp>
              <p:sp>
                <p:nvSpPr>
                  <p:cNvPr id="38" name="AutoShape 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867400" y="1676400"/>
                    <a:ext cx="949325" cy="2771775"/>
                  </a:xfrm>
                  <a:prstGeom prst="curvedRightArrow">
                    <a:avLst>
                      <a:gd name="adj1" fmla="val 58395"/>
                      <a:gd name="adj2" fmla="val 116789"/>
                      <a:gd name="adj3" fmla="val 74236"/>
                    </a:avLst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259138" y="3246438"/>
                    <a:ext cx="2843212" cy="1477962"/>
                  </a:xfrm>
                  <a:prstGeom prst="ellipse">
                    <a:avLst/>
                  </a:prstGeom>
                  <a:solidFill>
                    <a:srgbClr val="33339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0409" tIns="35204" rIns="70409" bIns="35204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</a:rPr>
                      <a:t>Decision Support System:</a:t>
                    </a:r>
                  </a:p>
                  <a:p>
                    <a:pPr algn="ctr"/>
                    <a:r>
                      <a:rPr lang="en-US" sz="1400" dirty="0" smtClean="0">
                        <a:solidFill>
                          <a:srgbClr val="FFFFFF"/>
                        </a:solidFill>
                      </a:rPr>
                      <a:t>Forecasts </a:t>
                    </a:r>
                    <a:r>
                      <a:rPr lang="en-US" sz="1400" dirty="0">
                        <a:solidFill>
                          <a:srgbClr val="FFFFFF"/>
                        </a:solidFill>
                      </a:rPr>
                      <a:t>&amp; Scenarios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FFFFFF"/>
                        </a:solidFill>
                      </a:rPr>
                      <a:t>Mitigation Strategies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FFFFFF"/>
                        </a:solidFill>
                      </a:rPr>
                      <a:t>Adaptation Strategies</a:t>
                    </a:r>
                  </a:p>
                  <a:p>
                    <a:pPr algn="ctr"/>
                    <a:r>
                      <a:rPr lang="en-US" sz="1400" dirty="0">
                        <a:solidFill>
                          <a:srgbClr val="FFFFFF"/>
                        </a:solidFill>
                      </a:rPr>
                      <a:t>(seasonal variability and climate change)</a:t>
                    </a:r>
                    <a:endParaRPr lang="en-US" sz="1400" dirty="0"/>
                  </a:p>
                </p:txBody>
              </p:sp>
              <p:sp>
                <p:nvSpPr>
                  <p:cNvPr id="40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38800" y="4495800"/>
                    <a:ext cx="2362200" cy="304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70409" tIns="35204" rIns="70409" bIns="35204">
                    <a:prstTxWarp prst="textNoShape">
                      <a:avLst/>
                    </a:prstTxWarp>
                  </a:bodyPr>
                  <a:lstStyle/>
                  <a:p>
                    <a:pPr>
                      <a:buFont typeface="Arial" pitchFamily="29" charset="0"/>
                      <a:buChar char="•"/>
                    </a:pPr>
                    <a:r>
                      <a:rPr lang="en-US" sz="1200" dirty="0">
                        <a:solidFill>
                          <a:srgbClr val="000000"/>
                        </a:solidFill>
                      </a:rPr>
                      <a:t> Climate change scenarios</a:t>
                    </a:r>
                  </a:p>
                  <a:p>
                    <a:endParaRPr lang="en-US" sz="1200" dirty="0"/>
                  </a:p>
                </p:txBody>
              </p:sp>
              <p:sp>
                <p:nvSpPr>
                  <p:cNvPr id="41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3276600" y="5410200"/>
                    <a:ext cx="2971800" cy="533400"/>
                  </a:xfrm>
                  <a:prstGeom prst="rect">
                    <a:avLst/>
                  </a:prstGeom>
                  <a:solidFill>
                    <a:srgbClr val="3333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0409" tIns="35204" rIns="70409" bIns="35204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2000" dirty="0">
                        <a:solidFill>
                          <a:srgbClr val="FFFFFF"/>
                        </a:solidFill>
                      </a:rPr>
                      <a:t>Seasonal Climate Variability</a:t>
                    </a:r>
                    <a:endParaRPr lang="en-US" sz="2000" dirty="0"/>
                  </a:p>
                </p:txBody>
              </p:sp>
              <p:sp>
                <p:nvSpPr>
                  <p:cNvPr id="42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657600" y="2057400"/>
                    <a:ext cx="2057400" cy="1295400"/>
                  </a:xfrm>
                  <a:prstGeom prst="ellipse">
                    <a:avLst/>
                  </a:prstGeom>
                  <a:solidFill>
                    <a:srgbClr val="BBE0E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0409" tIns="35204" rIns="70409" bIns="35204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400" b="1" dirty="0" smtClean="0">
                        <a:solidFill>
                          <a:srgbClr val="000000"/>
                        </a:solidFill>
                      </a:rPr>
                      <a:t>Boundary Organizations (e.g., Extension)</a:t>
                    </a:r>
                    <a:endParaRPr lang="en-US" sz="1400" dirty="0"/>
                  </a:p>
                </p:txBody>
              </p:sp>
              <p:sp>
                <p:nvSpPr>
                  <p:cNvPr id="43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67138" y="4724400"/>
                    <a:ext cx="1566862" cy="381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70409" tIns="35204" rIns="70409" bIns="35204">
                    <a:prstTxWarp prst="textNoShape">
                      <a:avLst/>
                    </a:prstTxWarp>
                  </a:bodyPr>
                  <a:lstStyle/>
                  <a:p>
                    <a:pPr>
                      <a:buFont typeface="Arial" pitchFamily="29" charset="0"/>
                      <a:buChar char="•"/>
                    </a:pPr>
                    <a:r>
                      <a:rPr lang="en-US" sz="1200" dirty="0">
                        <a:solidFill>
                          <a:srgbClr val="000000"/>
                        </a:solidFill>
                      </a:rPr>
                      <a:t> Seasonal forecast</a:t>
                    </a:r>
                    <a:endParaRPr lang="en-US" sz="1200" dirty="0"/>
                  </a:p>
                </p:txBody>
              </p:sp>
              <p:sp>
                <p:nvSpPr>
                  <p:cNvPr id="44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572000" y="990600"/>
                    <a:ext cx="1524000" cy="1447800"/>
                  </a:xfrm>
                  <a:prstGeom prst="ellipse">
                    <a:avLst/>
                  </a:prstGeom>
                  <a:solidFill>
                    <a:srgbClr val="BBE0E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0409" tIns="35204" rIns="70409" bIns="35204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rgbClr val="000000"/>
                        </a:solidFill>
                      </a:rPr>
                      <a:t>Research</a:t>
                    </a:r>
                    <a:endParaRPr lang="en-US" sz="1400"/>
                  </a:p>
                </p:txBody>
              </p:sp>
              <p:sp>
                <p:nvSpPr>
                  <p:cNvPr id="45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276600" y="990600"/>
                    <a:ext cx="1512888" cy="1447800"/>
                  </a:xfrm>
                  <a:prstGeom prst="ellipse">
                    <a:avLst/>
                  </a:prstGeom>
                  <a:solidFill>
                    <a:srgbClr val="BBE0E3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0409" tIns="35204" rIns="70409" bIns="35204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rgbClr val="000000"/>
                        </a:solidFill>
                      </a:rPr>
                      <a:t>Producers,</a:t>
                    </a:r>
                  </a:p>
                  <a:p>
                    <a:pPr algn="ctr"/>
                    <a:r>
                      <a:rPr lang="en-US" sz="1400" b="1">
                        <a:solidFill>
                          <a:srgbClr val="000000"/>
                        </a:solidFill>
                      </a:rPr>
                      <a:t>Natural Resource Managers</a:t>
                    </a:r>
                    <a:endParaRPr lang="en-US" sz="1400"/>
                  </a:p>
                </p:txBody>
              </p:sp>
            </p:grpSp>
          </p:grpSp>
        </p:grpSp>
        <p:sp>
          <p:nvSpPr>
            <p:cNvPr id="27" name="TextBox 26"/>
            <p:cNvSpPr txBox="1"/>
            <p:nvPr/>
          </p:nvSpPr>
          <p:spPr>
            <a:xfrm>
              <a:off x="3352800" y="2133600"/>
              <a:ext cx="2611612" cy="307777"/>
            </a:xfrm>
            <a:prstGeom prst="rect">
              <a:avLst/>
            </a:prstGeom>
            <a:solidFill>
              <a:schemeClr val="bg1">
                <a:lumMod val="50000"/>
                <a:alpha val="7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Co-Learning, Co-Development</a:t>
              </a:r>
              <a:endParaRPr lang="en-US" sz="1400" dirty="0"/>
            </a:p>
          </p:txBody>
        </p:sp>
      </p:grp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 cstate="print">
            <a:lum contrast="4000"/>
          </a:blip>
          <a:srcRect/>
          <a:stretch>
            <a:fillRect/>
          </a:stretch>
        </p:blipFill>
        <p:spPr bwMode="auto">
          <a:xfrm>
            <a:off x="6248400" y="465992"/>
            <a:ext cx="2895600" cy="2109756"/>
          </a:xfrm>
          <a:prstGeom prst="rect">
            <a:avLst/>
          </a:prstGeom>
          <a:noFill/>
          <a:ln w="9398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086600" y="3429000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Fraisse et al., 2009</a:t>
            </a:r>
            <a:endParaRPr lang="en-US" sz="1800" dirty="0"/>
          </a:p>
        </p:txBody>
      </p:sp>
      <p:pic>
        <p:nvPicPr>
          <p:cNvPr id="26" name="Content Placeholder 3" descr="sub-slide.jpg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90774" r="1182" b="2431"/>
          <a:stretch/>
        </p:blipFill>
        <p:spPr bwMode="auto">
          <a:xfrm>
            <a:off x="7270932" y="0"/>
            <a:ext cx="1873068" cy="46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5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6250" b="3125"/>
          <a:stretch>
            <a:fillRect/>
          </a:stretch>
        </p:blipFill>
        <p:spPr bwMode="auto">
          <a:xfrm>
            <a:off x="990600" y="1014413"/>
            <a:ext cx="716280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76400" y="0"/>
            <a:ext cx="7467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b="1" i="1" dirty="0">
                <a:latin typeface="AGaramond"/>
                <a:ea typeface="+mj-ea"/>
                <a:cs typeface="+mj-cs"/>
              </a:rPr>
              <a:t>AgroClimate.org</a:t>
            </a:r>
            <a:r>
              <a:rPr lang="en-US" sz="2600" b="1" dirty="0">
                <a:latin typeface="AGaramond"/>
                <a:ea typeface="+mj-ea"/>
                <a:cs typeface="+mj-cs"/>
              </a:rPr>
              <a:t>: Climate Risk Management Information &amp; Decision Support System</a:t>
            </a:r>
          </a:p>
        </p:txBody>
      </p:sp>
      <p:pic>
        <p:nvPicPr>
          <p:cNvPr id="36868" name="Content Placeholder 3" descr="sub-slide.jpg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3" t="90774" r="1182" b="2431"/>
          <a:stretch/>
        </p:blipFill>
        <p:spPr bwMode="auto">
          <a:xfrm>
            <a:off x="-9099" y="0"/>
            <a:ext cx="1873068" cy="46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791" y="2895600"/>
            <a:ext cx="492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Availability of a large pot of money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3639" y="1447799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Characteristics of Projects? 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37" y="2215800"/>
            <a:ext cx="1914525" cy="1914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76" y="4589919"/>
            <a:ext cx="2011771" cy="13858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4267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Reductionist research,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narrow,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understanding biology, physical, chemical process</a:t>
            </a:r>
          </a:p>
        </p:txBody>
      </p:sp>
    </p:spTree>
    <p:extLst>
      <p:ext uri="{BB962C8B-B14F-4D97-AF65-F5344CB8AC3E}">
        <p14:creationId xmlns:p14="http://schemas.microsoft.com/office/powerpoint/2010/main" val="188400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57200" y="564575"/>
            <a:ext cx="4038600" cy="61863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4691380" y="595748"/>
            <a:ext cx="4038600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533400" y="1810528"/>
          <a:ext cx="5562600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3962400" y="1353328"/>
          <a:ext cx="5334000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2" name="Rectangle 31"/>
          <p:cNvSpPr/>
          <p:nvPr/>
        </p:nvSpPr>
        <p:spPr>
          <a:xfrm>
            <a:off x="381000" y="1296897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Tri-state Climate Working Group for Row Crop Agriculture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81600" y="1145708"/>
            <a:ext cx="3226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Climate Impacts Water Utility Group</a:t>
            </a:r>
          </a:p>
        </p:txBody>
      </p:sp>
      <p:pic>
        <p:nvPicPr>
          <p:cNvPr id="36" name="Picture 35" descr="http://ics.ifas.ufl.edu/pictures/all_low-res/01673S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32018" y="3905874"/>
            <a:ext cx="1143000" cy="15539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http://ics.ifas.ufl.edu/pictures/all_low-res/04995S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80861" y="5472548"/>
            <a:ext cx="1914939" cy="1295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http://ics.ifas.ufl.edu/pictures/all_low-res/01858S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5525588"/>
            <a:ext cx="2101139" cy="1225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 descr="http://ics.ifas.ufl.edu/pictures/all_low-res/00134S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50512" y="4982816"/>
            <a:ext cx="1280995" cy="1785131"/>
          </a:xfrm>
          <a:prstGeom prst="round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-265694"/>
            <a:ext cx="8686800" cy="1143000"/>
          </a:xfrm>
          <a:ln>
            <a:noFill/>
          </a:ln>
        </p:spPr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2514600" y="101025"/>
            <a:ext cx="3999813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Communities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48" y="152400"/>
            <a:ext cx="2091932" cy="41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18" cstate="print"/>
          <a:srcRect r="-4613" b="-7692"/>
          <a:stretch>
            <a:fillRect/>
          </a:stretch>
        </p:blipFill>
        <p:spPr bwMode="auto">
          <a:xfrm>
            <a:off x="0" y="108319"/>
            <a:ext cx="2362200" cy="57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419288" y="6503908"/>
            <a:ext cx="102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 Bartels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91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ics.ifas.ufl.edu/pictures/all_low-res/04995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4495800"/>
            <a:ext cx="3379305" cy="2286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5" descr="http://ics.ifas.ufl.edu/pictures/all_low-res/01858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882153"/>
            <a:ext cx="3200400" cy="207084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6" descr="http://ics.ifas.ufl.edu/pictures/all_low-res/00045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3124200"/>
            <a:ext cx="5809131" cy="36576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Picture 3" descr="C:\Users\yin\Documents\FCI &amp; SECC\RESEARCH &amp; Workshops\CLIMATE WORKING GROUPS\Forage Workshops\Haybales in fie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2142" y="-76200"/>
            <a:ext cx="9670942" cy="2971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Picture 3" descr="http://ics.ifas.ufl.edu/pictures/all_low-res/01673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345" y="3777540"/>
            <a:ext cx="1817455" cy="247086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" name="Picture 5" descr="C:\Users\yin\Documents\FCI &amp; SECC\RESEARCH &amp; Workshops\CLIMATE WORKING GROUPS\ROW CROP\Best PHOTOS Row Crop Working Group\Meeting 4 Field visit to sod based rotation David Wright explain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61895"/>
            <a:ext cx="4301438" cy="23765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http://alabamamaps.ua.edu/contemporarymaps/usa/regional/Southeastern%20USA.jpg"/>
          <p:cNvPicPr>
            <a:picLocks noChangeAspect="1" noChangeArrowheads="1"/>
          </p:cNvPicPr>
          <p:nvPr/>
        </p:nvPicPr>
        <p:blipFill>
          <a:blip r:embed="rId8" cstate="print"/>
          <a:srcRect l="4444" t="13736" r="4444" b="14153"/>
          <a:stretch>
            <a:fillRect/>
          </a:stretch>
        </p:blipFill>
        <p:spPr bwMode="auto">
          <a:xfrm>
            <a:off x="2743200" y="-14869"/>
            <a:ext cx="3733800" cy="382486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2" name="Oval 11"/>
          <p:cNvSpPr/>
          <p:nvPr/>
        </p:nvSpPr>
        <p:spPr>
          <a:xfrm>
            <a:off x="3962400" y="1981200"/>
            <a:ext cx="990600" cy="458586"/>
          </a:xfrm>
          <a:prstGeom prst="ellipse">
            <a:avLst/>
          </a:prstGeom>
          <a:solidFill>
            <a:schemeClr val="tx2">
              <a:alpha val="22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2743200"/>
            <a:ext cx="67056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Tri-state Climate Working Group for Row Crop Agriculture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7312" y="6503908"/>
            <a:ext cx="102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W. Bartels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53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20" y="1219200"/>
            <a:ext cx="6309360" cy="487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3" cstate="print"/>
          <a:srcRect r="-4613" b="-7692"/>
          <a:stretch>
            <a:fillRect/>
          </a:stretch>
        </p:blipFill>
        <p:spPr bwMode="auto">
          <a:xfrm>
            <a:off x="0" y="152400"/>
            <a:ext cx="3030592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883920"/>
            <a:ext cx="23201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collaborative working group</a:t>
            </a:r>
            <a:r>
              <a:rPr lang="en-US" dirty="0"/>
              <a:t>” (PWSU-CIWG) is a collaborative effort focused on increasing the relevance of climate change and variability data and tools to the planning and operations of Florida’s public water supply </a:t>
            </a:r>
            <a:r>
              <a:rPr lang="en-US" dirty="0" smtClean="0"/>
              <a:t>utilities.  It helps  promote </a:t>
            </a:r>
            <a:r>
              <a:rPr lang="en-US" dirty="0"/>
              <a:t>shared knowledge, data, models and decision-making tools among public water suppliers, water resource managers, climate scientists and hydrologic </a:t>
            </a:r>
            <a:r>
              <a:rPr lang="en-US" dirty="0" smtClean="0"/>
              <a:t>scientists.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62" y="228600"/>
            <a:ext cx="3712718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3800" y="64008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W. Graham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8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876194392"/>
              </p:ext>
            </p:extLst>
          </p:nvPr>
        </p:nvGraphicFramePr>
        <p:xfrm>
          <a:off x="1447800" y="4267200"/>
          <a:ext cx="5693523" cy="24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25040" y="14478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latin typeface="Arial" pitchFamily="34" charset="0"/>
                <a:cs typeface="Arial" pitchFamily="34" charset="0"/>
              </a:rPr>
              <a:t>Discussion</a:t>
            </a:r>
            <a:endParaRPr lang="en-US" sz="40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0" y="2155686"/>
            <a:ext cx="3657600" cy="2286000"/>
          </a:xfrm>
          <a:prstGeom prst="rect">
            <a:avLst/>
          </a:prstGeom>
          <a:noFill/>
        </p:spPr>
      </p:pic>
      <p:pic>
        <p:nvPicPr>
          <p:cNvPr id="7" name="Picture 6" descr="Agriculture">
            <a:hlinkClick r:id="rId9" tooltip="&quot;Agriculture&quot;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6" y="1898795"/>
            <a:ext cx="1136464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Ecology">
            <a:hlinkClick r:id="rId11" tooltip="&quot;Ecology&quot;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77" y="1898795"/>
            <a:ext cx="118872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uman Health">
            <a:hlinkClick r:id="rId13" tooltip="&quot;Human Health&quot;"/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56772"/>
            <a:ext cx="1097280" cy="1419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7130330" y="4589145"/>
            <a:ext cx="1171660" cy="1554480"/>
            <a:chOff x="7130330" y="4589145"/>
            <a:chExt cx="1171660" cy="1554480"/>
          </a:xfrm>
        </p:grpSpPr>
        <p:pic>
          <p:nvPicPr>
            <p:cNvPr id="11" name="Picture 2" descr="http://www.ces.fau.edu/files/projects/climate_change/SLR2012/BoxStoreCorner_High_290.jpg">
              <a:hlinkClick r:id="rId15"/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4" r="13630"/>
            <a:stretch/>
          </p:blipFill>
          <p:spPr bwMode="auto">
            <a:xfrm>
              <a:off x="7130330" y="4589145"/>
              <a:ext cx="1171660" cy="1554480"/>
            </a:xfrm>
            <a:prstGeom prst="rect">
              <a:avLst/>
            </a:prstGeom>
            <a:noFill/>
            <a:ln w="31750" cmpd="sng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41323" y="5912793"/>
              <a:ext cx="1149674" cy="223138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50" b="1" dirty="0" smtClean="0">
                  <a:solidFill>
                    <a:schemeClr val="bg1"/>
                  </a:solidFill>
                </a:rPr>
                <a:t>Coastal Management</a:t>
              </a:r>
              <a:endParaRPr lang="en-US" sz="85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0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045562"/>
            <a:ext cx="476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ea typeface="Cambria Math" pitchFamily="18" charset="0"/>
                <a:cs typeface="Arial" pitchFamily="34" charset="0"/>
              </a:rPr>
              <a:t>Understanding complex systems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3639" y="1447799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Characteristics of Projects? 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Ecology">
            <a:hlinkClick r:id="rId3" tooltip="&quot;Ecology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09800"/>
            <a:ext cx="1188720" cy="1419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4724400" y="5105400"/>
            <a:ext cx="1171660" cy="1554480"/>
            <a:chOff x="7130330" y="4589145"/>
            <a:chExt cx="1171660" cy="1554480"/>
          </a:xfrm>
        </p:grpSpPr>
        <p:pic>
          <p:nvPicPr>
            <p:cNvPr id="11" name="Picture 2" descr="http://www.ces.fau.edu/files/projects/climate_change/SLR2012/BoxStoreCorner_High_290.jpg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4" r="13630"/>
            <a:stretch/>
          </p:blipFill>
          <p:spPr bwMode="auto">
            <a:xfrm>
              <a:off x="7130330" y="4589145"/>
              <a:ext cx="1171660" cy="1554480"/>
            </a:xfrm>
            <a:prstGeom prst="rect">
              <a:avLst/>
            </a:prstGeom>
            <a:noFill/>
            <a:ln w="31750" cmpd="sng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141323" y="5912793"/>
              <a:ext cx="1149674" cy="223138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850" b="1" dirty="0" smtClean="0">
                  <a:solidFill>
                    <a:schemeClr val="bg1"/>
                  </a:solidFill>
                </a:rPr>
                <a:t>Coastal Management</a:t>
              </a:r>
              <a:endParaRPr lang="en-US" sz="85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0" descr="wildfire-florida-scrub.jpg"/>
          <p:cNvPicPr>
            <a:picLocks noChangeAspect="1"/>
          </p:cNvPicPr>
          <p:nvPr/>
        </p:nvPicPr>
        <p:blipFill>
          <a:blip r:embed="rId7" cstate="print"/>
          <a:srcRect t="3491"/>
          <a:stretch>
            <a:fillRect/>
          </a:stretch>
        </p:blipFill>
        <p:spPr bwMode="auto">
          <a:xfrm>
            <a:off x="6294535" y="3838340"/>
            <a:ext cx="1905000" cy="126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97119" y="4389090"/>
            <a:ext cx="4439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Addressing 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real-world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problems</a:t>
            </a:r>
            <a:endParaRPr lang="en-US" sz="2000" dirty="0">
              <a:solidFill>
                <a:prstClr val="black"/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045562"/>
            <a:ext cx="816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Action-oriented research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3639" y="1447799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Characteristics of Projects? 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Projects\Climate Institute\Presentations\Geosciences.Nov.17\Pages from SUSProgramFinal11.9.jpg"/>
          <p:cNvPicPr>
            <a:picLocks noChangeAspect="1" noChangeArrowheads="1"/>
          </p:cNvPicPr>
          <p:nvPr/>
        </p:nvPicPr>
        <p:blipFill rotWithShape="1">
          <a:blip r:embed="rId3" cstate="print"/>
          <a:srcRect l="9851" t="69500" r="30482" b="18507"/>
          <a:stretch/>
        </p:blipFill>
        <p:spPr bwMode="auto">
          <a:xfrm>
            <a:off x="1332932" y="2743200"/>
            <a:ext cx="5842115" cy="16002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942438" y="5422710"/>
            <a:ext cx="6669601" cy="1295400"/>
            <a:chOff x="163294" y="4038600"/>
            <a:chExt cx="7313612" cy="1828800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269" y="4038600"/>
              <a:ext cx="279082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94" y="4038600"/>
              <a:ext cx="2087562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094" y="4038600"/>
              <a:ext cx="2436812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28600" y="4503253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Research </a:t>
            </a:r>
            <a:r>
              <a:rPr lang="en-US" sz="2400" dirty="0">
                <a:latin typeface="Arial" pitchFamily="34" charset="0"/>
                <a:ea typeface="Cambria Math" pitchFamily="18" charset="0"/>
                <a:cs typeface="Arial" pitchFamily="34" charset="0"/>
              </a:rPr>
              <a:t>involving policy, </a:t>
            </a:r>
            <a:r>
              <a:rPr lang="en-US" sz="24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human dimensions</a:t>
            </a:r>
            <a:endParaRPr lang="en-US" sz="2400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045562"/>
            <a:ext cx="6553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Scale 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Scope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Ability to isolate, observe, analyze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Reductionist vs. systems research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ea typeface="Cambria Math" pitchFamily="18" charset="0"/>
                <a:cs typeface="Arial" pitchFamily="34" charset="0"/>
              </a:rPr>
              <a:t>Complexity of system </a:t>
            </a: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involved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Target </a:t>
            </a:r>
            <a:r>
              <a:rPr lang="en-US" sz="2000" dirty="0">
                <a:latin typeface="Arial" pitchFamily="34" charset="0"/>
                <a:ea typeface="Cambria Math" pitchFamily="18" charset="0"/>
                <a:cs typeface="Arial" pitchFamily="34" charset="0"/>
              </a:rPr>
              <a:t>outputs, </a:t>
            </a: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outcomes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“Wicked” problems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3639" y="1447799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General Characteristics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5105400"/>
            <a:ext cx="32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“Some problems are so complex that </a:t>
            </a:r>
            <a:r>
              <a:rPr lang="en-US" dirty="0" smtClean="0">
                <a:solidFill>
                  <a:srgbClr val="FF0000"/>
                </a:solidFill>
              </a:rPr>
              <a:t>you have </a:t>
            </a:r>
            <a:r>
              <a:rPr lang="en-US" dirty="0">
                <a:solidFill>
                  <a:srgbClr val="FF0000"/>
                </a:solidFill>
              </a:rPr>
              <a:t>to be highly intelligent and well </a:t>
            </a:r>
            <a:r>
              <a:rPr lang="en-US" dirty="0" smtClean="0">
                <a:solidFill>
                  <a:srgbClr val="FF0000"/>
                </a:solidFill>
              </a:rPr>
              <a:t>informed just </a:t>
            </a:r>
            <a:r>
              <a:rPr lang="en-US" dirty="0">
                <a:solidFill>
                  <a:srgbClr val="FF0000"/>
                </a:solidFill>
              </a:rPr>
              <a:t>to be undecided about them</a:t>
            </a:r>
            <a:r>
              <a:rPr lang="en-US" dirty="0" smtClean="0">
                <a:solidFill>
                  <a:srgbClr val="FF0000"/>
                </a:solidFill>
              </a:rPr>
              <a:t>.” --</a:t>
            </a:r>
            <a:r>
              <a:rPr lang="en-US" dirty="0">
                <a:solidFill>
                  <a:srgbClr val="FF0000"/>
                </a:solidFill>
              </a:rPr>
              <a:t>Laurence J. Peter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05" y="1774341"/>
            <a:ext cx="410987" cy="923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04" y="2819400"/>
            <a:ext cx="925745" cy="838200"/>
          </a:xfrm>
          <a:prstGeom prst="rect">
            <a:avLst/>
          </a:prstGeom>
        </p:spPr>
      </p:pic>
      <p:pic>
        <p:nvPicPr>
          <p:cNvPr id="1026" name="Picture 2" descr="http://www.aperfectworld.org/clipart/science/microscope1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271" y="1386232"/>
            <a:ext cx="754206" cy="12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152719" y="3124200"/>
            <a:ext cx="2701551" cy="1676400"/>
            <a:chOff x="5152719" y="3124200"/>
            <a:chExt cx="2701551" cy="1676400"/>
          </a:xfrm>
        </p:grpSpPr>
        <p:pic>
          <p:nvPicPr>
            <p:cNvPr id="13" name="Picture 3" descr="#25 off proofs 11-7-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719" y="3124200"/>
              <a:ext cx="2701551" cy="1676400"/>
            </a:xfrm>
            <a:prstGeom prst="rect">
              <a:avLst/>
            </a:prstGeom>
            <a:noFill/>
            <a:ln w="9525">
              <a:solidFill>
                <a:schemeClr val="tx1">
                  <a:alpha val="90979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5512894" y="3124200"/>
              <a:ext cx="1981200" cy="3429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1600" dirty="0" smtClean="0"/>
                <a:t>Tampa Bay Water Reservoir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30578" y="6225209"/>
            <a:ext cx="1561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386199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2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791" y="2286000"/>
            <a:ext cx="54632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Typically involve people/stakeholders, unable to agree on the problem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Require complex judgment on level of abstraction needed to define problem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No clear stopping rules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No right and wrong solutions, just better or worse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May not have objective measures of success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Require iterations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ea typeface="Cambria Math" pitchFamily="18" charset="0"/>
                <a:cs typeface="Arial" pitchFamily="34" charset="0"/>
              </a:rPr>
              <a:t>Often have strong moral, political, professional dimensions</a:t>
            </a:r>
          </a:p>
          <a:p>
            <a:pPr marL="571500" indent="-571500"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3639" y="1447799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Arial" pitchFamily="34" charset="0"/>
                <a:cs typeface="Arial" pitchFamily="34" charset="0"/>
              </a:rPr>
              <a:t>Wicked Problems</a:t>
            </a:r>
            <a:endParaRPr lang="en-US" sz="3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14600" y="2504312"/>
            <a:ext cx="6565130" cy="4244448"/>
            <a:chOff x="2514600" y="2504312"/>
            <a:chExt cx="6565130" cy="4244448"/>
          </a:xfrm>
        </p:grpSpPr>
        <p:grpSp>
          <p:nvGrpSpPr>
            <p:cNvPr id="11" name="Group 10"/>
            <p:cNvGrpSpPr/>
            <p:nvPr/>
          </p:nvGrpSpPr>
          <p:grpSpPr>
            <a:xfrm>
              <a:off x="5555358" y="2504312"/>
              <a:ext cx="3524372" cy="3656804"/>
              <a:chOff x="6272167" y="2318531"/>
              <a:chExt cx="2679744" cy="2835428"/>
            </a:xfrm>
          </p:grpSpPr>
          <p:pic>
            <p:nvPicPr>
              <p:cNvPr id="10" name="Picture 1" descr="IPCC-synth-GCC.fig-1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2167" y="2819400"/>
                <a:ext cx="2679744" cy="2334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324599" y="2318531"/>
                <a:ext cx="253575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prstClr val="black"/>
                    </a:solidFill>
                  </a:rPr>
                  <a:t>Climate Change </a:t>
                </a:r>
                <a:endParaRPr lang="en-US" sz="16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14600" y="6379428"/>
              <a:ext cx="1932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Herman Karl, 2009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78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990600" y="1024493"/>
            <a:ext cx="7391400" cy="111252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51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human dimensions of climate change</a:t>
            </a:r>
          </a:p>
          <a:p>
            <a:pPr marL="0" indent="0" algn="ctr">
              <a:buNone/>
            </a:pPr>
            <a:r>
              <a:rPr lang="en-US" sz="3600" dirty="0" smtClean="0"/>
              <a:t>Social science methods, integrated with biophysical science methods</a:t>
            </a:r>
          </a:p>
        </p:txBody>
      </p:sp>
      <p:pic>
        <p:nvPicPr>
          <p:cNvPr id="4" name="Picture 2" descr="http://www.niu.edu/osp/images/social_sci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0"/>
            <a:ext cx="5562600" cy="172601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50"/>
          <p:cNvPicPr>
            <a:picLocks noChangeAspect="1" noChangeArrowheads="1"/>
          </p:cNvPicPr>
          <p:nvPr/>
        </p:nvPicPr>
        <p:blipFill>
          <a:blip r:embed="rId4" cstate="print"/>
          <a:srcRect l="26250" t="2774" r="26250" b="2774"/>
          <a:stretch>
            <a:fillRect/>
          </a:stretch>
        </p:blipFill>
        <p:spPr bwMode="auto">
          <a:xfrm>
            <a:off x="1143000" y="3886200"/>
            <a:ext cx="3276600" cy="286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4800600" y="3954190"/>
            <a:ext cx="3508111" cy="2665741"/>
            <a:chOff x="5105400" y="3974068"/>
            <a:chExt cx="3508111" cy="2665741"/>
          </a:xfrm>
        </p:grpSpPr>
        <p:pic>
          <p:nvPicPr>
            <p:cNvPr id="10" name="Picture 7" descr="82000 95PkgPREC20100217_Page_4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05400" y="4267200"/>
              <a:ext cx="3508111" cy="2372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297181" y="3974068"/>
              <a:ext cx="30848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Sustainable Land Development</a:t>
              </a:r>
              <a:endParaRPr lang="en-US" sz="1050" dirty="0"/>
            </a:p>
          </p:txBody>
        </p:sp>
      </p:grpSp>
      <p:pic>
        <p:nvPicPr>
          <p:cNvPr id="13" name="Picture 12" descr="Description: C:\Users\Meredith Field\Documents\FCI\fcilogo_transparent.gif"/>
          <p:cNvPicPr>
            <a:picLocks noChangeAspect="1" noChangeArrowheads="1"/>
          </p:cNvPicPr>
          <p:nvPr/>
        </p:nvPicPr>
        <p:blipFill>
          <a:blip r:embed="rId6" cstate="print"/>
          <a:srcRect r="-4613" b="-7692"/>
          <a:stretch>
            <a:fillRect/>
          </a:stretch>
        </p:blipFill>
        <p:spPr bwMode="auto">
          <a:xfrm>
            <a:off x="0" y="152399"/>
            <a:ext cx="340941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1032113"/>
            <a:ext cx="9144000" cy="274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9.791"/>
  <p:tag name="AUDIO_ID" val="27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9152</TotalTime>
  <Words>1779</Words>
  <Application>Microsoft Office PowerPoint</Application>
  <PresentationFormat>On-screen Show (4:3)</PresentationFormat>
  <Paragraphs>313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Transdisciplinary Research (TDR)</vt:lpstr>
      <vt:lpstr>Integrated Research</vt:lpstr>
      <vt:lpstr>Barriers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</vt:lpstr>
      <vt:lpstr>PowerPoint Presentation</vt:lpstr>
      <vt:lpstr>PowerPoint Presentation</vt:lpstr>
      <vt:lpstr>PowerPoint Presentation</vt:lpstr>
      <vt:lpstr>PowerPoint Presentation</vt:lpstr>
      <vt:lpstr>Regional CC Impacts, Technology Adoption, Distribution of Income, Poverty, Food Security</vt:lpstr>
      <vt:lpstr>AgMIP Integrated Assessment Framework</vt:lpstr>
      <vt:lpstr>AgMIP &amp; Global Futures – Climate Change &amp; Food Security</vt:lpstr>
      <vt:lpstr>AgMIP: Integrated Assessment Research Capacity Building</vt:lpstr>
      <vt:lpstr>AgMIP: Integrated Assessment Research Capacity Building</vt:lpstr>
      <vt:lpstr>Southeast Climate Consortium (SECC) NOAA (RISA Center), USDA</vt:lpstr>
      <vt:lpstr>Mission</vt:lpstr>
      <vt:lpstr>SECC Members</vt:lpstr>
      <vt:lpstr>Integrative Research: Organizing Mechanisms</vt:lpstr>
      <vt:lpstr>SECC Integration Research</vt:lpstr>
      <vt:lpstr>Extension Framework for Farmer Decision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ccox</dc:creator>
  <cp:lastModifiedBy>Jim Jones</cp:lastModifiedBy>
  <cp:revision>217</cp:revision>
  <cp:lastPrinted>2012-05-12T22:31:13Z</cp:lastPrinted>
  <dcterms:created xsi:type="dcterms:W3CDTF">2012-01-25T17:06:49Z</dcterms:created>
  <dcterms:modified xsi:type="dcterms:W3CDTF">2012-05-15T14:19:09Z</dcterms:modified>
</cp:coreProperties>
</file>