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</p:sldMasterIdLst>
  <p:notesMasterIdLst>
    <p:notesMasterId r:id="rId18"/>
  </p:notesMasterIdLst>
  <p:sldIdLst>
    <p:sldId id="256" r:id="rId2"/>
    <p:sldId id="265" r:id="rId3"/>
    <p:sldId id="266" r:id="rId4"/>
    <p:sldId id="257" r:id="rId5"/>
    <p:sldId id="274" r:id="rId6"/>
    <p:sldId id="267" r:id="rId7"/>
    <p:sldId id="276" r:id="rId8"/>
    <p:sldId id="278" r:id="rId9"/>
    <p:sldId id="268" r:id="rId10"/>
    <p:sldId id="270" r:id="rId11"/>
    <p:sldId id="271" r:id="rId12"/>
    <p:sldId id="263" r:id="rId13"/>
    <p:sldId id="275" r:id="rId14"/>
    <p:sldId id="272" r:id="rId15"/>
    <p:sldId id="273" r:id="rId16"/>
    <p:sldId id="277" r:id="rId17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66" autoAdjust="0"/>
  </p:normalViewPr>
  <p:slideViewPr>
    <p:cSldViewPr snapToGrid="0" snapToObjects="1">
      <p:cViewPr>
        <p:scale>
          <a:sx n="75" d="100"/>
          <a:sy n="75" d="100"/>
        </p:scale>
        <p:origin x="-1912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gs" Target="tags/tag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EE904-5597-E544-8BBF-EF866AE0B7CB}" type="datetimeFigureOut">
              <a:rPr lang="en-US" smtClean="0"/>
              <a:pPr/>
              <a:t>5/15/12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5EC87-F908-6648-80B4-A2D02C18B5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55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Initially,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created to provide the data infrastructure for the carbon science community focused on ecosystems in Florida through a project funded by the Florida Energy Systems Consortium, FESC (2009-2012).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purpose of 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TerraC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three-fold: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advance terrestrial carbon science and impact assessment of climate change through sharing of carbon and ancillary environmental data; (ii) facilitate environmental synthesis across geographic and thematic trajectories; and (iii) enhance collaboration among researchers, scientists, extension specialists, Post-Docs, students, and others through shared resources.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5EC87-F908-6648-80B4-A2D02C18B52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37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provides a web-based accessible data system that allows uploading, storing, managing, querying, displaying, and downloading of attribute data characterizing soils, vegetation, atmosphere, water, and whole ecosystems. Data inputs are limited to site/plot-scale by characterizing the sampling point through geographic coordinates (latitude and longitude) using the World Geodetic System 1984 (WGS84).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stores measurements/observations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are bound to a defined geographic point (with small sample support) for soil, vegetation, atmosphere, and water systems in a relational database format; except aggregated/average values that represent the whole ecosystem (e.g., a county). The measurements and field observations made at tier 1, 2, and 3 sites will be stored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support of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PineMap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 facilitating data sharing, managing, archiving, and reporting. Field protocols and base datasets identified by Aim 1 Group in conjunction with other Aim groups will be incorporated into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5EC87-F908-6648-80B4-A2D02C18B52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4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 a house metaphor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5EC87-F908-6648-80B4-A2D02C18B52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1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95D8-94FA-BD42-B7E7-341F11B6BCB2}" type="datetimeFigureOut">
              <a:rPr lang="en-US" smtClean="0"/>
              <a:pPr/>
              <a:t>5/15/12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9746-4327-E04A-854E-D36195011B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95D8-94FA-BD42-B7E7-341F11B6BCB2}" type="datetimeFigureOut">
              <a:rPr lang="en-US" smtClean="0"/>
              <a:pPr/>
              <a:t>5/15/12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9746-4327-E04A-854E-D36195011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95D8-94FA-BD42-B7E7-341F11B6BCB2}" type="datetimeFigureOut">
              <a:rPr lang="en-US" smtClean="0"/>
              <a:pPr/>
              <a:t>5/15/12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9746-4327-E04A-854E-D36195011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95D8-94FA-BD42-B7E7-341F11B6BCB2}" type="datetimeFigureOut">
              <a:rPr lang="en-US" smtClean="0"/>
              <a:pPr/>
              <a:t>5/15/12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9746-4327-E04A-854E-D36195011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95D8-94FA-BD42-B7E7-341F11B6BCB2}" type="datetimeFigureOut">
              <a:rPr lang="en-US" smtClean="0"/>
              <a:pPr/>
              <a:t>5/15/12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9746-4327-E04A-854E-D36195011B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95D8-94FA-BD42-B7E7-341F11B6BCB2}" type="datetimeFigureOut">
              <a:rPr lang="en-US" smtClean="0"/>
              <a:pPr/>
              <a:t>5/15/12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9746-4327-E04A-854E-D36195011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95D8-94FA-BD42-B7E7-341F11B6BCB2}" type="datetimeFigureOut">
              <a:rPr lang="en-US" smtClean="0"/>
              <a:pPr/>
              <a:t>5/15/12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9746-4327-E04A-854E-D36195011B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95D8-94FA-BD42-B7E7-341F11B6BCB2}" type="datetimeFigureOut">
              <a:rPr lang="en-US" smtClean="0"/>
              <a:pPr/>
              <a:t>5/15/12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9746-4327-E04A-854E-D36195011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95D8-94FA-BD42-B7E7-341F11B6BCB2}" type="datetimeFigureOut">
              <a:rPr lang="en-US" smtClean="0"/>
              <a:pPr/>
              <a:t>5/15/12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9746-4327-E04A-854E-D36195011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95D8-94FA-BD42-B7E7-341F11B6BCB2}" type="datetimeFigureOut">
              <a:rPr lang="en-US" smtClean="0"/>
              <a:pPr/>
              <a:t>5/15/12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9746-4327-E04A-854E-D36195011B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95D8-94FA-BD42-B7E7-341F11B6BCB2}" type="datetimeFigureOut">
              <a:rPr lang="en-US" smtClean="0"/>
              <a:pPr/>
              <a:t>5/15/12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9746-4327-E04A-854E-D36195011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1D0D95D8-94FA-BD42-B7E7-341F11B6BCB2}" type="datetimeFigureOut">
              <a:rPr lang="en-US" smtClean="0"/>
              <a:pPr/>
              <a:t>5/15/12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0C669746-4327-E04A-854E-D36195011B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3045" y="257988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  <a:latin typeface="Calibri"/>
                <a:cs typeface="Calibri"/>
              </a:rPr>
              <a:t>Pinemap and Terra C </a:t>
            </a:r>
            <a:br>
              <a:rPr lang="en-US" sz="5400" dirty="0" smtClean="0">
                <a:solidFill>
                  <a:schemeClr val="bg1">
                    <a:lumMod val="85000"/>
                  </a:schemeClr>
                </a:solidFill>
                <a:latin typeface="Calibri"/>
                <a:cs typeface="Calibri"/>
              </a:rPr>
            </a:br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  <a:latin typeface="Calibri"/>
                <a:cs typeface="Calibri"/>
              </a:rPr>
              <a:t>Data Management</a:t>
            </a:r>
            <a:endParaRPr lang="en-US" sz="5400" dirty="0">
              <a:solidFill>
                <a:schemeClr val="bg1">
                  <a:lumMod val="8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3045" y="2394763"/>
            <a:ext cx="8270955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alibri"/>
                <a:cs typeface="Calibri"/>
              </a:rPr>
              <a:t>Sabine Grunwald and Brandon Hoover</a:t>
            </a:r>
            <a:endParaRPr lang="en-US" dirty="0">
              <a:solidFill>
                <a:schemeClr val="bg1">
                  <a:lumMod val="8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00" y="3505218"/>
            <a:ext cx="4800600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806874" y="3505218"/>
            <a:ext cx="38641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80D83"/>
                </a:solidFill>
              </a:rPr>
              <a:t>P</a:t>
            </a:r>
          </a:p>
          <a:p>
            <a:r>
              <a:rPr lang="en-US" b="1" dirty="0">
                <a:solidFill>
                  <a:srgbClr val="080D83"/>
                </a:solidFill>
              </a:rPr>
              <a:t>I</a:t>
            </a:r>
          </a:p>
          <a:p>
            <a:r>
              <a:rPr lang="en-US" b="1" dirty="0">
                <a:solidFill>
                  <a:srgbClr val="080D83"/>
                </a:solidFill>
              </a:rPr>
              <a:t>N</a:t>
            </a:r>
          </a:p>
          <a:p>
            <a:r>
              <a:rPr lang="en-US" b="1" dirty="0">
                <a:solidFill>
                  <a:srgbClr val="080D83"/>
                </a:solidFill>
              </a:rPr>
              <a:t>E</a:t>
            </a:r>
          </a:p>
          <a:p>
            <a:r>
              <a:rPr lang="en-US" b="1" dirty="0">
                <a:solidFill>
                  <a:srgbClr val="080D83"/>
                </a:solidFill>
              </a:rPr>
              <a:t>M</a:t>
            </a:r>
          </a:p>
          <a:p>
            <a:r>
              <a:rPr lang="en-US" b="1" dirty="0">
                <a:solidFill>
                  <a:srgbClr val="080D83"/>
                </a:solidFill>
              </a:rPr>
              <a:t>A</a:t>
            </a:r>
          </a:p>
          <a:p>
            <a:r>
              <a:rPr lang="en-US" b="1" dirty="0">
                <a:solidFill>
                  <a:srgbClr val="080D83"/>
                </a:solidFill>
              </a:rPr>
              <a:t>P</a:t>
            </a: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730674" y="3505218"/>
            <a:ext cx="0" cy="1981200"/>
          </a:xfrm>
          <a:prstGeom prst="line">
            <a:avLst/>
          </a:prstGeom>
          <a:noFill/>
          <a:ln w="19050">
            <a:solidFill>
              <a:srgbClr val="080D8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6" descr="UF_IFA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2689" y="2394763"/>
            <a:ext cx="1601472" cy="5182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1285" t="24444" r="12500" b="65278"/>
          <a:stretch/>
        </p:blipFill>
        <p:spPr>
          <a:xfrm>
            <a:off x="5650484" y="5315752"/>
            <a:ext cx="3015883" cy="738991"/>
          </a:xfrm>
          <a:prstGeom prst="rect">
            <a:avLst/>
          </a:prstGeom>
        </p:spPr>
      </p:pic>
      <p:pic>
        <p:nvPicPr>
          <p:cNvPr id="9" name="Picture 8" descr="usda-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4017" y="4329873"/>
            <a:ext cx="1142350" cy="8246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47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Data in </a:t>
            </a:r>
            <a:r>
              <a:rPr lang="en-US" sz="4000" dirty="0" err="1" smtClean="0"/>
              <a:t>TerraC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61868"/>
            <a:ext cx="7543800" cy="3886200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dirty="0" smtClean="0">
                <a:latin typeface="Calibri"/>
                <a:cs typeface="Calibri"/>
              </a:rPr>
              <a:t>Standardized </a:t>
            </a:r>
            <a:r>
              <a:rPr lang="en-US" dirty="0">
                <a:latin typeface="Calibri"/>
                <a:cs typeface="Calibri"/>
              </a:rPr>
              <a:t>data </a:t>
            </a:r>
            <a:r>
              <a:rPr lang="en-US" dirty="0" smtClean="0">
                <a:latin typeface="Calibri"/>
                <a:cs typeface="Calibri"/>
              </a:rPr>
              <a:t>and </a:t>
            </a:r>
            <a:r>
              <a:rPr lang="en-US" dirty="0">
                <a:latin typeface="Calibri"/>
                <a:cs typeface="Calibri"/>
              </a:rPr>
              <a:t>meta </a:t>
            </a:r>
            <a:r>
              <a:rPr lang="en-US" dirty="0" smtClean="0">
                <a:latin typeface="Calibri"/>
                <a:cs typeface="Calibri"/>
              </a:rPr>
              <a:t>data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D</a:t>
            </a:r>
            <a:r>
              <a:rPr lang="en-US" dirty="0" smtClean="0">
                <a:latin typeface="Calibri"/>
                <a:cs typeface="Calibri"/>
              </a:rPr>
              <a:t>isparate </a:t>
            </a:r>
            <a:r>
              <a:rPr lang="en-US" dirty="0">
                <a:latin typeface="Calibri"/>
                <a:cs typeface="Calibri"/>
              </a:rPr>
              <a:t>data types, units, and forms </a:t>
            </a:r>
            <a:r>
              <a:rPr lang="en-US" dirty="0" smtClean="0">
                <a:latin typeface="Calibri"/>
                <a:cs typeface="Calibri"/>
              </a:rPr>
              <a:t>at </a:t>
            </a:r>
            <a:r>
              <a:rPr lang="en-US" dirty="0">
                <a:latin typeface="Calibri"/>
                <a:cs typeface="Calibri"/>
              </a:rPr>
              <a:t>different spatial and temporal </a:t>
            </a:r>
            <a:r>
              <a:rPr lang="en-US" dirty="0" smtClean="0">
                <a:latin typeface="Calibri"/>
                <a:cs typeface="Calibri"/>
              </a:rPr>
              <a:t>scales</a:t>
            </a:r>
          </a:p>
          <a:p>
            <a:r>
              <a:rPr lang="en-US" dirty="0" smtClean="0">
                <a:latin typeface="Calibri"/>
                <a:cs typeface="Calibri"/>
              </a:rPr>
              <a:t>E.g., Carbon data - different </a:t>
            </a:r>
            <a:r>
              <a:rPr lang="en-US" dirty="0">
                <a:latin typeface="Calibri"/>
                <a:cs typeface="Calibri"/>
              </a:rPr>
              <a:t>forms (e.g., total, labile, active, </a:t>
            </a:r>
            <a:r>
              <a:rPr lang="en-US" dirty="0" err="1">
                <a:latin typeface="Calibri"/>
                <a:cs typeface="Calibri"/>
              </a:rPr>
              <a:t>mineralizable</a:t>
            </a:r>
            <a:r>
              <a:rPr lang="en-US" dirty="0">
                <a:latin typeface="Calibri"/>
                <a:cs typeface="Calibri"/>
              </a:rPr>
              <a:t>, or recalcitrant carbon</a:t>
            </a:r>
            <a:r>
              <a:rPr lang="en-US" dirty="0" smtClean="0">
                <a:latin typeface="Calibri"/>
                <a:cs typeface="Calibri"/>
              </a:rPr>
              <a:t>)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and units </a:t>
            </a:r>
            <a:r>
              <a:rPr lang="en-US" dirty="0">
                <a:latin typeface="Calibri"/>
                <a:cs typeface="Calibri"/>
              </a:rPr>
              <a:t>(e.g., concentrations, stocks, fluxes), </a:t>
            </a:r>
            <a:r>
              <a:rPr lang="en-US" dirty="0" smtClean="0">
                <a:latin typeface="Calibri"/>
                <a:cs typeface="Calibri"/>
              </a:rPr>
              <a:t>at </a:t>
            </a:r>
            <a:r>
              <a:rPr lang="en-US" dirty="0">
                <a:latin typeface="Calibri"/>
                <a:cs typeface="Calibri"/>
              </a:rPr>
              <a:t>different spatial (e.g., </a:t>
            </a:r>
            <a:r>
              <a:rPr lang="en-US" dirty="0" smtClean="0">
                <a:latin typeface="Calibri"/>
                <a:cs typeface="Calibri"/>
              </a:rPr>
              <a:t>site, plot</a:t>
            </a:r>
            <a:r>
              <a:rPr lang="en-US" dirty="0">
                <a:latin typeface="Calibri"/>
                <a:cs typeface="Calibri"/>
              </a:rPr>
              <a:t>/block or </a:t>
            </a:r>
            <a:r>
              <a:rPr lang="en-US" dirty="0" smtClean="0">
                <a:latin typeface="Calibri"/>
                <a:cs typeface="Calibri"/>
              </a:rPr>
              <a:t>larger </a:t>
            </a:r>
            <a:r>
              <a:rPr lang="en-US" dirty="0">
                <a:latin typeface="Calibri"/>
                <a:cs typeface="Calibri"/>
              </a:rPr>
              <a:t>geographic unit such as a county, state, or watershed), and temporal scales (e.g., measured at a specific time or aggregated over time- an average value)</a:t>
            </a:r>
            <a:r>
              <a:rPr lang="en-US" dirty="0" smtClean="0">
                <a:latin typeface="Calibri"/>
                <a:cs typeface="Calibri"/>
              </a:rPr>
              <a:t>.</a:t>
            </a:r>
          </a:p>
          <a:p>
            <a:r>
              <a:rPr lang="en-US" dirty="0" smtClean="0">
                <a:latin typeface="Calibri"/>
                <a:cs typeface="Calibri"/>
              </a:rPr>
              <a:t>Similarly</a:t>
            </a:r>
            <a:r>
              <a:rPr lang="en-US" dirty="0">
                <a:latin typeface="Calibri"/>
                <a:cs typeface="Calibri"/>
              </a:rPr>
              <a:t>, other </a:t>
            </a:r>
            <a:r>
              <a:rPr lang="en-US" dirty="0" smtClean="0">
                <a:latin typeface="Calibri"/>
                <a:cs typeface="Calibri"/>
              </a:rPr>
              <a:t>biogeochemical/environmental attributes </a:t>
            </a:r>
            <a:r>
              <a:rPr lang="en-US" dirty="0">
                <a:latin typeface="Calibri"/>
                <a:cs typeface="Calibri"/>
              </a:rPr>
              <a:t>can be </a:t>
            </a:r>
            <a:r>
              <a:rPr lang="en-US" dirty="0" smtClean="0">
                <a:latin typeface="Calibri"/>
                <a:cs typeface="Calibri"/>
              </a:rPr>
              <a:t>stored in </a:t>
            </a:r>
            <a:r>
              <a:rPr lang="en-US" dirty="0" err="1" smtClean="0">
                <a:latin typeface="Calibri"/>
                <a:cs typeface="Calibri"/>
              </a:rPr>
              <a:t>TerraC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to complement carbon data </a:t>
            </a:r>
            <a:r>
              <a:rPr lang="en-US" dirty="0" smtClean="0">
                <a:latin typeface="Calibri"/>
                <a:cs typeface="Calibri"/>
              </a:rPr>
              <a:t>sets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23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4572000"/>
            <a:ext cx="7987311" cy="160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Data Structure and Organization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1285600"/>
            <a:ext cx="8429625" cy="3886200"/>
          </a:xfrm>
        </p:spPr>
        <p:txBody>
          <a:bodyPr>
            <a:noAutofit/>
          </a:bodyPr>
          <a:lstStyle/>
          <a:p>
            <a:r>
              <a:rPr lang="en-US" sz="2600" dirty="0" err="1">
                <a:latin typeface="Calibri"/>
                <a:cs typeface="Calibri"/>
              </a:rPr>
              <a:t>TerraC</a:t>
            </a:r>
            <a:r>
              <a:rPr lang="en-US" sz="2600" dirty="0">
                <a:latin typeface="Calibri"/>
                <a:cs typeface="Calibri"/>
              </a:rPr>
              <a:t> adopts a relational database management structure build on the Structured Query (SQL) programming </a:t>
            </a:r>
            <a:r>
              <a:rPr lang="en-US" sz="2600" dirty="0" smtClean="0">
                <a:latin typeface="Calibri"/>
                <a:cs typeface="Calibri"/>
              </a:rPr>
              <a:t>language</a:t>
            </a:r>
          </a:p>
          <a:p>
            <a:r>
              <a:rPr lang="en-US" sz="2600" dirty="0" smtClean="0">
                <a:latin typeface="Calibri"/>
                <a:cs typeface="Calibri"/>
              </a:rPr>
              <a:t>Data </a:t>
            </a:r>
            <a:r>
              <a:rPr lang="en-US" sz="2600" dirty="0">
                <a:latin typeface="Calibri"/>
                <a:cs typeface="Calibri"/>
              </a:rPr>
              <a:t>are stored in form of </a:t>
            </a:r>
            <a:r>
              <a:rPr lang="en-US" sz="2600" u="sng" dirty="0">
                <a:latin typeface="Calibri"/>
                <a:cs typeface="Calibri"/>
              </a:rPr>
              <a:t>project sets</a:t>
            </a:r>
            <a:r>
              <a:rPr lang="en-US" sz="2600" dirty="0">
                <a:latin typeface="Calibri"/>
                <a:cs typeface="Calibri"/>
              </a:rPr>
              <a:t> that characterize  (</a:t>
            </a:r>
            <a:r>
              <a:rPr lang="en-US" sz="2600" dirty="0" err="1">
                <a:latin typeface="Calibri"/>
                <a:cs typeface="Calibri"/>
              </a:rPr>
              <a:t>i</a:t>
            </a:r>
            <a:r>
              <a:rPr lang="en-US" sz="2600" dirty="0">
                <a:latin typeface="Calibri"/>
                <a:cs typeface="Calibri"/>
              </a:rPr>
              <a:t>) </a:t>
            </a:r>
            <a:r>
              <a:rPr lang="en-US" sz="2600" dirty="0" smtClean="0">
                <a:latin typeface="Calibri"/>
                <a:cs typeface="Calibri"/>
              </a:rPr>
              <a:t>soil, </a:t>
            </a:r>
            <a:r>
              <a:rPr lang="en-US" sz="2600" dirty="0">
                <a:latin typeface="Calibri"/>
                <a:cs typeface="Calibri"/>
              </a:rPr>
              <a:t>(ii) vegetation, (iii) atmosphere, (iv) water, and (v) whole </a:t>
            </a:r>
            <a:r>
              <a:rPr lang="en-US" sz="2600" dirty="0" smtClean="0">
                <a:latin typeface="Calibri"/>
                <a:cs typeface="Calibri"/>
              </a:rPr>
              <a:t>ecosystems</a:t>
            </a:r>
          </a:p>
          <a:p>
            <a:r>
              <a:rPr lang="en-US" sz="2600" dirty="0" smtClean="0">
                <a:latin typeface="Calibri"/>
                <a:cs typeface="Calibri"/>
              </a:rPr>
              <a:t>Overall data structure:  </a:t>
            </a:r>
          </a:p>
          <a:p>
            <a:pPr lvl="1"/>
            <a:r>
              <a:rPr lang="en-US" sz="2600" dirty="0" smtClean="0">
                <a:latin typeface="Calibri"/>
                <a:cs typeface="Calibri"/>
              </a:rPr>
              <a:t>Individual project datasets; umbrella projects (Pinemap)</a:t>
            </a:r>
          </a:p>
          <a:p>
            <a:pPr lvl="1"/>
            <a:r>
              <a:rPr lang="en-US" sz="2600" dirty="0" smtClean="0">
                <a:latin typeface="Calibri"/>
                <a:cs typeface="Calibri"/>
              </a:rPr>
              <a:t>Core/base </a:t>
            </a:r>
            <a:r>
              <a:rPr lang="en-US" sz="2600" dirty="0" smtClean="0">
                <a:latin typeface="Calibri"/>
                <a:cs typeface="Calibri"/>
              </a:rPr>
              <a:t>(mandatory) data for each project</a:t>
            </a:r>
          </a:p>
          <a:p>
            <a:pPr lvl="1"/>
            <a:r>
              <a:rPr lang="en-US" sz="2600" dirty="0" smtClean="0">
                <a:latin typeface="Calibri"/>
                <a:cs typeface="Calibri"/>
              </a:rPr>
              <a:t>Attribute data</a:t>
            </a:r>
          </a:p>
          <a:p>
            <a:pPr lvl="1"/>
            <a:r>
              <a:rPr lang="en-US" sz="2600" dirty="0" smtClean="0">
                <a:latin typeface="Calibri"/>
                <a:cs typeface="Calibri"/>
              </a:rPr>
              <a:t>Meta data (XML)</a:t>
            </a:r>
            <a:endParaRPr lang="en-US" sz="2600" dirty="0">
              <a:latin typeface="Calibri"/>
              <a:cs typeface="Calibri"/>
            </a:endParaRPr>
          </a:p>
          <a:p>
            <a:endParaRPr lang="en-US" sz="2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479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1999" y="4572000"/>
            <a:ext cx="7987311" cy="160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Data Sharing Policy</a:t>
            </a:r>
            <a:endParaRPr lang="en-US" sz="4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1999" y="991127"/>
            <a:ext cx="7543800" cy="3886200"/>
          </a:xfrm>
        </p:spPr>
        <p:txBody>
          <a:bodyPr>
            <a:noAutofit/>
          </a:bodyPr>
          <a:lstStyle/>
          <a:p>
            <a:pPr marL="371475" indent="-371475">
              <a:lnSpc>
                <a:spcPct val="110000"/>
              </a:lnSpc>
              <a:buFontTx/>
              <a:buChar char="•"/>
            </a:pPr>
            <a:r>
              <a:rPr lang="en-US" sz="2800" dirty="0">
                <a:latin typeface="Calibri"/>
                <a:cs typeface="Calibri"/>
              </a:rPr>
              <a:t>PINEMAP Operating Principles and Guidelines</a:t>
            </a:r>
          </a:p>
          <a:p>
            <a:pPr marL="371475" indent="-371475">
              <a:lnSpc>
                <a:spcPct val="110000"/>
              </a:lnSpc>
              <a:buFontTx/>
              <a:buChar char="•"/>
            </a:pPr>
            <a:r>
              <a:rPr lang="en-US" sz="2800" dirty="0">
                <a:latin typeface="Calibri"/>
                <a:cs typeface="Calibri"/>
              </a:rPr>
              <a:t>Sharing of data w/ project participants (facilitate collaboration</a:t>
            </a:r>
            <a:r>
              <a:rPr lang="en-US" sz="2800" dirty="0" smtClean="0">
                <a:latin typeface="Calibri"/>
                <a:cs typeface="Calibri"/>
              </a:rPr>
              <a:t>)</a:t>
            </a:r>
          </a:p>
          <a:p>
            <a:pPr marL="371475" indent="-371475">
              <a:lnSpc>
                <a:spcPct val="110000"/>
              </a:lnSpc>
              <a:buFontTx/>
              <a:buChar char="•"/>
            </a:pPr>
            <a:r>
              <a:rPr lang="en-US" sz="2800" dirty="0" smtClean="0">
                <a:latin typeface="Calibri"/>
                <a:cs typeface="Calibri"/>
              </a:rPr>
              <a:t>Database </a:t>
            </a:r>
            <a:r>
              <a:rPr lang="en-US" sz="2800" dirty="0">
                <a:latin typeface="Calibri"/>
                <a:cs typeface="Calibri"/>
              </a:rPr>
              <a:t>w/ three access levels: </a:t>
            </a:r>
          </a:p>
          <a:p>
            <a:pPr marL="828675" lvl="1" indent="-371475">
              <a:lnSpc>
                <a:spcPct val="110000"/>
              </a:lnSpc>
              <a:buFontTx/>
              <a:buChar char="•"/>
            </a:pPr>
            <a:r>
              <a:rPr lang="en-US" sz="2800" dirty="0">
                <a:latin typeface="Calibri"/>
                <a:cs typeface="Calibri"/>
              </a:rPr>
              <a:t> Level 1 – </a:t>
            </a:r>
            <a:r>
              <a:rPr lang="en-US" sz="2800" u="sng" dirty="0">
                <a:latin typeface="Calibri"/>
                <a:cs typeface="Calibri"/>
              </a:rPr>
              <a:t>Public</a:t>
            </a:r>
            <a:r>
              <a:rPr lang="en-US" sz="2800" dirty="0">
                <a:latin typeface="Calibri"/>
                <a:cs typeface="Calibri"/>
              </a:rPr>
              <a:t> with read-only access</a:t>
            </a:r>
          </a:p>
          <a:p>
            <a:pPr marL="828675" lvl="1" indent="-371475">
              <a:lnSpc>
                <a:spcPct val="110000"/>
              </a:lnSpc>
              <a:buFontTx/>
              <a:buChar char="•"/>
            </a:pPr>
            <a:r>
              <a:rPr lang="en-US" sz="2800" dirty="0">
                <a:latin typeface="Calibri"/>
                <a:cs typeface="Calibri"/>
              </a:rPr>
              <a:t> Level 2 – </a:t>
            </a:r>
            <a:r>
              <a:rPr lang="en-US" sz="2800" u="sng" dirty="0">
                <a:latin typeface="Calibri"/>
                <a:cs typeface="Calibri"/>
              </a:rPr>
              <a:t>Private</a:t>
            </a:r>
            <a:r>
              <a:rPr lang="en-US" sz="2800" dirty="0">
                <a:latin typeface="Calibri"/>
                <a:cs typeface="Calibri"/>
              </a:rPr>
              <a:t> read/write access</a:t>
            </a:r>
          </a:p>
          <a:p>
            <a:pPr marL="828675" lvl="1" indent="-371475">
              <a:lnSpc>
                <a:spcPct val="110000"/>
              </a:lnSpc>
              <a:buFontTx/>
              <a:buChar char="•"/>
            </a:pPr>
            <a:r>
              <a:rPr lang="en-US" sz="2800" dirty="0">
                <a:latin typeface="Calibri"/>
                <a:cs typeface="Calibri"/>
              </a:rPr>
              <a:t> Level 3 – </a:t>
            </a:r>
            <a:r>
              <a:rPr lang="en-US" sz="2800" u="sng" dirty="0">
                <a:latin typeface="Calibri"/>
                <a:cs typeface="Calibri"/>
              </a:rPr>
              <a:t>Private</a:t>
            </a:r>
            <a:r>
              <a:rPr lang="en-US" sz="2800" dirty="0">
                <a:latin typeface="Calibri"/>
                <a:cs typeface="Calibri"/>
              </a:rPr>
              <a:t> read-only </a:t>
            </a:r>
            <a:r>
              <a:rPr lang="en-US" sz="2800" dirty="0" smtClean="0">
                <a:latin typeface="Calibri"/>
                <a:cs typeface="Calibri"/>
              </a:rPr>
              <a:t>access</a:t>
            </a:r>
          </a:p>
          <a:p>
            <a:pPr marL="508635" indent="-371475">
              <a:lnSpc>
                <a:spcPct val="110000"/>
              </a:lnSpc>
              <a:buFontTx/>
              <a:buChar char="•"/>
            </a:pPr>
            <a:r>
              <a:rPr lang="en-US" sz="2800" dirty="0" err="1" smtClean="0">
                <a:latin typeface="Calibri"/>
                <a:cs typeface="Calibri"/>
              </a:rPr>
              <a:t>TerraC</a:t>
            </a:r>
            <a:r>
              <a:rPr lang="en-US" sz="2800" dirty="0" smtClean="0">
                <a:latin typeface="Calibri"/>
                <a:cs typeface="Calibri"/>
              </a:rPr>
              <a:t> (public data): Creative </a:t>
            </a:r>
            <a:r>
              <a:rPr lang="en-US" sz="2800" dirty="0">
                <a:latin typeface="Calibri"/>
                <a:cs typeface="Calibri"/>
              </a:rPr>
              <a:t>Commons licensing </a:t>
            </a:r>
            <a:r>
              <a:rPr lang="en-US" sz="2800" dirty="0" smtClean="0">
                <a:latin typeface="Calibri"/>
                <a:cs typeface="Calibri"/>
              </a:rPr>
              <a:t>scheme</a:t>
            </a:r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043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533400" y="5151967"/>
            <a:ext cx="1447800" cy="1610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032" y="4572000"/>
            <a:ext cx="6781800" cy="160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Data Flow</a:t>
            </a:r>
            <a:endParaRPr lang="en-US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492750"/>
            <a:ext cx="1186918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578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2651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98550"/>
            <a:ext cx="347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43200"/>
            <a:ext cx="347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6200" y="2408238"/>
            <a:ext cx="1692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Administrative Tools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34950" y="2611438"/>
            <a:ext cx="163671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accent2"/>
                </a:solidFill>
              </a:rPr>
              <a:t>User Administration</a:t>
            </a:r>
          </a:p>
          <a:p>
            <a:r>
              <a:rPr lang="en-US" sz="1200">
                <a:solidFill>
                  <a:schemeClr val="accent2"/>
                </a:solidFill>
              </a:rPr>
              <a:t>Data Administration</a:t>
            </a:r>
          </a:p>
          <a:p>
            <a:r>
              <a:rPr lang="en-US" sz="1200">
                <a:solidFill>
                  <a:schemeClr val="accent2"/>
                </a:solidFill>
              </a:rPr>
              <a:t>(security and backup)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143000" y="554038"/>
            <a:ext cx="2511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</a:rPr>
              <a:t>Administrative Review</a:t>
            </a:r>
          </a:p>
          <a:p>
            <a:pPr algn="ctr"/>
            <a:r>
              <a:rPr lang="en-US" sz="1200" b="1">
                <a:solidFill>
                  <a:schemeClr val="accent2"/>
                </a:solidFill>
              </a:rPr>
              <a:t>(quality check by Data Manager)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347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819400" y="2362200"/>
            <a:ext cx="2220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Core Database Server (SQL)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096000" y="2667000"/>
            <a:ext cx="2667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b="1" dirty="0" smtClean="0">
                <a:solidFill>
                  <a:schemeClr val="accent2"/>
                </a:solidFill>
              </a:rPr>
              <a:t>Query, Reporting  </a:t>
            </a:r>
            <a:r>
              <a:rPr lang="en-US" sz="1200" b="1" dirty="0">
                <a:solidFill>
                  <a:schemeClr val="accent2"/>
                </a:solidFill>
              </a:rPr>
              <a:t>&amp; Graphics Tools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Data can be viewed, queried, and downloaded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477000" y="3398838"/>
            <a:ext cx="26670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Authenticated Users</a:t>
            </a:r>
          </a:p>
          <a:p>
            <a:r>
              <a:rPr lang="en-US" sz="1000" dirty="0">
                <a:solidFill>
                  <a:schemeClr val="accent2"/>
                </a:solidFill>
              </a:rPr>
              <a:t>Users in the appropriate groups have access to view and edit data in locked data tables. The owner can control access </a:t>
            </a:r>
            <a:r>
              <a:rPr lang="en-US" sz="1000" dirty="0" smtClean="0">
                <a:solidFill>
                  <a:schemeClr val="accent2"/>
                </a:solidFill>
              </a:rPr>
              <a:t>rights</a:t>
            </a:r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096000" y="533400"/>
            <a:ext cx="30480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Data Submission (Data and meta data)</a:t>
            </a:r>
          </a:p>
          <a:p>
            <a:r>
              <a:rPr lang="en-US" sz="1200" b="1">
                <a:solidFill>
                  <a:schemeClr val="accent2"/>
                </a:solidFill>
              </a:rPr>
              <a:t>through web-application</a:t>
            </a:r>
          </a:p>
          <a:p>
            <a:r>
              <a:rPr lang="en-US" sz="1200" b="1">
                <a:solidFill>
                  <a:schemeClr val="accent2"/>
                </a:solidFill>
              </a:rPr>
              <a:t>(point/site/plot-specific data)</a:t>
            </a:r>
          </a:p>
          <a:p>
            <a:r>
              <a:rPr lang="en-US" sz="1200">
                <a:solidFill>
                  <a:schemeClr val="accent2"/>
                </a:solidFill>
              </a:rPr>
              <a:t>Subregion measurement teams: Four geographic sub-groups (1: VPI &amp; NCSU; 2: UGA &amp; Auburn; 3: FL; 4: OSU &amp; TAMU) Tier II and III.</a:t>
            </a:r>
          </a:p>
          <a:p>
            <a:r>
              <a:rPr lang="en-US" sz="1200">
                <a:solidFill>
                  <a:schemeClr val="accent2"/>
                </a:solidFill>
              </a:rPr>
              <a:t>Data mining of cooperative research trials: Tier I </a:t>
            </a:r>
            <a:endParaRPr lang="en-US" sz="1200" b="1">
              <a:solidFill>
                <a:schemeClr val="accent2"/>
              </a:solidFill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886200" y="3124200"/>
            <a:ext cx="558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solidFill>
                  <a:schemeClr val="accent2"/>
                </a:solidFill>
              </a:rPr>
              <a:t>National</a:t>
            </a:r>
          </a:p>
          <a:p>
            <a:r>
              <a:rPr lang="en-US" sz="800">
                <a:solidFill>
                  <a:schemeClr val="accent2"/>
                </a:solidFill>
              </a:rPr>
              <a:t>soil</a:t>
            </a:r>
          </a:p>
          <a:p>
            <a:r>
              <a:rPr lang="en-US" sz="800">
                <a:solidFill>
                  <a:schemeClr val="accent2"/>
                </a:solidFill>
              </a:rPr>
              <a:t>data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905000" y="3124200"/>
            <a:ext cx="4159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solidFill>
                  <a:schemeClr val="accent2"/>
                </a:solidFill>
              </a:rPr>
              <a:t>Tier I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2819400" y="3124200"/>
            <a:ext cx="4730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solidFill>
                  <a:schemeClr val="accent2"/>
                </a:solidFill>
              </a:rPr>
              <a:t>Tier III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495800" y="1492250"/>
            <a:ext cx="952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solidFill>
                  <a:schemeClr val="accent2"/>
                </a:solidFill>
              </a:rPr>
              <a:t>New data upload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828800" y="1447800"/>
            <a:ext cx="952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solidFill>
                  <a:schemeClr val="accent2"/>
                </a:solidFill>
              </a:rPr>
              <a:t>New data upload</a:t>
            </a: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1905000" y="2362200"/>
            <a:ext cx="3733800" cy="13716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5791200" y="3017838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5715000" y="12192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3657600" y="12192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4294188" y="584200"/>
            <a:ext cx="1420812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</a:rPr>
              <a:t>Data Submission</a:t>
            </a:r>
          </a:p>
          <a:p>
            <a:pPr algn="ctr"/>
            <a:r>
              <a:rPr lang="en-US" sz="1200" b="1">
                <a:solidFill>
                  <a:schemeClr val="accent2"/>
                </a:solidFill>
              </a:rPr>
              <a:t>(Queue) </a:t>
            </a:r>
          </a:p>
          <a:p>
            <a:pPr algn="ctr"/>
            <a:endParaRPr lang="en-US" sz="1200" b="1">
              <a:solidFill>
                <a:schemeClr val="accent2"/>
              </a:solidFill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533400" y="4114800"/>
            <a:ext cx="606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accent2"/>
                </a:solidFill>
              </a:rPr>
              <a:t>KML </a:t>
            </a:r>
          </a:p>
          <a:p>
            <a:r>
              <a:rPr lang="en-US" sz="1200">
                <a:solidFill>
                  <a:schemeClr val="accent2"/>
                </a:solidFill>
              </a:rPr>
              <a:t>export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1207029" y="3888138"/>
            <a:ext cx="1937809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Web Application (</a:t>
            </a:r>
            <a:r>
              <a:rPr lang="en-US" sz="1200" b="1" dirty="0" err="1">
                <a:solidFill>
                  <a:schemeClr val="accent2"/>
                </a:solidFill>
              </a:rPr>
              <a:t>GoogleEarth</a:t>
            </a:r>
            <a:r>
              <a:rPr lang="en-US" sz="1200" b="1" dirty="0">
                <a:solidFill>
                  <a:schemeClr val="accent2"/>
                </a:solidFill>
              </a:rPr>
              <a:t>) 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Instant display of data</a:t>
            </a:r>
            <a:r>
              <a:rPr lang="en-US" sz="1200" dirty="0" smtClean="0">
                <a:solidFill>
                  <a:schemeClr val="accent2"/>
                </a:solidFill>
              </a:rPr>
              <a:t>/ measurements </a:t>
            </a:r>
            <a:r>
              <a:rPr lang="en-US" sz="1200" dirty="0">
                <a:solidFill>
                  <a:schemeClr val="accent2"/>
                </a:solidFill>
              </a:rPr>
              <a:t>to provide geographic context and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browsing of data</a:t>
            </a: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V="1">
            <a:off x="1143000" y="3335867"/>
            <a:ext cx="0" cy="175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3144838" y="3369733"/>
            <a:ext cx="804862" cy="66886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4343400" y="639763"/>
            <a:ext cx="1295400" cy="10668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219200" y="609600"/>
            <a:ext cx="2362200" cy="10668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43200"/>
            <a:ext cx="347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" name="Picture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43200"/>
            <a:ext cx="347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43200"/>
            <a:ext cx="347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4572000" y="28194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…</a:t>
            </a:r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2362200" y="3124200"/>
            <a:ext cx="444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solidFill>
                  <a:schemeClr val="accent2"/>
                </a:solidFill>
              </a:rPr>
              <a:t>Tier II</a:t>
            </a: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3276600" y="3124200"/>
            <a:ext cx="673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solidFill>
                  <a:schemeClr val="accent2"/>
                </a:solidFill>
              </a:rPr>
              <a:t>C flux data</a:t>
            </a:r>
          </a:p>
          <a:p>
            <a:r>
              <a:rPr lang="en-US" sz="800">
                <a:solidFill>
                  <a:schemeClr val="accent2"/>
                </a:solidFill>
              </a:rPr>
              <a:t>(Ameriflux)</a:t>
            </a:r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1143000" y="3322638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 flipH="1" flipV="1">
            <a:off x="3962400" y="4041774"/>
            <a:ext cx="533400" cy="327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3767666" y="4399095"/>
            <a:ext cx="2065867" cy="101566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accent2"/>
                </a:solidFill>
              </a:rPr>
              <a:t>Pinemap – Spatial Database</a:t>
            </a:r>
            <a:endParaRPr lang="en-US" sz="1200" b="1" dirty="0">
              <a:solidFill>
                <a:schemeClr val="accent2"/>
              </a:solidFill>
            </a:endParaRPr>
          </a:p>
          <a:p>
            <a:r>
              <a:rPr lang="en-US" sz="1200" dirty="0" smtClean="0">
                <a:solidFill>
                  <a:schemeClr val="accent2"/>
                </a:solidFill>
              </a:rPr>
              <a:t>(hosted at UF)</a:t>
            </a:r>
          </a:p>
          <a:p>
            <a:r>
              <a:rPr lang="en-US" sz="1200" dirty="0" smtClean="0">
                <a:solidFill>
                  <a:schemeClr val="accent2"/>
                </a:solidFill>
              </a:rPr>
              <a:t>Extractions of spatial data, such as climate data (PRISM), to tier sites</a:t>
            </a:r>
          </a:p>
        </p:txBody>
      </p:sp>
      <p:sp>
        <p:nvSpPr>
          <p:cNvPr id="42" name="Text Box 43"/>
          <p:cNvSpPr txBox="1">
            <a:spLocks noChangeArrowheads="1"/>
          </p:cNvSpPr>
          <p:nvPr/>
        </p:nvSpPr>
        <p:spPr bwMode="auto">
          <a:xfrm>
            <a:off x="4648200" y="3200400"/>
            <a:ext cx="8715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solidFill>
                  <a:schemeClr val="accent2"/>
                </a:solidFill>
              </a:rPr>
              <a:t>Other </a:t>
            </a:r>
          </a:p>
          <a:p>
            <a:r>
              <a:rPr lang="en-US" sz="800">
                <a:solidFill>
                  <a:schemeClr val="accent2"/>
                </a:solidFill>
              </a:rPr>
              <a:t>public &amp; closed</a:t>
            </a:r>
          </a:p>
          <a:p>
            <a:r>
              <a:rPr lang="en-US" sz="800">
                <a:solidFill>
                  <a:schemeClr val="accent2"/>
                </a:solidFill>
              </a:rPr>
              <a:t>env. data</a:t>
            </a:r>
          </a:p>
        </p:txBody>
      </p:sp>
      <p:pic>
        <p:nvPicPr>
          <p:cNvPr id="43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2895600"/>
            <a:ext cx="34766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43200"/>
            <a:ext cx="347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5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43200"/>
            <a:ext cx="347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" name="Line 49"/>
          <p:cNvSpPr>
            <a:spLocks noChangeShapeType="1"/>
          </p:cNvSpPr>
          <p:nvPr/>
        </p:nvSpPr>
        <p:spPr bwMode="auto">
          <a:xfrm flipV="1">
            <a:off x="2590800" y="1752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51"/>
          <p:cNvSpPr>
            <a:spLocks noChangeShapeType="1"/>
          </p:cNvSpPr>
          <p:nvPr/>
        </p:nvSpPr>
        <p:spPr bwMode="auto">
          <a:xfrm flipH="1" flipV="1">
            <a:off x="4648200" y="3733800"/>
            <a:ext cx="1600200" cy="66529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Text Box 52"/>
          <p:cNvSpPr txBox="1">
            <a:spLocks noChangeArrowheads="1"/>
          </p:cNvSpPr>
          <p:nvPr/>
        </p:nvSpPr>
        <p:spPr bwMode="auto">
          <a:xfrm>
            <a:off x="6231467" y="4368799"/>
            <a:ext cx="2531533" cy="175432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Multi-scale Modeling  </a:t>
            </a:r>
            <a:r>
              <a:rPr lang="en-US" sz="1200" b="1" dirty="0" smtClean="0">
                <a:solidFill>
                  <a:schemeClr val="accent2"/>
                </a:solidFill>
              </a:rPr>
              <a:t>/ Synthesis</a:t>
            </a:r>
            <a:endParaRPr lang="en-US" sz="1200" b="1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dirty="0">
                <a:solidFill>
                  <a:schemeClr val="accent2"/>
                </a:solidFill>
              </a:rPr>
              <a:t>Empirical growth and yield models</a:t>
            </a:r>
          </a:p>
          <a:p>
            <a:pPr>
              <a:buFontTx/>
              <a:buChar char="•"/>
            </a:pPr>
            <a:r>
              <a:rPr lang="en-US" sz="1200" dirty="0">
                <a:solidFill>
                  <a:schemeClr val="accent2"/>
                </a:solidFill>
              </a:rPr>
              <a:t> Stand-level biophysical carbon balance models</a:t>
            </a:r>
          </a:p>
          <a:p>
            <a:pPr>
              <a:buFontTx/>
              <a:buChar char="•"/>
            </a:pPr>
            <a:r>
              <a:rPr lang="en-US" sz="1200" dirty="0">
                <a:solidFill>
                  <a:schemeClr val="accent2"/>
                </a:solidFill>
              </a:rPr>
              <a:t> Watershed to regional scale carbon and </a:t>
            </a:r>
            <a:r>
              <a:rPr lang="en-US" sz="1200" dirty="0" smtClean="0">
                <a:solidFill>
                  <a:schemeClr val="accent2"/>
                </a:solidFill>
              </a:rPr>
              <a:t>water models </a:t>
            </a:r>
            <a:r>
              <a:rPr lang="en-US" sz="1200" dirty="0">
                <a:solidFill>
                  <a:schemeClr val="accent2"/>
                </a:solidFill>
              </a:rPr>
              <a:t>(supported by remote sensing) 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200" dirty="0" smtClean="0">
                <a:solidFill>
                  <a:schemeClr val="accent2"/>
                </a:solidFill>
              </a:rPr>
              <a:t>Synthesis analysis</a:t>
            </a:r>
          </a:p>
          <a:p>
            <a:pPr>
              <a:buFontTx/>
              <a:buChar char="•"/>
            </a:pP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200" dirty="0" smtClean="0">
                <a:solidFill>
                  <a:schemeClr val="accent2"/>
                </a:solidFill>
              </a:rPr>
              <a:t>Meta analysis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50" name="Line 30"/>
          <p:cNvSpPr>
            <a:spLocks noChangeShapeType="1"/>
          </p:cNvSpPr>
          <p:nvPr/>
        </p:nvSpPr>
        <p:spPr bwMode="auto">
          <a:xfrm>
            <a:off x="2590800" y="3324754"/>
            <a:ext cx="1371600" cy="7170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30"/>
          <p:cNvSpPr>
            <a:spLocks noChangeShapeType="1"/>
          </p:cNvSpPr>
          <p:nvPr/>
        </p:nvSpPr>
        <p:spPr bwMode="auto">
          <a:xfrm>
            <a:off x="2155032" y="3365501"/>
            <a:ext cx="1807368" cy="6730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9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Data to Model to Synthesis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09188"/>
            <a:ext cx="7810913" cy="3886200"/>
          </a:xfrm>
        </p:spPr>
        <p:txBody>
          <a:bodyPr>
            <a:noAutofit/>
          </a:bodyPr>
          <a:lstStyle/>
          <a:p>
            <a:r>
              <a:rPr lang="en-US" sz="2800" dirty="0" err="1">
                <a:latin typeface="Calibri"/>
                <a:cs typeface="Calibri"/>
              </a:rPr>
              <a:t>TerraC</a:t>
            </a:r>
            <a:r>
              <a:rPr lang="en-US" sz="2800" dirty="0">
                <a:latin typeface="Calibri"/>
                <a:cs typeface="Calibri"/>
              </a:rPr>
              <a:t> facilitates to run </a:t>
            </a:r>
            <a:r>
              <a:rPr lang="en-US" sz="2800" u="sng" dirty="0">
                <a:latin typeface="Calibri"/>
                <a:cs typeface="Calibri"/>
              </a:rPr>
              <a:t>queries</a:t>
            </a:r>
            <a:r>
              <a:rPr lang="en-US" sz="2800" dirty="0">
                <a:latin typeface="Calibri"/>
                <a:cs typeface="Calibri"/>
              </a:rPr>
              <a:t> across projects and integrate data into pooled sets facilitating </a:t>
            </a:r>
            <a:r>
              <a:rPr lang="en-US" sz="2800" u="sng" dirty="0">
                <a:latin typeface="Calibri"/>
                <a:cs typeface="Calibri"/>
              </a:rPr>
              <a:t>synthesis</a:t>
            </a:r>
            <a:r>
              <a:rPr lang="en-US" sz="2800" dirty="0">
                <a:latin typeface="Calibri"/>
                <a:cs typeface="Calibri"/>
              </a:rPr>
              <a:t> across large areas (e.g., southeastern U.S.), ecological or climatic trajectories, and thematic foci (e.g., soil or terrestrial carbon</a:t>
            </a:r>
            <a:r>
              <a:rPr lang="en-US" sz="2800" dirty="0" smtClean="0">
                <a:latin typeface="Calibri"/>
                <a:cs typeface="Calibri"/>
              </a:rPr>
              <a:t>)</a:t>
            </a:r>
          </a:p>
          <a:p>
            <a:r>
              <a:rPr lang="en-US" sz="2800" dirty="0" smtClean="0">
                <a:latin typeface="Calibri"/>
                <a:cs typeface="Calibri"/>
              </a:rPr>
              <a:t>The </a:t>
            </a:r>
            <a:r>
              <a:rPr lang="en-US" sz="2800" dirty="0">
                <a:latin typeface="Calibri"/>
                <a:cs typeface="Calibri"/>
              </a:rPr>
              <a:t>system provides in-build brushing, graphing, and visualization tools to support </a:t>
            </a:r>
            <a:r>
              <a:rPr lang="en-US" sz="2800" u="sng" dirty="0">
                <a:latin typeface="Calibri"/>
                <a:cs typeface="Calibri"/>
              </a:rPr>
              <a:t>hypotheses </a:t>
            </a:r>
            <a:r>
              <a:rPr lang="en-US" sz="2800" u="sng" dirty="0" smtClean="0">
                <a:latin typeface="Calibri"/>
                <a:cs typeface="Calibri"/>
              </a:rPr>
              <a:t>development</a:t>
            </a:r>
          </a:p>
          <a:p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9187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1270162"/>
            <a:ext cx="7828553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/>
                <a:cs typeface="Calibri"/>
              </a:rPr>
              <a:t>Data extractions (downloads) will allow streamlining data into stochastic, deterministic, or mixed </a:t>
            </a:r>
            <a:r>
              <a:rPr lang="en-US" sz="2800" u="sng" dirty="0" smtClean="0">
                <a:latin typeface="Calibri"/>
                <a:cs typeface="Calibri"/>
              </a:rPr>
              <a:t>models</a:t>
            </a:r>
            <a:r>
              <a:rPr lang="en-US" sz="2800" dirty="0" smtClean="0">
                <a:latin typeface="Calibri"/>
                <a:cs typeface="Calibri"/>
              </a:rPr>
              <a:t> that simulate interaction effects among measured properties, processes (mechanistic models), meta analysis, life cycle analysis, and more</a:t>
            </a:r>
          </a:p>
          <a:p>
            <a:r>
              <a:rPr lang="en-US" sz="2800" dirty="0" err="1" smtClean="0">
                <a:latin typeface="Calibri"/>
                <a:cs typeface="Calibri"/>
              </a:rPr>
              <a:t>TerraC</a:t>
            </a:r>
            <a:r>
              <a:rPr lang="en-US" sz="2800" dirty="0" smtClean="0">
                <a:latin typeface="Calibri"/>
                <a:cs typeface="Calibri"/>
              </a:rPr>
              <a:t> facilitates to find answers to the </a:t>
            </a:r>
            <a:r>
              <a:rPr lang="en-US" sz="2800" u="sng" dirty="0" smtClean="0">
                <a:latin typeface="Calibri"/>
                <a:cs typeface="Calibri"/>
              </a:rPr>
              <a:t>key project questions</a:t>
            </a:r>
            <a:r>
              <a:rPr lang="en-US" sz="2800" dirty="0" smtClean="0">
                <a:latin typeface="Calibri"/>
                <a:cs typeface="Calibri"/>
              </a:rPr>
              <a:t> posed in the Pinemap Regional project that requires synthesis of data, knowledge and findings</a:t>
            </a:r>
          </a:p>
          <a:p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4600913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/>
              <a:t>Data to Model to Synthesis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12235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685800"/>
            <a:ext cx="8009467" cy="3886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Who will submit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data (after QA/QC)? (tier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2 and 3)</a:t>
            </a:r>
          </a:p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Frequency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data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submission to 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TerraC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Timely data submission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Sharing of data for integrative analysis across the SE U.S. (statistical analysis, meta-analysis, synthesis, and modeling)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Aims of </a:t>
            </a:r>
            <a:r>
              <a:rPr lang="en-US" sz="4000" dirty="0" err="1" smtClean="0"/>
              <a:t>TerraC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Advance terrestrial carbon science and impact assessment of climate change through sharing of carbon and ancillary environmental data</a:t>
            </a:r>
          </a:p>
          <a:p>
            <a:r>
              <a:rPr lang="en-US" sz="2800" dirty="0" smtClean="0">
                <a:latin typeface="Calibri"/>
                <a:cs typeface="Calibri"/>
              </a:rPr>
              <a:t>Facilitate synthesis across geographic and thematic trajectories</a:t>
            </a:r>
          </a:p>
          <a:p>
            <a:r>
              <a:rPr lang="en-US" sz="2800" dirty="0" smtClean="0">
                <a:latin typeface="Calibri"/>
                <a:cs typeface="Calibri"/>
              </a:rPr>
              <a:t>Data management, archiving, and reporting</a:t>
            </a:r>
          </a:p>
          <a:p>
            <a:r>
              <a:rPr lang="en-US" sz="2800" dirty="0" err="1">
                <a:solidFill>
                  <a:schemeClr val="tx1"/>
                </a:solidFill>
                <a:latin typeface="Calibri"/>
                <a:cs typeface="Calibri"/>
              </a:rPr>
              <a:t>TerraC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 is an open database management system meaning that is not limited to the 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Pinemap 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project, but 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also stores 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other environmental project data 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4" name="Picture 3" descr="FES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5999" y="4386765"/>
            <a:ext cx="2714475" cy="1023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3875" y="4385121"/>
            <a:ext cx="119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Initial funding </a:t>
            </a:r>
          </a:p>
          <a:p>
            <a:r>
              <a:rPr lang="en-US" sz="14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TerraC</a:t>
            </a:r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:</a:t>
            </a:r>
            <a:endParaRPr lang="en-US" sz="1400" dirty="0">
              <a:solidFill>
                <a:schemeClr val="tx2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1285" t="24444" r="12500" b="65278"/>
          <a:stretch/>
        </p:blipFill>
        <p:spPr>
          <a:xfrm>
            <a:off x="6314384" y="5504830"/>
            <a:ext cx="2397126" cy="587375"/>
          </a:xfrm>
          <a:prstGeom prst="rect">
            <a:avLst/>
          </a:prstGeom>
        </p:spPr>
      </p:pic>
      <p:pic>
        <p:nvPicPr>
          <p:cNvPr id="7" name="Picture 6" descr="usda-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1812" y="5521325"/>
            <a:ext cx="813660" cy="5873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628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435" y="4556957"/>
            <a:ext cx="8382000" cy="1600200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TerraC</a:t>
            </a:r>
            <a:r>
              <a:rPr lang="en-US" sz="4000" dirty="0" smtClean="0"/>
              <a:t> – Data Management  Pinemap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695" y="2713531"/>
            <a:ext cx="8109430" cy="1984528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Calibri"/>
                <a:cs typeface="Calibri"/>
              </a:rPr>
              <a:t>TerraC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 provides a web-based accessible data system that allows </a:t>
            </a:r>
            <a:endParaRPr lang="en-US" sz="28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u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ploading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, storing, managing, querying, displaying, 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reporting, and 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downloading of attribute 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data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characterizing 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soils, vegetation, atmosphere, water, and whole 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ecosystems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968"/>
            <a:ext cx="91440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98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NEMAP Study Are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459654"/>
            <a:ext cx="6390154" cy="49378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8382000" cy="160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Pinemap Project Study Area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323034" y="2245507"/>
            <a:ext cx="111004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Tier </a:t>
            </a:r>
          </a:p>
          <a:p>
            <a:r>
              <a:rPr lang="en-US" sz="2800" dirty="0" smtClean="0">
                <a:latin typeface="Calibri"/>
                <a:cs typeface="Calibri"/>
              </a:rPr>
              <a:t>1, 2, </a:t>
            </a:r>
          </a:p>
          <a:p>
            <a:r>
              <a:rPr lang="en-US" sz="2800" dirty="0" smtClean="0">
                <a:latin typeface="Calibri"/>
                <a:cs typeface="Calibri"/>
              </a:rPr>
              <a:t>and </a:t>
            </a:r>
          </a:p>
          <a:p>
            <a:r>
              <a:rPr lang="en-US" sz="2800" dirty="0" smtClean="0">
                <a:latin typeface="Calibri"/>
                <a:cs typeface="Calibri"/>
              </a:rPr>
              <a:t>3 sites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02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33400" y="3200400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cs typeface="Arial" charset="0"/>
              </a:rPr>
              <a:t>Tier 2</a:t>
            </a:r>
            <a:endParaRPr lang="en-US"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H="1">
            <a:off x="304800" y="3200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>
            <a:off x="152400" y="44958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>
            <a:off x="1371600" y="18288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524000" y="183197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cs typeface="Arial" charset="0"/>
              </a:rPr>
              <a:t>Tier 3</a:t>
            </a:r>
            <a:r>
              <a:rPr lang="en-US">
                <a:cs typeface="Arial" charset="0"/>
              </a:rPr>
              <a:t> (4 sites)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6200" y="4572000"/>
            <a:ext cx="1447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cs typeface="Arial" charset="0"/>
              </a:rPr>
              <a:t>Tier 1 </a:t>
            </a:r>
            <a:r>
              <a:rPr lang="en-US" dirty="0">
                <a:cs typeface="Arial" charset="0"/>
              </a:rPr>
              <a:t>(several </a:t>
            </a:r>
            <a:r>
              <a:rPr lang="en-US" dirty="0" smtClean="0">
                <a:cs typeface="Arial" charset="0"/>
              </a:rPr>
              <a:t>hundreds)</a:t>
            </a:r>
            <a:endParaRPr lang="en-US" dirty="0">
              <a:cs typeface="Arial" charset="0"/>
            </a:endParaRPr>
          </a:p>
        </p:txBody>
      </p:sp>
      <p:sp>
        <p:nvSpPr>
          <p:cNvPr id="10" name="Rectangle 6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71"/>
          <p:cNvSpPr txBox="1">
            <a:spLocks noChangeArrowheads="1"/>
          </p:cNvSpPr>
          <p:nvPr/>
        </p:nvSpPr>
        <p:spPr bwMode="auto">
          <a:xfrm rot="1172737">
            <a:off x="1600200" y="6248400"/>
            <a:ext cx="198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Arial" charset="0"/>
              </a:rPr>
              <a:t>Spatial dimension</a:t>
            </a:r>
          </a:p>
        </p:txBody>
      </p:sp>
      <p:sp>
        <p:nvSpPr>
          <p:cNvPr id="12" name="Text Box 72"/>
          <p:cNvSpPr txBox="1">
            <a:spLocks noChangeArrowheads="1"/>
          </p:cNvSpPr>
          <p:nvPr/>
        </p:nvSpPr>
        <p:spPr bwMode="auto">
          <a:xfrm rot="20404647">
            <a:off x="4222750" y="6186488"/>
            <a:ext cx="248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Arial" charset="0"/>
              </a:rPr>
              <a:t>Region-wide (SE U.S.)</a:t>
            </a:r>
          </a:p>
        </p:txBody>
      </p:sp>
      <p:sp>
        <p:nvSpPr>
          <p:cNvPr id="13" name="Text Box 76"/>
          <p:cNvSpPr txBox="1">
            <a:spLocks noChangeArrowheads="1"/>
          </p:cNvSpPr>
          <p:nvPr/>
        </p:nvSpPr>
        <p:spPr bwMode="auto">
          <a:xfrm>
            <a:off x="-622" y="388006"/>
            <a:ext cx="35924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/>
                <a:cs typeface="Calibri"/>
              </a:rPr>
              <a:t>Three-tiered </a:t>
            </a:r>
            <a:r>
              <a:rPr lang="en-US" sz="2400" b="1" dirty="0" smtClean="0">
                <a:latin typeface="Calibri"/>
                <a:cs typeface="Calibri"/>
              </a:rPr>
              <a:t>Monitoring</a:t>
            </a:r>
          </a:p>
          <a:p>
            <a:r>
              <a:rPr lang="en-US" sz="2400" b="1" dirty="0" smtClean="0">
                <a:latin typeface="Calibri"/>
                <a:cs typeface="Calibri"/>
              </a:rPr>
              <a:t>Network </a:t>
            </a:r>
            <a:r>
              <a:rPr lang="en-US" sz="2400" b="1" dirty="0">
                <a:latin typeface="Calibri"/>
                <a:cs typeface="Calibri"/>
              </a:rPr>
              <a:t>&amp; Data Structure </a:t>
            </a:r>
          </a:p>
        </p:txBody>
      </p:sp>
      <p:sp>
        <p:nvSpPr>
          <p:cNvPr id="14" name="Text Box 77"/>
          <p:cNvSpPr txBox="1">
            <a:spLocks noChangeArrowheads="1"/>
          </p:cNvSpPr>
          <p:nvPr/>
        </p:nvSpPr>
        <p:spPr bwMode="auto">
          <a:xfrm>
            <a:off x="1524000" y="134292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bg2"/>
                </a:solidFill>
              </a:rPr>
              <a:t>Data Pyramid</a:t>
            </a:r>
          </a:p>
        </p:txBody>
      </p:sp>
      <p:sp>
        <p:nvSpPr>
          <p:cNvPr id="15" name="Text Box 78"/>
          <p:cNvSpPr txBox="1">
            <a:spLocks noChangeArrowheads="1"/>
          </p:cNvSpPr>
          <p:nvPr/>
        </p:nvSpPr>
        <p:spPr bwMode="auto">
          <a:xfrm rot="20466112">
            <a:off x="3886200" y="762000"/>
            <a:ext cx="319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Process-level measurements </a:t>
            </a:r>
          </a:p>
        </p:txBody>
      </p:sp>
      <p:sp>
        <p:nvSpPr>
          <p:cNvPr id="16" name="Text Box 79"/>
          <p:cNvSpPr txBox="1">
            <a:spLocks noChangeArrowheads="1"/>
          </p:cNvSpPr>
          <p:nvPr/>
        </p:nvSpPr>
        <p:spPr bwMode="auto">
          <a:xfrm rot="1252790">
            <a:off x="6877050" y="914400"/>
            <a:ext cx="226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Temporal resolution </a:t>
            </a:r>
          </a:p>
        </p:txBody>
      </p:sp>
      <p:pic>
        <p:nvPicPr>
          <p:cNvPr id="17" name="Picture 6" descr="MC91021634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145" y="1636085"/>
            <a:ext cx="67818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5" descr="MC91021634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169" y="638354"/>
            <a:ext cx="67818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81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97400"/>
            <a:ext cx="8382000" cy="157479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Measurements / Field Observations</a:t>
            </a:r>
            <a:endParaRPr lang="en-US" sz="40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276600" y="467720"/>
            <a:ext cx="5867400" cy="2783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/>
                <a:cs typeface="Calibri"/>
              </a:rPr>
              <a:t>Site</a:t>
            </a:r>
            <a:r>
              <a:rPr lang="en-US" sz="2800" dirty="0">
                <a:latin typeface="Calibri"/>
                <a:cs typeface="Calibri"/>
              </a:rPr>
              <a:t>-specific data (small sample support</a:t>
            </a:r>
            <a:r>
              <a:rPr lang="en-US" sz="2800" dirty="0" smtClean="0">
                <a:latin typeface="Calibri"/>
                <a:cs typeface="Calibri"/>
              </a:rPr>
              <a:t>); “point</a:t>
            </a:r>
            <a:r>
              <a:rPr lang="en-US" sz="2800" dirty="0">
                <a:latin typeface="Calibri"/>
                <a:cs typeface="Calibri"/>
              </a:rPr>
              <a:t>”-specific data</a:t>
            </a:r>
          </a:p>
          <a:p>
            <a:r>
              <a:rPr lang="en-US" sz="2800" dirty="0" smtClean="0">
                <a:latin typeface="Calibri"/>
                <a:cs typeface="Calibri"/>
              </a:rPr>
              <a:t>Small </a:t>
            </a:r>
            <a:r>
              <a:rPr lang="en-US" sz="2800" dirty="0">
                <a:latin typeface="Calibri"/>
                <a:cs typeface="Calibri"/>
              </a:rPr>
              <a:t>plot </a:t>
            </a:r>
            <a:r>
              <a:rPr lang="en-US" sz="2800" dirty="0" smtClean="0">
                <a:latin typeface="Calibri"/>
                <a:cs typeface="Calibri"/>
              </a:rPr>
              <a:t>data or</a:t>
            </a:r>
            <a:endParaRPr lang="en-US" sz="2800" dirty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Aggregated</a:t>
            </a:r>
            <a:r>
              <a:rPr lang="en-US" sz="2800" dirty="0">
                <a:latin typeface="Calibri"/>
                <a:cs typeface="Calibri"/>
              </a:rPr>
              <a:t>/</a:t>
            </a:r>
            <a:r>
              <a:rPr lang="en-US" sz="2800" dirty="0" smtClean="0">
                <a:latin typeface="Calibri"/>
                <a:cs typeface="Calibri"/>
              </a:rPr>
              <a:t>average </a:t>
            </a:r>
            <a:r>
              <a:rPr lang="en-US" sz="2800" dirty="0">
                <a:latin typeface="Calibri"/>
                <a:cs typeface="Calibri"/>
              </a:rPr>
              <a:t>values for </a:t>
            </a:r>
            <a:r>
              <a:rPr lang="en-US" sz="2800" dirty="0" smtClean="0">
                <a:latin typeface="Calibri"/>
                <a:cs typeface="Calibri"/>
              </a:rPr>
              <a:t>map units </a:t>
            </a:r>
            <a:r>
              <a:rPr lang="en-US" sz="2800" dirty="0">
                <a:latin typeface="Calibri"/>
                <a:cs typeface="Calibri"/>
              </a:rPr>
              <a:t>(e.g., </a:t>
            </a:r>
            <a:r>
              <a:rPr lang="en-US" sz="2800" dirty="0" smtClean="0">
                <a:latin typeface="Calibri"/>
                <a:cs typeface="Calibri"/>
              </a:rPr>
              <a:t>ecosystem type, </a:t>
            </a:r>
            <a:r>
              <a:rPr lang="en-US" sz="2800" dirty="0">
                <a:latin typeface="Calibri"/>
                <a:cs typeface="Calibri"/>
              </a:rPr>
              <a:t>county</a:t>
            </a:r>
            <a:r>
              <a:rPr lang="en-US" sz="2800" dirty="0" smtClean="0">
                <a:latin typeface="Calibri"/>
                <a:cs typeface="Calibri"/>
              </a:rPr>
              <a:t>)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62000" y="3385305"/>
            <a:ext cx="7543800" cy="1600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Pinemap base/field data protocols (meta data)</a:t>
            </a:r>
          </a:p>
          <a:p>
            <a:r>
              <a:rPr lang="en-US" sz="2800" dirty="0" smtClean="0">
                <a:latin typeface="Calibri"/>
                <a:cs typeface="Calibri"/>
              </a:rPr>
              <a:t>Geographic </a:t>
            </a:r>
            <a:r>
              <a:rPr lang="en-US" sz="2800" dirty="0">
                <a:latin typeface="Calibri"/>
                <a:cs typeface="Calibri"/>
              </a:rPr>
              <a:t>coordinates (latitude, longitude)</a:t>
            </a:r>
          </a:p>
          <a:p>
            <a:r>
              <a:rPr lang="en-US" sz="2800" dirty="0">
                <a:latin typeface="Calibri"/>
                <a:cs typeface="Calibri"/>
              </a:rPr>
              <a:t>World  Geodetic System 1984 (WGS84)</a:t>
            </a: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2" t="20143" r="13857" b="47486"/>
          <a:stretch/>
        </p:blipFill>
        <p:spPr bwMode="auto">
          <a:xfrm>
            <a:off x="4997" y="685800"/>
            <a:ext cx="3271603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214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RISM_tmax_aver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481302"/>
            <a:ext cx="6588125" cy="509082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5000" y="52578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 dirty="0" smtClean="0"/>
              <a:t>Extract Spatial Data to Tier Sites – Include in </a:t>
            </a:r>
            <a:r>
              <a:rPr lang="en-US" sz="4000" dirty="0" err="1" smtClean="0"/>
              <a:t>TerrC</a:t>
            </a:r>
            <a:r>
              <a:rPr lang="en-US" sz="4000" dirty="0" smtClean="0"/>
              <a:t> Pinemap Database</a:t>
            </a:r>
            <a:endParaRPr lang="en-US" sz="4000" dirty="0"/>
          </a:p>
        </p:txBody>
      </p:sp>
      <p:pic>
        <p:nvPicPr>
          <p:cNvPr id="6" name="Picture 5" descr="PRISM_tmean_aver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5" y="462540"/>
            <a:ext cx="6612404" cy="5109585"/>
          </a:xfrm>
          <a:prstGeom prst="rect">
            <a:avLst/>
          </a:prstGeom>
        </p:spPr>
      </p:pic>
      <p:pic>
        <p:nvPicPr>
          <p:cNvPr id="7" name="Picture 6" descr="PRISM_tmin_aver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7750" y="450995"/>
            <a:ext cx="6651625" cy="5139892"/>
          </a:xfrm>
          <a:prstGeom prst="rect">
            <a:avLst/>
          </a:prstGeom>
        </p:spPr>
      </p:pic>
      <p:pic>
        <p:nvPicPr>
          <p:cNvPr id="8" name="Picture 7" descr="PRISM_ppt_avera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25" y="500064"/>
            <a:ext cx="6588125" cy="5090823"/>
          </a:xfrm>
          <a:prstGeom prst="rect">
            <a:avLst/>
          </a:prstGeom>
        </p:spPr>
      </p:pic>
      <p:pic>
        <p:nvPicPr>
          <p:cNvPr id="9" name="Picture 8" descr="PRISM_vpr_averag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95500" y="444501"/>
            <a:ext cx="6660029" cy="514638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302001" y="2281535"/>
            <a:ext cx="2912501" cy="1200328"/>
            <a:chOff x="3302001" y="2281535"/>
            <a:chExt cx="2912501" cy="1200328"/>
          </a:xfrm>
        </p:grpSpPr>
        <p:sp>
          <p:nvSpPr>
            <p:cNvPr id="2" name="Oval 1"/>
            <p:cNvSpPr/>
            <p:nvPr/>
          </p:nvSpPr>
          <p:spPr>
            <a:xfrm>
              <a:off x="6062102" y="2980267"/>
              <a:ext cx="152400" cy="135466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02001" y="2281535"/>
              <a:ext cx="2506101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  <a:latin typeface="Calibri"/>
                  <a:cs typeface="Calibri"/>
                </a:rPr>
                <a:t>Point extractions of climate data </a:t>
              </a:r>
            </a:p>
            <a:p>
              <a:r>
                <a:rPr lang="en-US" sz="2400" dirty="0" smtClean="0">
                  <a:solidFill>
                    <a:srgbClr val="FFFF00"/>
                  </a:solidFill>
                  <a:latin typeface="Calibri"/>
                  <a:cs typeface="Calibri"/>
                </a:rPr>
                <a:t>(GIS)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588000" y="2675467"/>
              <a:ext cx="474102" cy="3048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99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5173133"/>
            <a:ext cx="6781800" cy="1600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dirty="0" err="1" smtClean="0"/>
              <a:t>Pinemap</a:t>
            </a:r>
            <a:r>
              <a:rPr lang="en-US" sz="3600" dirty="0" smtClean="0"/>
              <a:t> Spatial Data Distribution</a:t>
            </a:r>
            <a:br>
              <a:rPr lang="en-US" sz="3600" dirty="0" smtClean="0"/>
            </a:br>
            <a:r>
              <a:rPr lang="en-US" sz="3600" dirty="0" smtClean="0"/>
              <a:t>http://</a:t>
            </a:r>
            <a:r>
              <a:rPr lang="en-US" sz="3600" dirty="0" err="1" smtClean="0"/>
              <a:t>data.pinemap.org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97" t="17365" r="43704" b="7376"/>
          <a:stretch/>
        </p:blipFill>
        <p:spPr>
          <a:xfrm>
            <a:off x="761999" y="541867"/>
            <a:ext cx="5571067" cy="47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5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Life Story about Data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758" t="38393" r="49192" b="36538"/>
          <a:stretch/>
        </p:blipFill>
        <p:spPr>
          <a:xfrm>
            <a:off x="3441868" y="670363"/>
            <a:ext cx="3815691" cy="1530969"/>
          </a:xfrm>
        </p:spPr>
      </p:pic>
      <p:sp>
        <p:nvSpPr>
          <p:cNvPr id="3" name="TextBox 2"/>
          <p:cNvSpPr txBox="1"/>
          <p:nvPr/>
        </p:nvSpPr>
        <p:spPr>
          <a:xfrm>
            <a:off x="899627" y="502609"/>
            <a:ext cx="20991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Everybody needs them – now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8783" t="22588" r="41021" b="42310"/>
          <a:stretch/>
        </p:blipFill>
        <p:spPr>
          <a:xfrm>
            <a:off x="3402077" y="2777769"/>
            <a:ext cx="3269655" cy="23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4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Pinemap and Terra C &amp;#x0D;&amp;#x0A;Data Management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Aims of TerraC&amp;quot;&quot;/&gt;&lt;property id=&quot;20307&quot; value=&quot;265&quot;/&gt;&lt;/object&gt;&lt;object type=&quot;3&quot; unique_id=&quot;10006&quot;&gt;&lt;property id=&quot;20148&quot; value=&quot;5&quot;/&gt;&lt;property id=&quot;20300&quot; value=&quot;Slide 3 - &amp;quot;TerraC – Data Management  Pinemap&amp;quot;&quot;/&gt;&lt;property id=&quot;20307&quot; value=&quot;266&quot;/&gt;&lt;/object&gt;&lt;object type=&quot;3&quot; unique_id=&quot;10007&quot;&gt;&lt;property id=&quot;20148&quot; value=&quot;5&quot;/&gt;&lt;property id=&quot;20300&quot; value=&quot;Slide 4 - &amp;quot;Pinemap Project Study Area&amp;quot;&quot;/&gt;&lt;property id=&quot;20307&quot; value=&quot;257&quot;/&gt;&lt;/object&gt;&lt;object type=&quot;3&quot; unique_id=&quot;10008&quot;&gt;&lt;property id=&quot;20148&quot; value=&quot;5&quot;/&gt;&lt;property id=&quot;20300&quot; value=&quot;Slide 5&quot;/&gt;&lt;property id=&quot;20307&quot; value=&quot;274&quot;/&gt;&lt;/object&gt;&lt;object type=&quot;3&quot; unique_id=&quot;10009&quot;&gt;&lt;property id=&quot;20148&quot; value=&quot;5&quot;/&gt;&lt;property id=&quot;20300&quot; value=&quot;Slide 6 - &amp;quot;Measurements / Field Observations&amp;quot;&quot;/&gt;&lt;property id=&quot;20307&quot; value=&quot;267&quot;/&gt;&lt;/object&gt;&lt;object type=&quot;3&quot; unique_id=&quot;10010&quot;&gt;&lt;property id=&quot;20148&quot; value=&quot;5&quot;/&gt;&lt;property id=&quot;20300&quot; value=&quot;Slide 7&quot;/&gt;&lt;property id=&quot;20307&quot; value=&quot;276&quot;/&gt;&lt;/object&gt;&lt;object type=&quot;3&quot; unique_id=&quot;10011&quot;&gt;&lt;property id=&quot;20148&quot; value=&quot;5&quot;/&gt;&lt;property id=&quot;20300&quot; value=&quot;Slide 8 - &amp;quot;Life Story about Data&amp;quot;&quot;/&gt;&lt;property id=&quot;20307&quot; value=&quot;268&quot;/&gt;&lt;/object&gt;&lt;object type=&quot;3&quot; unique_id=&quot;10012&quot;&gt;&lt;property id=&quot;20148&quot; value=&quot;5&quot;/&gt;&lt;property id=&quot;20300&quot; value=&quot;Slide 9 - &amp;quot;Data in TerraC&amp;quot;&quot;/&gt;&lt;property id=&quot;20307&quot; value=&quot;270&quot;/&gt;&lt;/object&gt;&lt;object type=&quot;3&quot; unique_id=&quot;10013&quot;&gt;&lt;property id=&quot;20148&quot; value=&quot;5&quot;/&gt;&lt;property id=&quot;20300&quot; value=&quot;Slide 10 - &amp;quot;Data Structure and Organization&amp;quot;&quot;/&gt;&lt;property id=&quot;20307&quot; value=&quot;271&quot;/&gt;&lt;/object&gt;&lt;object type=&quot;3&quot; unique_id=&quot;10014&quot;&gt;&lt;property id=&quot;20148&quot; value=&quot;5&quot;/&gt;&lt;property id=&quot;20300&quot; value=&quot;Slide 11 - &amp;quot;Data Sharing Policy&amp;quot;&quot;/&gt;&lt;property id=&quot;20307&quot; value=&quot;263&quot;/&gt;&lt;/object&gt;&lt;object type=&quot;3&quot; unique_id=&quot;10015&quot;&gt;&lt;property id=&quot;20148&quot; value=&quot;5&quot;/&gt;&lt;property id=&quot;20300&quot; value=&quot;Slide 12 - &amp;quot;Data to Model to Synthesis&amp;quot;&quot;/&gt;&lt;property id=&quot;20307&quot; value=&quot;272&quot;/&gt;&lt;/object&gt;&lt;object type=&quot;3&quot; unique_id=&quot;10016&quot;&gt;&lt;property id=&quot;20148&quot; value=&quot;5&quot;/&gt;&lt;property id=&quot;20300&quot; value=&quot;Slide 13&quot;/&gt;&lt;property id=&quot;20307&quot; value=&quot;273&quot;/&gt;&lt;/object&gt;&lt;object type=&quot;3&quot; unique_id=&quot;10017&quot;&gt;&lt;property id=&quot;20148&quot; value=&quot;5&quot;/&gt;&lt;property id=&quot;20300&quot; value=&quot;Slide 14 - &amp;quot;Data Flow&amp;quot;&quot;/&gt;&lt;property id=&quot;20307&quot; value=&quot;275&quot;/&gt;&lt;/object&gt;&lt;object type=&quot;3&quot; unique_id=&quot;10018&quot;&gt;&lt;property id=&quot;20148&quot; value=&quot;5&quot;/&gt;&lt;property id=&quot;20300&quot; value=&quot;Slide 15 - &amp;quot;Discussion Items&amp;quot;&quot;/&gt;&lt;property id=&quot;20307&quot; value=&quot;277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Newsprint.thmx</Template>
  <TotalTime>1243</TotalTime>
  <Words>1291</Words>
  <Application>Microsoft Macintosh PowerPoint</Application>
  <PresentationFormat>On-screen Show (4:3)</PresentationFormat>
  <Paragraphs>134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NewsPrint</vt:lpstr>
      <vt:lpstr>Pinemap and Terra C  Data Management</vt:lpstr>
      <vt:lpstr>Aims of TerraC</vt:lpstr>
      <vt:lpstr>TerraC – Data Management  Pinemap</vt:lpstr>
      <vt:lpstr>Pinemap Project Study Area</vt:lpstr>
      <vt:lpstr>PowerPoint Presentation</vt:lpstr>
      <vt:lpstr>Measurements / Field Observations</vt:lpstr>
      <vt:lpstr>PowerPoint Presentation</vt:lpstr>
      <vt:lpstr>Pinemap Spatial Data Distribution http://data.pinemap.org</vt:lpstr>
      <vt:lpstr>Life Story about Data</vt:lpstr>
      <vt:lpstr>Data in TerraC</vt:lpstr>
      <vt:lpstr>Data Structure and Organization</vt:lpstr>
      <vt:lpstr>Data Sharing Policy</vt:lpstr>
      <vt:lpstr>Data Flow</vt:lpstr>
      <vt:lpstr>Data to Model to Synthesis</vt:lpstr>
      <vt:lpstr>PowerPoint Presentation</vt:lpstr>
      <vt:lpstr>Discussion Items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Pinemap and Terra C Data Management</dc:title>
  <dc:creator>Sabine Grunwald</dc:creator>
  <cp:lastModifiedBy>Sabine Grunwald</cp:lastModifiedBy>
  <cp:revision>41</cp:revision>
  <dcterms:created xsi:type="dcterms:W3CDTF">2012-05-07T03:56:31Z</dcterms:created>
  <dcterms:modified xsi:type="dcterms:W3CDTF">2012-05-16T10:35:24Z</dcterms:modified>
</cp:coreProperties>
</file>