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340" r:id="rId2"/>
    <p:sldId id="387" r:id="rId3"/>
    <p:sldId id="339" r:id="rId4"/>
    <p:sldId id="359" r:id="rId5"/>
    <p:sldId id="360" r:id="rId6"/>
    <p:sldId id="289" r:id="rId7"/>
    <p:sldId id="298" r:id="rId8"/>
    <p:sldId id="294" r:id="rId9"/>
    <p:sldId id="290" r:id="rId10"/>
    <p:sldId id="296" r:id="rId11"/>
    <p:sldId id="295" r:id="rId12"/>
    <p:sldId id="372" r:id="rId13"/>
    <p:sldId id="381" r:id="rId14"/>
    <p:sldId id="374" r:id="rId15"/>
    <p:sldId id="361" r:id="rId16"/>
    <p:sldId id="358" r:id="rId17"/>
    <p:sldId id="382" r:id="rId18"/>
    <p:sldId id="389" r:id="rId19"/>
    <p:sldId id="347" r:id="rId20"/>
    <p:sldId id="362" r:id="rId21"/>
    <p:sldId id="368" r:id="rId22"/>
    <p:sldId id="286" r:id="rId23"/>
    <p:sldId id="335" r:id="rId24"/>
    <p:sldId id="385" r:id="rId25"/>
    <p:sldId id="380" r:id="rId26"/>
    <p:sldId id="386" r:id="rId27"/>
    <p:sldId id="345" r:id="rId28"/>
    <p:sldId id="364" r:id="rId29"/>
    <p:sldId id="281" r:id="rId30"/>
    <p:sldId id="279"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C3"/>
    <a:srgbClr val="F0F1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27" d="100"/>
          <a:sy n="127" d="100"/>
        </p:scale>
        <p:origin x="-904" y="-112"/>
      </p:cViewPr>
      <p:guideLst>
        <p:guide orient="horz" pos="2160"/>
        <p:guide pos="2880"/>
      </p:guideLst>
    </p:cSldViewPr>
  </p:slideViewPr>
  <p:notesTextViewPr>
    <p:cViewPr>
      <p:scale>
        <a:sx n="100" d="100"/>
        <a:sy n="100" d="100"/>
      </p:scale>
      <p:origin x="0" y="0"/>
    </p:cViewPr>
  </p:notesTextViewPr>
  <p:sorterViewPr>
    <p:cViewPr>
      <p:scale>
        <a:sx n="85" d="100"/>
        <a:sy n="85" d="100"/>
      </p:scale>
      <p:origin x="0" y="0"/>
    </p:cViewPr>
  </p:sorterViewPr>
  <p:notesViewPr>
    <p:cSldViewPr snapToGrid="0" snapToObjects="1">
      <p:cViewPr varScale="1">
        <p:scale>
          <a:sx n="77" d="100"/>
          <a:sy n="77" d="100"/>
        </p:scale>
        <p:origin x="-430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Sheet1!$B$1</c:f>
              <c:strCache>
                <c:ptCount val="1"/>
                <c:pt idx="0">
                  <c:v>REACCH Leveraged Dollars YR 1-2</c:v>
                </c:pt>
              </c:strCache>
            </c:strRef>
          </c:tx>
          <c:cat>
            <c:strRef>
              <c:f>Sheet1!$A$2:$A$3</c:f>
              <c:strCache>
                <c:ptCount val="2"/>
                <c:pt idx="0">
                  <c:v>Budget</c:v>
                </c:pt>
                <c:pt idx="1">
                  <c:v>Leverage</c:v>
                </c:pt>
              </c:strCache>
            </c:strRef>
          </c:cat>
          <c:val>
            <c:numRef>
              <c:f>Sheet1!$B$2:$B$3</c:f>
              <c:numCache>
                <c:formatCode>"$"#,##0_);[Red]\("$"#,##0\)</c:formatCode>
                <c:ptCount val="2"/>
                <c:pt idx="0">
                  <c:v>8.0E6</c:v>
                </c:pt>
                <c:pt idx="1">
                  <c:v>6.066971E6</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FE08B9-F3C5-2E40-A356-A5CB59CA4546}" type="datetimeFigureOut">
              <a:rPr lang="en-US" smtClean="0"/>
              <a:pPr/>
              <a:t>5/14/12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F3210A-8154-9141-A946-8476A48653E5}" type="slidenum">
              <a:rPr lang="en-US" smtClean="0"/>
              <a:pPr/>
              <a:t>‹#›</a:t>
            </a:fld>
            <a:endParaRPr lang="en-US"/>
          </a:p>
        </p:txBody>
      </p:sp>
    </p:spTree>
    <p:extLst>
      <p:ext uri="{BB962C8B-B14F-4D97-AF65-F5344CB8AC3E}">
        <p14:creationId xmlns:p14="http://schemas.microsoft.com/office/powerpoint/2010/main" val="16282735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Lucida Sans" charset="0"/>
              </a:rPr>
              <a:t>Potential climate Impact on inland PNW AEZ</a:t>
            </a:r>
            <a:r>
              <a:rPr lang="ja-JP" altLang="en-US" dirty="0" smtClean="0">
                <a:latin typeface="Lucida Sans" charset="0"/>
              </a:rPr>
              <a:t>’</a:t>
            </a:r>
            <a:r>
              <a:rPr lang="en-US" altLang="ja-JP" dirty="0" smtClean="0">
                <a:latin typeface="Lucida Sans" charset="0"/>
              </a:rPr>
              <a:t>s</a:t>
            </a:r>
            <a:endParaRPr lang="en-US" dirty="0"/>
          </a:p>
        </p:txBody>
      </p:sp>
      <p:sp>
        <p:nvSpPr>
          <p:cNvPr id="4" name="Slide Number Placeholder 3"/>
          <p:cNvSpPr>
            <a:spLocks noGrp="1"/>
          </p:cNvSpPr>
          <p:nvPr>
            <p:ph type="sldNum" sz="quarter" idx="10"/>
          </p:nvPr>
        </p:nvSpPr>
        <p:spPr/>
        <p:txBody>
          <a:bodyPr/>
          <a:lstStyle/>
          <a:p>
            <a:fld id="{2FAD96C7-757C-A045-98AF-832EFCD06715}" type="slidenum">
              <a:rPr lang="en-US" smtClean="0"/>
              <a:t>3</a:t>
            </a:fld>
            <a:endParaRPr lang="en-US"/>
          </a:p>
        </p:txBody>
      </p:sp>
    </p:spTree>
    <p:extLst>
      <p:ext uri="{BB962C8B-B14F-4D97-AF65-F5344CB8AC3E}">
        <p14:creationId xmlns:p14="http://schemas.microsoft.com/office/powerpoint/2010/main" val="3261477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MO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PNDSA thoughts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REACCH does not substitute for ongoing research in all aspects of farming in our region. It is large and integrative, but also seeks to maintain and work closely with other efforts ongoing and future.</a:t>
            </a:r>
          </a:p>
          <a:p>
            <a:endParaRPr lang="en-US" dirty="0"/>
          </a:p>
        </p:txBody>
      </p:sp>
      <p:sp>
        <p:nvSpPr>
          <p:cNvPr id="4" name="Slide Number Placeholder 3"/>
          <p:cNvSpPr>
            <a:spLocks noGrp="1"/>
          </p:cNvSpPr>
          <p:nvPr>
            <p:ph type="sldNum" sz="quarter" idx="10"/>
          </p:nvPr>
        </p:nvSpPr>
        <p:spPr/>
        <p:txBody>
          <a:bodyPr/>
          <a:lstStyle/>
          <a:p>
            <a:fld id="{2FAD96C7-757C-A045-98AF-832EFCD06715}" type="slidenum">
              <a:rPr lang="en-US" smtClean="0"/>
              <a:t>19</a:t>
            </a:fld>
            <a:endParaRPr lang="en-US"/>
          </a:p>
        </p:txBody>
      </p:sp>
    </p:spTree>
    <p:extLst>
      <p:ext uri="{BB962C8B-B14F-4D97-AF65-F5344CB8AC3E}">
        <p14:creationId xmlns:p14="http://schemas.microsoft.com/office/powerpoint/2010/main" val="593217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understanding can be achieved best—or perhaps</a:t>
            </a:r>
          </a:p>
          <a:p>
            <a:pPr>
              <a:spcBef>
                <a:spcPct val="0"/>
              </a:spcBef>
            </a:pPr>
            <a:r>
              <a:rPr lang="en-US" smtClean="0"/>
              <a:t>only—through long-term research that integrates multiple</a:t>
            </a:r>
          </a:p>
          <a:p>
            <a:pPr>
              <a:spcBef>
                <a:spcPct val="0"/>
              </a:spcBef>
            </a:pPr>
            <a:r>
              <a:rPr lang="en-US" smtClean="0"/>
              <a:t>processes, both biophysical and socioeconomic, acrossmultiple</a:t>
            </a:r>
          </a:p>
          <a:p>
            <a:pPr>
              <a:spcBef>
                <a:spcPct val="0"/>
              </a:spcBef>
            </a:pPr>
            <a:r>
              <a:rPr lang="en-US" smtClean="0"/>
              <a:t>spatial and temporal scales</a:t>
            </a:r>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F7F3B6-BD53-BF48-9D17-9EBB75F049F3}" type="slidenum">
              <a:rPr lang="en-US">
                <a:ea typeface="ＭＳ Ｐゴシック" charset="-128"/>
                <a:cs typeface="ＭＳ Ｐゴシック" charset="-128"/>
              </a:rPr>
              <a:pPr fontAlgn="base">
                <a:spcBef>
                  <a:spcPct val="0"/>
                </a:spcBef>
                <a:spcAft>
                  <a:spcPct val="0"/>
                </a:spcAft>
              </a:pPr>
              <a:t>23</a:t>
            </a:fld>
            <a:endParaRPr lang="en-US">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6E95C1-C954-5142-B350-0385CEB45420}" type="datetimeFigureOut">
              <a:rPr lang="en-US" smtClean="0"/>
              <a:pPr/>
              <a:t>5/14/12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5FA5C-F748-8643-8587-0A043C7A33A9}" type="slidenum">
              <a:rPr lang="en-US" smtClean="0"/>
              <a:pPr/>
              <a:t>‹#›</a:t>
            </a:fld>
            <a:endParaRPr lang="en-US"/>
          </a:p>
        </p:txBody>
      </p:sp>
    </p:spTree>
    <p:extLst>
      <p:ext uri="{BB962C8B-B14F-4D97-AF65-F5344CB8AC3E}">
        <p14:creationId xmlns:p14="http://schemas.microsoft.com/office/powerpoint/2010/main" val="3296718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6E95C1-C954-5142-B350-0385CEB45420}" type="datetimeFigureOut">
              <a:rPr lang="en-US" smtClean="0"/>
              <a:pPr/>
              <a:t>5/14/12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5FA5C-F748-8643-8587-0A043C7A33A9}" type="slidenum">
              <a:rPr lang="en-US" smtClean="0"/>
              <a:pPr/>
              <a:t>‹#›</a:t>
            </a:fld>
            <a:endParaRPr lang="en-US"/>
          </a:p>
        </p:txBody>
      </p:sp>
    </p:spTree>
    <p:extLst>
      <p:ext uri="{BB962C8B-B14F-4D97-AF65-F5344CB8AC3E}">
        <p14:creationId xmlns:p14="http://schemas.microsoft.com/office/powerpoint/2010/main" val="280421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6E95C1-C954-5142-B350-0385CEB45420}" type="datetimeFigureOut">
              <a:rPr lang="en-US" smtClean="0"/>
              <a:pPr/>
              <a:t>5/14/12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5FA5C-F748-8643-8587-0A043C7A33A9}" type="slidenum">
              <a:rPr lang="en-US" smtClean="0"/>
              <a:pPr/>
              <a:t>‹#›</a:t>
            </a:fld>
            <a:endParaRPr lang="en-US"/>
          </a:p>
        </p:txBody>
      </p:sp>
    </p:spTree>
    <p:extLst>
      <p:ext uri="{BB962C8B-B14F-4D97-AF65-F5344CB8AC3E}">
        <p14:creationId xmlns:p14="http://schemas.microsoft.com/office/powerpoint/2010/main" val="333923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6E95C1-C954-5142-B350-0385CEB45420}" type="datetimeFigureOut">
              <a:rPr lang="en-US" smtClean="0"/>
              <a:pPr/>
              <a:t>5/14/12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5FA5C-F748-8643-8587-0A043C7A33A9}" type="slidenum">
              <a:rPr lang="en-US" smtClean="0"/>
              <a:pPr/>
              <a:t>‹#›</a:t>
            </a:fld>
            <a:endParaRPr lang="en-US"/>
          </a:p>
        </p:txBody>
      </p:sp>
    </p:spTree>
    <p:extLst>
      <p:ext uri="{BB962C8B-B14F-4D97-AF65-F5344CB8AC3E}">
        <p14:creationId xmlns:p14="http://schemas.microsoft.com/office/powerpoint/2010/main" val="1070530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6E95C1-C954-5142-B350-0385CEB45420}" type="datetimeFigureOut">
              <a:rPr lang="en-US" smtClean="0"/>
              <a:pPr/>
              <a:t>5/14/12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5FA5C-F748-8643-8587-0A043C7A33A9}" type="slidenum">
              <a:rPr lang="en-US" smtClean="0"/>
              <a:pPr/>
              <a:t>‹#›</a:t>
            </a:fld>
            <a:endParaRPr lang="en-US"/>
          </a:p>
        </p:txBody>
      </p:sp>
    </p:spTree>
    <p:extLst>
      <p:ext uri="{BB962C8B-B14F-4D97-AF65-F5344CB8AC3E}">
        <p14:creationId xmlns:p14="http://schemas.microsoft.com/office/powerpoint/2010/main" val="1534588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6E95C1-C954-5142-B350-0385CEB45420}" type="datetimeFigureOut">
              <a:rPr lang="en-US" smtClean="0"/>
              <a:pPr/>
              <a:t>5/14/12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5FA5C-F748-8643-8587-0A043C7A33A9}" type="slidenum">
              <a:rPr lang="en-US" smtClean="0"/>
              <a:pPr/>
              <a:t>‹#›</a:t>
            </a:fld>
            <a:endParaRPr lang="en-US"/>
          </a:p>
        </p:txBody>
      </p:sp>
    </p:spTree>
    <p:extLst>
      <p:ext uri="{BB962C8B-B14F-4D97-AF65-F5344CB8AC3E}">
        <p14:creationId xmlns:p14="http://schemas.microsoft.com/office/powerpoint/2010/main" val="896481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6E95C1-C954-5142-B350-0385CEB45420}" type="datetimeFigureOut">
              <a:rPr lang="en-US" smtClean="0"/>
              <a:pPr/>
              <a:t>5/14/12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5FA5C-F748-8643-8587-0A043C7A33A9}" type="slidenum">
              <a:rPr lang="en-US" smtClean="0"/>
              <a:pPr/>
              <a:t>‹#›</a:t>
            </a:fld>
            <a:endParaRPr lang="en-US"/>
          </a:p>
        </p:txBody>
      </p:sp>
    </p:spTree>
    <p:extLst>
      <p:ext uri="{BB962C8B-B14F-4D97-AF65-F5344CB8AC3E}">
        <p14:creationId xmlns:p14="http://schemas.microsoft.com/office/powerpoint/2010/main" val="428577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6E95C1-C954-5142-B350-0385CEB45420}" type="datetimeFigureOut">
              <a:rPr lang="en-US" smtClean="0"/>
              <a:pPr/>
              <a:t>5/14/12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5FA5C-F748-8643-8587-0A043C7A33A9}" type="slidenum">
              <a:rPr lang="en-US" smtClean="0"/>
              <a:pPr/>
              <a:t>‹#›</a:t>
            </a:fld>
            <a:endParaRPr lang="en-US"/>
          </a:p>
        </p:txBody>
      </p:sp>
    </p:spTree>
    <p:extLst>
      <p:ext uri="{BB962C8B-B14F-4D97-AF65-F5344CB8AC3E}">
        <p14:creationId xmlns:p14="http://schemas.microsoft.com/office/powerpoint/2010/main" val="290155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6E95C1-C954-5142-B350-0385CEB45420}" type="datetimeFigureOut">
              <a:rPr lang="en-US" smtClean="0"/>
              <a:pPr/>
              <a:t>5/14/12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5FA5C-F748-8643-8587-0A043C7A33A9}" type="slidenum">
              <a:rPr lang="en-US" smtClean="0"/>
              <a:pPr/>
              <a:t>‹#›</a:t>
            </a:fld>
            <a:endParaRPr lang="en-US"/>
          </a:p>
        </p:txBody>
      </p:sp>
    </p:spTree>
    <p:extLst>
      <p:ext uri="{BB962C8B-B14F-4D97-AF65-F5344CB8AC3E}">
        <p14:creationId xmlns:p14="http://schemas.microsoft.com/office/powerpoint/2010/main" val="78014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6E95C1-C954-5142-B350-0385CEB45420}" type="datetimeFigureOut">
              <a:rPr lang="en-US" smtClean="0"/>
              <a:pPr/>
              <a:t>5/14/12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5FA5C-F748-8643-8587-0A043C7A33A9}" type="slidenum">
              <a:rPr lang="en-US" smtClean="0"/>
              <a:pPr/>
              <a:t>‹#›</a:t>
            </a:fld>
            <a:endParaRPr lang="en-US"/>
          </a:p>
        </p:txBody>
      </p:sp>
    </p:spTree>
    <p:extLst>
      <p:ext uri="{BB962C8B-B14F-4D97-AF65-F5344CB8AC3E}">
        <p14:creationId xmlns:p14="http://schemas.microsoft.com/office/powerpoint/2010/main" val="3869973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6E95C1-C954-5142-B350-0385CEB45420}" type="datetimeFigureOut">
              <a:rPr lang="en-US" smtClean="0"/>
              <a:pPr/>
              <a:t>5/14/12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5FA5C-F748-8643-8587-0A043C7A33A9}" type="slidenum">
              <a:rPr lang="en-US" smtClean="0"/>
              <a:pPr/>
              <a:t>‹#›</a:t>
            </a:fld>
            <a:endParaRPr lang="en-US"/>
          </a:p>
        </p:txBody>
      </p:sp>
    </p:spTree>
    <p:extLst>
      <p:ext uri="{BB962C8B-B14F-4D97-AF65-F5344CB8AC3E}">
        <p14:creationId xmlns:p14="http://schemas.microsoft.com/office/powerpoint/2010/main" val="23654538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6E95C1-C954-5142-B350-0385CEB45420}" type="datetimeFigureOut">
              <a:rPr lang="en-US" smtClean="0"/>
              <a:pPr/>
              <a:t>5/14/12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15FA5C-F748-8643-8587-0A043C7A33A9}" type="slidenum">
              <a:rPr lang="en-US" smtClean="0"/>
              <a:pPr/>
              <a:t>‹#›</a:t>
            </a:fld>
            <a:endParaRPr lang="en-US"/>
          </a:p>
        </p:txBody>
      </p:sp>
    </p:spTree>
    <p:extLst>
      <p:ext uri="{BB962C8B-B14F-4D97-AF65-F5344CB8AC3E}">
        <p14:creationId xmlns:p14="http://schemas.microsoft.com/office/powerpoint/2010/main" val="1978190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emf"/><Relationship Id="rId6" Type="http://schemas.openxmlformats.org/officeDocument/2006/relationships/image" Target="../media/image5.png"/><Relationship Id="rId7"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jpe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7.jpeg"/><Relationship Id="rId7" Type="http://schemas.openxmlformats.org/officeDocument/2006/relationships/image" Target="../media/image3.png"/><Relationship Id="rId8" Type="http://schemas.openxmlformats.org/officeDocument/2006/relationships/image" Target="../media/image4.emf"/><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50.wmf"/><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9.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16.jpe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jpeg"/><Relationship Id="rId5" Type="http://schemas.openxmlformats.org/officeDocument/2006/relationships/image" Target="../media/image58.pn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image" Target="../media/image21.gif"/><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6.jpe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1"/>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97459" y="6195462"/>
            <a:ext cx="2119268" cy="571423"/>
          </a:xfrm>
          <a:prstGeom prst="rect">
            <a:avLst/>
          </a:prstGeom>
          <a:noFill/>
          <a:ln w="9525">
            <a:noFill/>
            <a:miter lim="800000"/>
            <a:headEnd/>
            <a:tailEnd/>
          </a:ln>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3765" y="6171458"/>
            <a:ext cx="1478571" cy="452184"/>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2207" y="6171459"/>
            <a:ext cx="2187655" cy="416968"/>
          </a:xfrm>
          <a:prstGeom prst="rect">
            <a:avLst/>
          </a:prstGeom>
        </p:spPr>
      </p:pic>
      <p:pic>
        <p:nvPicPr>
          <p:cNvPr id="1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6775" y="5969954"/>
            <a:ext cx="1117600" cy="819211"/>
          </a:xfrm>
          <a:prstGeom prst="rect">
            <a:avLst/>
          </a:prstGeom>
          <a:noFill/>
          <a:ln w="9525">
            <a:noFill/>
            <a:miter lim="800000"/>
            <a:headEnd/>
            <a:tailEnd/>
          </a:ln>
        </p:spPr>
      </p:pic>
      <p:pic>
        <p:nvPicPr>
          <p:cNvPr id="11" name="Picture 22"/>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59782" y="5645720"/>
            <a:ext cx="1831975" cy="1373981"/>
          </a:xfrm>
          <a:prstGeom prst="rect">
            <a:avLst/>
          </a:prstGeom>
          <a:noFill/>
          <a:ln w="9525">
            <a:noFill/>
            <a:miter lim="800000"/>
            <a:headEnd/>
            <a:tailEnd/>
          </a:ln>
        </p:spPr>
      </p:pic>
      <p:pic>
        <p:nvPicPr>
          <p:cNvPr id="4" name="Picture 3" descr="REACCH_logoAdjustment3.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91904" y="0"/>
            <a:ext cx="4073429" cy="2457523"/>
          </a:xfrm>
          <a:prstGeom prst="rect">
            <a:avLst/>
          </a:prstGeom>
        </p:spPr>
      </p:pic>
      <p:sp>
        <p:nvSpPr>
          <p:cNvPr id="7" name="TextBox 6"/>
          <p:cNvSpPr txBox="1"/>
          <p:nvPr/>
        </p:nvSpPr>
        <p:spPr>
          <a:xfrm>
            <a:off x="1423707" y="2022368"/>
            <a:ext cx="6153958" cy="2554546"/>
          </a:xfrm>
          <a:prstGeom prst="rect">
            <a:avLst/>
          </a:prstGeom>
          <a:noFill/>
        </p:spPr>
        <p:txBody>
          <a:bodyPr wrap="square" rtlCol="0">
            <a:spAutoFit/>
          </a:bodyPr>
          <a:lstStyle/>
          <a:p>
            <a:pPr algn="ctr"/>
            <a:r>
              <a:rPr lang="en-US" sz="3200" dirty="0" smtClean="0"/>
              <a:t>Update</a:t>
            </a:r>
          </a:p>
          <a:p>
            <a:pPr algn="ctr"/>
            <a:endParaRPr lang="en-US" sz="3200" dirty="0"/>
          </a:p>
          <a:p>
            <a:pPr algn="ctr"/>
            <a:r>
              <a:rPr lang="en-US" sz="2400" dirty="0" smtClean="0"/>
              <a:t>Sanford Eigenbrode, Project Director</a:t>
            </a:r>
          </a:p>
          <a:p>
            <a:pPr algn="ctr"/>
            <a:endParaRPr lang="en-US" sz="2400" dirty="0" smtClean="0"/>
          </a:p>
          <a:p>
            <a:pPr algn="ctr"/>
            <a:r>
              <a:rPr lang="en-US" sz="2400" dirty="0" smtClean="0"/>
              <a:t>Waterfront Center</a:t>
            </a:r>
          </a:p>
          <a:p>
            <a:pPr algn="ctr"/>
            <a:r>
              <a:rPr lang="en-US" sz="2400" dirty="0" smtClean="0"/>
              <a:t> May 15</a:t>
            </a:r>
            <a:endParaRPr lang="en-US" sz="2400" dirty="0"/>
          </a:p>
        </p:txBody>
      </p:sp>
    </p:spTree>
    <p:extLst>
      <p:ext uri="{BB962C8B-B14F-4D97-AF65-F5344CB8AC3E}">
        <p14:creationId xmlns:p14="http://schemas.microsoft.com/office/powerpoint/2010/main" val="63254423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382693" y="1306790"/>
            <a:ext cx="7101468" cy="6858000"/>
          </a:xfrm>
          <a:prstGeom prst="rect">
            <a:avLst/>
          </a:prstGeom>
          <a:noFill/>
          <a:ln w="25400">
            <a:noFill/>
            <a:miter lim="800000"/>
            <a:headEnd/>
            <a:tailEnd/>
          </a:ln>
        </p:spPr>
        <p:txBody>
          <a:bodyPr anchor="t" anchorCtr="0"/>
          <a:lstStyle/>
          <a:p>
            <a:pPr>
              <a:buSzPct val="150000"/>
            </a:pPr>
            <a:r>
              <a:rPr lang="en-US" sz="4000" b="1" dirty="0" smtClean="0">
                <a:solidFill>
                  <a:srgbClr val="4F6228"/>
                </a:solidFill>
                <a:latin typeface="Arial"/>
              </a:rPr>
              <a:t>Education</a:t>
            </a:r>
            <a:endParaRPr lang="en-US" sz="2400" dirty="0" smtClean="0">
              <a:solidFill>
                <a:srgbClr val="4F6228"/>
              </a:solidFill>
              <a:latin typeface="Arial"/>
            </a:endParaRPr>
          </a:p>
          <a:p>
            <a:pPr>
              <a:buSzPct val="150000"/>
            </a:pPr>
            <a:endParaRPr lang="en-US" sz="2400" dirty="0">
              <a:solidFill>
                <a:srgbClr val="FFFEC9"/>
              </a:solidFill>
              <a:latin typeface="Arial"/>
            </a:endParaRPr>
          </a:p>
          <a:p>
            <a:pPr marL="342900" indent="-342900">
              <a:buSzPct val="150000"/>
              <a:buFont typeface="Arial"/>
              <a:buChar char="•"/>
            </a:pPr>
            <a:endParaRPr lang="en-US" sz="2400" dirty="0" smtClean="0">
              <a:solidFill>
                <a:srgbClr val="FFFEC9"/>
              </a:solidFill>
              <a:latin typeface="Arial"/>
            </a:endParaRPr>
          </a:p>
          <a:p>
            <a:pPr>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0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endParaRPr lang="en-US" sz="2800" dirty="0">
              <a:solidFill>
                <a:srgbClr val="FFFEC9"/>
              </a:solidFill>
              <a:latin typeface="Arial"/>
            </a:endParaRPr>
          </a:p>
        </p:txBody>
      </p:sp>
      <p:sp>
        <p:nvSpPr>
          <p:cNvPr id="7" name="Flowchart: Connector 20"/>
          <p:cNvSpPr>
            <a:spLocks noChangeAspect="1" noChangeArrowheads="1"/>
          </p:cNvSpPr>
          <p:nvPr/>
        </p:nvSpPr>
        <p:spPr bwMode="auto">
          <a:xfrm>
            <a:off x="6806043" y="3293319"/>
            <a:ext cx="38213" cy="23623"/>
          </a:xfrm>
          <a:prstGeom prst="flowChartConnector">
            <a:avLst/>
          </a:prstGeom>
          <a:solidFill>
            <a:srgbClr val="000000"/>
          </a:solidFill>
          <a:ln w="254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8" name="Flowchart: Connector 27"/>
          <p:cNvSpPr>
            <a:spLocks noChangeAspect="1" noChangeArrowheads="1"/>
          </p:cNvSpPr>
          <p:nvPr/>
        </p:nvSpPr>
        <p:spPr bwMode="auto">
          <a:xfrm flipV="1">
            <a:off x="6732251" y="3373421"/>
            <a:ext cx="38213" cy="27697"/>
          </a:xfrm>
          <a:prstGeom prst="flowChartConnector">
            <a:avLst/>
          </a:prstGeom>
          <a:solidFill>
            <a:srgbClr val="000000"/>
          </a:solidFill>
          <a:ln w="254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9" name="TextBox 8"/>
          <p:cNvSpPr txBox="1"/>
          <p:nvPr/>
        </p:nvSpPr>
        <p:spPr>
          <a:xfrm>
            <a:off x="175408" y="2500371"/>
            <a:ext cx="8658148" cy="5447646"/>
          </a:xfrm>
          <a:prstGeom prst="rect">
            <a:avLst/>
          </a:prstGeom>
          <a:noFill/>
        </p:spPr>
        <p:txBody>
          <a:bodyPr wrap="square" rtlCol="0">
            <a:spAutoFit/>
          </a:bodyPr>
          <a:lstStyle/>
          <a:p>
            <a:pPr marL="571500" indent="-571500">
              <a:buFont typeface="Arial"/>
              <a:buChar char="•"/>
            </a:pPr>
            <a:r>
              <a:rPr lang="en-US" sz="3600" b="1" dirty="0" smtClean="0">
                <a:solidFill>
                  <a:srgbClr val="FFFAC3"/>
                </a:solidFill>
              </a:rPr>
              <a:t>K-12 Teacher Surveys Analyzed </a:t>
            </a:r>
          </a:p>
          <a:p>
            <a:pPr marL="571500" indent="-571500">
              <a:buFont typeface="Arial"/>
              <a:buChar char="•"/>
            </a:pPr>
            <a:r>
              <a:rPr lang="en-US" sz="3600" b="1" dirty="0" smtClean="0">
                <a:solidFill>
                  <a:srgbClr val="FFFAC3"/>
                </a:solidFill>
              </a:rPr>
              <a:t>Teacher Workshops June 19-21, Moscow and Oregon Teacher’s retreat</a:t>
            </a:r>
            <a:endParaRPr lang="en-US" sz="3600" b="1" dirty="0">
              <a:solidFill>
                <a:srgbClr val="FFFAC3"/>
              </a:solidFill>
            </a:endParaRPr>
          </a:p>
          <a:p>
            <a:pPr marL="571500" indent="-571500">
              <a:buFont typeface="Arial"/>
              <a:buChar char="•"/>
            </a:pPr>
            <a:r>
              <a:rPr lang="en-US" sz="3600" b="1" dirty="0" smtClean="0">
                <a:solidFill>
                  <a:srgbClr val="FFFAC3"/>
                </a:solidFill>
              </a:rPr>
              <a:t>“REU” program, 14 in June – Aug. Cohort </a:t>
            </a:r>
          </a:p>
          <a:p>
            <a:pPr marL="571500" indent="-571500">
              <a:buFont typeface="Arial"/>
              <a:buChar char="•"/>
            </a:pPr>
            <a:r>
              <a:rPr lang="en-US" sz="3600" b="1" dirty="0">
                <a:solidFill>
                  <a:srgbClr val="FFFAC3"/>
                </a:solidFill>
              </a:rPr>
              <a:t>Graduate Students </a:t>
            </a:r>
            <a:r>
              <a:rPr lang="en-US" sz="3600" b="1" dirty="0" smtClean="0">
                <a:solidFill>
                  <a:srgbClr val="FFFAC3"/>
                </a:solidFill>
              </a:rPr>
              <a:t>recruited</a:t>
            </a:r>
            <a:endParaRPr lang="en-US" sz="3600" b="1" dirty="0">
              <a:solidFill>
                <a:srgbClr val="FFFAC3"/>
              </a:solidFill>
            </a:endParaRPr>
          </a:p>
          <a:p>
            <a:pPr marL="571500" indent="-571500">
              <a:buFont typeface="Arial"/>
              <a:buChar char="•"/>
            </a:pPr>
            <a:endParaRPr lang="en-US" sz="3600" b="1" dirty="0" smtClean="0">
              <a:solidFill>
                <a:srgbClr val="FFFAC3"/>
              </a:solidFill>
            </a:endParaRPr>
          </a:p>
          <a:p>
            <a:endParaRPr lang="en-US" sz="3600" b="1" dirty="0">
              <a:solidFill>
                <a:srgbClr val="FFFAC3"/>
              </a:solidFill>
            </a:endParaRPr>
          </a:p>
          <a:p>
            <a:endParaRPr lang="en-US" sz="3600" b="1" dirty="0" smtClean="0">
              <a:solidFill>
                <a:srgbClr val="FFFAC3"/>
              </a:solidFill>
            </a:endParaRPr>
          </a:p>
          <a:p>
            <a:endParaRPr lang="en-US" sz="3600" b="1" dirty="0">
              <a:solidFill>
                <a:srgbClr val="FFFAC3"/>
              </a:solidFill>
            </a:endParaRPr>
          </a:p>
          <a:p>
            <a:endParaRPr lang="en-US" sz="2400" b="1" dirty="0">
              <a:solidFill>
                <a:srgbClr val="FFFAC3"/>
              </a:solidFill>
            </a:endParaRPr>
          </a:p>
        </p:txBody>
      </p:sp>
      <p:sp>
        <p:nvSpPr>
          <p:cNvPr id="10" name="TextBox 9"/>
          <p:cNvSpPr txBox="1"/>
          <p:nvPr/>
        </p:nvSpPr>
        <p:spPr>
          <a:xfrm>
            <a:off x="356513" y="93226"/>
            <a:ext cx="8084579" cy="769441"/>
          </a:xfrm>
          <a:prstGeom prst="rect">
            <a:avLst/>
          </a:prstGeom>
          <a:noFill/>
        </p:spPr>
        <p:txBody>
          <a:bodyPr wrap="square" rtlCol="0">
            <a:spAutoFit/>
          </a:bodyPr>
          <a:lstStyle/>
          <a:p>
            <a:r>
              <a:rPr lang="en-US" sz="4400" b="1" dirty="0" smtClean="0">
                <a:solidFill>
                  <a:schemeClr val="accent3">
                    <a:lumMod val="50000"/>
                  </a:schemeClr>
                </a:solidFill>
                <a:effectLst>
                  <a:reflection blurRad="6350" stA="55000" endA="300" endPos="45500" dir="5400000" sy="-100000" algn="bl" rotWithShape="0"/>
                </a:effectLst>
              </a:rPr>
              <a:t>Highlights</a:t>
            </a:r>
            <a:endParaRPr lang="en-US" sz="4400" b="1" dirty="0">
              <a:solidFill>
                <a:schemeClr val="accent3">
                  <a:lumMod val="50000"/>
                </a:schemeClr>
              </a:solidFill>
              <a:effectLst>
                <a:reflection blurRad="6350" stA="55000" endA="300" endPos="45500" dir="5400000" sy="-100000" algn="bl" rotWithShape="0"/>
              </a:effectLst>
            </a:endParaRPr>
          </a:p>
        </p:txBody>
      </p:sp>
      <p:pic>
        <p:nvPicPr>
          <p:cNvPr id="11" name="Picture 10" descr="REACCH_logoAdjustment3.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6118" y="18781"/>
            <a:ext cx="2067882" cy="1247565"/>
          </a:xfrm>
          <a:prstGeom prst="rect">
            <a:avLst/>
          </a:prstGeom>
          <a:solidFill>
            <a:srgbClr val="FFFFFF"/>
          </a:solidFill>
        </p:spPr>
      </p:pic>
    </p:spTree>
    <p:extLst>
      <p:ext uri="{BB962C8B-B14F-4D97-AF65-F5344CB8AC3E}">
        <p14:creationId xmlns:p14="http://schemas.microsoft.com/office/powerpoint/2010/main" val="386571071"/>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56513" y="93226"/>
            <a:ext cx="8084579" cy="769441"/>
          </a:xfrm>
          <a:prstGeom prst="rect">
            <a:avLst/>
          </a:prstGeom>
          <a:noFill/>
        </p:spPr>
        <p:txBody>
          <a:bodyPr wrap="square" rtlCol="0">
            <a:spAutoFit/>
          </a:bodyPr>
          <a:lstStyle/>
          <a:p>
            <a:r>
              <a:rPr lang="en-US" sz="4400" b="1" dirty="0" smtClean="0">
                <a:solidFill>
                  <a:schemeClr val="accent3">
                    <a:lumMod val="50000"/>
                  </a:schemeClr>
                </a:solidFill>
                <a:effectLst>
                  <a:reflection blurRad="6350" stA="55000" endA="300" endPos="45500" dir="5400000" sy="-100000" algn="bl" rotWithShape="0"/>
                </a:effectLst>
              </a:rPr>
              <a:t>Highlights</a:t>
            </a:r>
            <a:endParaRPr lang="en-US" sz="4400" b="1" dirty="0">
              <a:solidFill>
                <a:schemeClr val="accent3">
                  <a:lumMod val="50000"/>
                </a:schemeClr>
              </a:solidFill>
              <a:effectLst>
                <a:reflection blurRad="6350" stA="55000" endA="300" endPos="45500" dir="5400000" sy="-100000" algn="bl" rotWithShape="0"/>
              </a:effectLst>
            </a:endParaRPr>
          </a:p>
        </p:txBody>
      </p:sp>
      <p:sp>
        <p:nvSpPr>
          <p:cNvPr id="3" name="Rectangle 2"/>
          <p:cNvSpPr>
            <a:spLocks noChangeArrowheads="1"/>
          </p:cNvSpPr>
          <p:nvPr/>
        </p:nvSpPr>
        <p:spPr bwMode="auto">
          <a:xfrm>
            <a:off x="382693" y="1306790"/>
            <a:ext cx="7101468" cy="6858000"/>
          </a:xfrm>
          <a:prstGeom prst="rect">
            <a:avLst/>
          </a:prstGeom>
          <a:noFill/>
          <a:ln w="25400">
            <a:noFill/>
            <a:miter lim="800000"/>
            <a:headEnd/>
            <a:tailEnd/>
          </a:ln>
        </p:spPr>
        <p:txBody>
          <a:bodyPr anchor="t" anchorCtr="0"/>
          <a:lstStyle/>
          <a:p>
            <a:pPr>
              <a:buSzPct val="150000"/>
            </a:pPr>
            <a:r>
              <a:rPr lang="en-US" sz="4000" b="1" dirty="0" smtClean="0">
                <a:solidFill>
                  <a:srgbClr val="4F6228"/>
                </a:solidFill>
                <a:latin typeface="Arial"/>
              </a:rPr>
              <a:t>Grower Surveys</a:t>
            </a:r>
          </a:p>
          <a:p>
            <a:pPr>
              <a:buSzPct val="150000"/>
            </a:pPr>
            <a:endParaRPr lang="en-US" sz="2400" dirty="0" smtClean="0">
              <a:solidFill>
                <a:srgbClr val="4F6228"/>
              </a:solidFill>
              <a:latin typeface="Arial"/>
            </a:endParaRPr>
          </a:p>
          <a:p>
            <a:pPr>
              <a:buSzPct val="150000"/>
            </a:pPr>
            <a:endParaRPr lang="en-US" sz="2400" dirty="0">
              <a:solidFill>
                <a:srgbClr val="FFFEC9"/>
              </a:solidFill>
              <a:latin typeface="Arial"/>
            </a:endParaRPr>
          </a:p>
          <a:p>
            <a:pPr marL="342900" indent="-342900">
              <a:buSzPct val="150000"/>
              <a:buFont typeface="Arial"/>
              <a:buChar char="•"/>
            </a:pPr>
            <a:endParaRPr lang="en-US" sz="2400" dirty="0" smtClean="0">
              <a:solidFill>
                <a:srgbClr val="FFFEC9"/>
              </a:solidFill>
              <a:latin typeface="Arial"/>
            </a:endParaRPr>
          </a:p>
          <a:p>
            <a:pPr>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0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endParaRPr lang="en-US" sz="2800" dirty="0">
              <a:solidFill>
                <a:srgbClr val="FFFEC9"/>
              </a:solidFill>
              <a:latin typeface="Arial"/>
            </a:endParaRPr>
          </a:p>
        </p:txBody>
      </p:sp>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84858" y="2401960"/>
            <a:ext cx="5292436" cy="402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335" y="2410430"/>
            <a:ext cx="4377267" cy="4099343"/>
          </a:xfrm>
          <a:prstGeom prst="rect">
            <a:avLst/>
          </a:prstGeom>
          <a:noFill/>
        </p:spPr>
        <p:txBody>
          <a:bodyPr wrap="square" lIns="82058" tIns="41029" rIns="82058" bIns="41029" rtlCol="0">
            <a:spAutoFit/>
          </a:bodyPr>
          <a:lstStyle/>
          <a:p>
            <a:pPr marL="236538" indent="-236538">
              <a:buFont typeface="Arial"/>
              <a:buChar char="•"/>
            </a:pPr>
            <a:r>
              <a:rPr lang="en-US" sz="2900" dirty="0" smtClean="0">
                <a:solidFill>
                  <a:srgbClr val="FFFAC3"/>
                </a:solidFill>
              </a:rPr>
              <a:t>Longitudinal surveys   </a:t>
            </a:r>
          </a:p>
          <a:p>
            <a:pPr marL="457200" indent="-457200">
              <a:buFont typeface="Arial"/>
              <a:buChar char="•"/>
            </a:pPr>
            <a:r>
              <a:rPr lang="en-US" sz="2900" dirty="0" smtClean="0">
                <a:solidFill>
                  <a:srgbClr val="FFFAC3"/>
                </a:solidFill>
              </a:rPr>
              <a:t>Stratified </a:t>
            </a:r>
          </a:p>
          <a:p>
            <a:pPr marL="457200" indent="-457200">
              <a:buFont typeface="Arial"/>
              <a:buChar char="•"/>
            </a:pPr>
            <a:r>
              <a:rPr lang="en-US" sz="2900" dirty="0" smtClean="0">
                <a:solidFill>
                  <a:srgbClr val="FFFAC3"/>
                </a:solidFill>
              </a:rPr>
              <a:t>Farm scale </a:t>
            </a:r>
          </a:p>
          <a:p>
            <a:pPr marL="914400" lvl="1" indent="-457200">
              <a:buFont typeface="Arial"/>
              <a:buChar char="•"/>
            </a:pPr>
            <a:r>
              <a:rPr lang="en-US" sz="2900" dirty="0">
                <a:solidFill>
                  <a:srgbClr val="FFFAC3"/>
                </a:solidFill>
              </a:rPr>
              <a:t>e</a:t>
            </a:r>
            <a:r>
              <a:rPr lang="en-US" sz="2900" dirty="0" smtClean="0">
                <a:solidFill>
                  <a:srgbClr val="FFFAC3"/>
                </a:solidFill>
              </a:rPr>
              <a:t>conomic</a:t>
            </a:r>
            <a:endParaRPr lang="en-US" sz="2900" dirty="0">
              <a:solidFill>
                <a:srgbClr val="FFFAC3"/>
              </a:solidFill>
            </a:endParaRPr>
          </a:p>
          <a:p>
            <a:pPr marL="914400" lvl="1" indent="-457200">
              <a:buFont typeface="Arial"/>
              <a:buChar char="•"/>
            </a:pPr>
            <a:r>
              <a:rPr lang="en-US" sz="2900" dirty="0" smtClean="0">
                <a:solidFill>
                  <a:srgbClr val="FFFAC3"/>
                </a:solidFill>
              </a:rPr>
              <a:t>agronomic</a:t>
            </a:r>
            <a:endParaRPr lang="en-US" sz="2900" dirty="0">
              <a:solidFill>
                <a:srgbClr val="FFFAC3"/>
              </a:solidFill>
            </a:endParaRPr>
          </a:p>
          <a:p>
            <a:endParaRPr lang="en-US" sz="2900" dirty="0" smtClean="0">
              <a:solidFill>
                <a:srgbClr val="FFFAC3"/>
              </a:solidFill>
            </a:endParaRPr>
          </a:p>
          <a:p>
            <a:endParaRPr lang="en-US" sz="2900" dirty="0">
              <a:solidFill>
                <a:srgbClr val="FFFAC3"/>
              </a:solidFill>
            </a:endParaRPr>
          </a:p>
          <a:p>
            <a:endParaRPr lang="en-US" sz="2900" dirty="0" smtClean="0">
              <a:solidFill>
                <a:srgbClr val="FFFAC3"/>
              </a:solidFill>
            </a:endParaRPr>
          </a:p>
          <a:p>
            <a:endParaRPr lang="en-US" sz="2900" dirty="0">
              <a:solidFill>
                <a:schemeClr val="bg1"/>
              </a:solidFill>
            </a:endParaRPr>
          </a:p>
        </p:txBody>
      </p:sp>
      <p:pic>
        <p:nvPicPr>
          <p:cNvPr id="7" name="Picture 6" descr="REACCH_logoAdjustment3.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6118" y="18781"/>
            <a:ext cx="2067882" cy="1247565"/>
          </a:xfrm>
          <a:prstGeom prst="rect">
            <a:avLst/>
          </a:prstGeom>
          <a:solidFill>
            <a:srgbClr val="FFFFFF"/>
          </a:solidFill>
        </p:spPr>
      </p:pic>
    </p:spTree>
    <p:extLst>
      <p:ext uri="{BB962C8B-B14F-4D97-AF65-F5344CB8AC3E}">
        <p14:creationId xmlns:p14="http://schemas.microsoft.com/office/powerpoint/2010/main" val="3743325444"/>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56513" y="93226"/>
            <a:ext cx="8084579" cy="830997"/>
          </a:xfrm>
          <a:prstGeom prst="rect">
            <a:avLst/>
          </a:prstGeom>
          <a:noFill/>
        </p:spPr>
        <p:txBody>
          <a:bodyPr wrap="square" rtlCol="0">
            <a:spAutoFit/>
          </a:bodyPr>
          <a:lstStyle/>
          <a:p>
            <a:r>
              <a:rPr lang="en-US" sz="4800" b="1" dirty="0" smtClean="0">
                <a:solidFill>
                  <a:schemeClr val="accent3">
                    <a:lumMod val="50000"/>
                  </a:schemeClr>
                </a:solidFill>
                <a:effectLst>
                  <a:reflection blurRad="6350" stA="55000" endA="300" endPos="45500" dir="5400000" sy="-100000" algn="bl" rotWithShape="0"/>
                </a:effectLst>
              </a:rPr>
              <a:t>Highlights</a:t>
            </a:r>
            <a:endParaRPr lang="en-US" sz="4800" b="1" dirty="0">
              <a:solidFill>
                <a:schemeClr val="accent3">
                  <a:lumMod val="50000"/>
                </a:schemeClr>
              </a:solidFill>
              <a:effectLst>
                <a:reflection blurRad="6350" stA="55000" endA="300" endPos="45500" dir="5400000" sy="-100000" algn="bl" rotWithShape="0"/>
              </a:effectLst>
            </a:endParaRPr>
          </a:p>
        </p:txBody>
      </p:sp>
      <p:sp>
        <p:nvSpPr>
          <p:cNvPr id="3" name="Rectangle 2"/>
          <p:cNvSpPr>
            <a:spLocks noChangeArrowheads="1"/>
          </p:cNvSpPr>
          <p:nvPr/>
        </p:nvSpPr>
        <p:spPr bwMode="auto">
          <a:xfrm>
            <a:off x="382692" y="1306790"/>
            <a:ext cx="8058399" cy="6858000"/>
          </a:xfrm>
          <a:prstGeom prst="rect">
            <a:avLst/>
          </a:prstGeom>
          <a:noFill/>
          <a:ln w="25400">
            <a:noFill/>
            <a:miter lim="800000"/>
            <a:headEnd/>
            <a:tailEnd/>
          </a:ln>
        </p:spPr>
        <p:txBody>
          <a:bodyPr anchor="t" anchorCtr="0"/>
          <a:lstStyle/>
          <a:p>
            <a:pPr>
              <a:buSzPct val="150000"/>
            </a:pPr>
            <a:r>
              <a:rPr lang="en-US" sz="4000" b="1" dirty="0" smtClean="0">
                <a:solidFill>
                  <a:srgbClr val="4F6228"/>
                </a:solidFill>
                <a:latin typeface="Arial"/>
              </a:rPr>
              <a:t>Extension and Outreach</a:t>
            </a:r>
          </a:p>
          <a:p>
            <a:pPr>
              <a:buSzPct val="150000"/>
            </a:pPr>
            <a:endParaRPr lang="en-US" sz="2400" dirty="0" smtClean="0">
              <a:solidFill>
                <a:srgbClr val="4F6228"/>
              </a:solidFill>
              <a:latin typeface="Arial"/>
            </a:endParaRPr>
          </a:p>
          <a:p>
            <a:pPr>
              <a:buSzPct val="150000"/>
            </a:pPr>
            <a:endParaRPr lang="en-US" sz="2400" dirty="0">
              <a:solidFill>
                <a:srgbClr val="FFFEC9"/>
              </a:solidFill>
              <a:latin typeface="Arial"/>
            </a:endParaRPr>
          </a:p>
          <a:p>
            <a:pPr marL="342900" indent="-342900">
              <a:buSzPct val="150000"/>
              <a:buFont typeface="Arial"/>
              <a:buChar char="•"/>
            </a:pPr>
            <a:endParaRPr lang="en-US" sz="2400" dirty="0" smtClean="0">
              <a:solidFill>
                <a:srgbClr val="FFFEC9"/>
              </a:solidFill>
              <a:latin typeface="Arial"/>
            </a:endParaRPr>
          </a:p>
          <a:p>
            <a:pPr>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0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endParaRPr lang="en-US" sz="2800" dirty="0">
              <a:solidFill>
                <a:srgbClr val="FFFEC9"/>
              </a:solidFill>
              <a:latin typeface="Arial"/>
            </a:endParaRPr>
          </a:p>
        </p:txBody>
      </p:sp>
      <p:sp>
        <p:nvSpPr>
          <p:cNvPr id="5" name="TextBox 4"/>
          <p:cNvSpPr txBox="1"/>
          <p:nvPr/>
        </p:nvSpPr>
        <p:spPr>
          <a:xfrm>
            <a:off x="356513" y="2410430"/>
            <a:ext cx="8533487" cy="6977054"/>
          </a:xfrm>
          <a:prstGeom prst="rect">
            <a:avLst/>
          </a:prstGeom>
          <a:noFill/>
        </p:spPr>
        <p:txBody>
          <a:bodyPr wrap="square" lIns="82058" tIns="41029" rIns="82058" bIns="41029" rtlCol="0">
            <a:spAutoFit/>
          </a:bodyPr>
          <a:lstStyle/>
          <a:p>
            <a:pPr marL="236538" indent="-236538">
              <a:buFont typeface="Arial"/>
              <a:buChar char="•"/>
            </a:pPr>
            <a:r>
              <a:rPr lang="en-US" sz="3200" dirty="0" smtClean="0">
                <a:solidFill>
                  <a:srgbClr val="FFFAC3"/>
                </a:solidFill>
              </a:rPr>
              <a:t> </a:t>
            </a:r>
            <a:r>
              <a:rPr lang="en-US" sz="3200" dirty="0" err="1" smtClean="0">
                <a:solidFill>
                  <a:srgbClr val="FFFAC3"/>
                </a:solidFill>
              </a:rPr>
              <a:t>eXtension</a:t>
            </a:r>
            <a:r>
              <a:rPr lang="en-US" sz="3200" dirty="0" smtClean="0">
                <a:solidFill>
                  <a:srgbClr val="FFFAC3"/>
                </a:solidFill>
              </a:rPr>
              <a:t> Community of Practice for Climate Change and Grain (partnering with Sustainable Corn CAP)</a:t>
            </a:r>
          </a:p>
          <a:p>
            <a:pPr marL="236538" indent="-236538">
              <a:buFont typeface="Arial"/>
              <a:buChar char="•"/>
            </a:pPr>
            <a:endParaRPr lang="en-US" sz="3200" dirty="0" smtClean="0">
              <a:solidFill>
                <a:srgbClr val="FFFAC3"/>
              </a:solidFill>
            </a:endParaRPr>
          </a:p>
          <a:p>
            <a:pPr marL="236538" indent="-236538">
              <a:buFont typeface="Arial"/>
              <a:buChar char="•"/>
            </a:pPr>
            <a:r>
              <a:rPr lang="en-US" sz="3200" dirty="0" smtClean="0">
                <a:solidFill>
                  <a:srgbClr val="FFFAC3"/>
                </a:solidFill>
              </a:rPr>
              <a:t>&gt; 40 grower focused talks and field days</a:t>
            </a:r>
          </a:p>
          <a:p>
            <a:pPr marL="236538" indent="-236538">
              <a:buFont typeface="Arial"/>
              <a:buChar char="•"/>
            </a:pPr>
            <a:endParaRPr lang="en-US" sz="3200" dirty="0">
              <a:solidFill>
                <a:srgbClr val="FFFAC3"/>
              </a:solidFill>
            </a:endParaRPr>
          </a:p>
          <a:p>
            <a:pPr marL="236538" indent="-236538">
              <a:buFont typeface="Arial"/>
              <a:buChar char="•"/>
            </a:pPr>
            <a:r>
              <a:rPr lang="en-US" sz="3200" dirty="0" smtClean="0">
                <a:solidFill>
                  <a:srgbClr val="FFFAC3"/>
                </a:solidFill>
              </a:rPr>
              <a:t>Stakeholder Advisory Committee participation in Launch Meeting and Annual Meeting</a:t>
            </a:r>
          </a:p>
          <a:p>
            <a:pPr marL="236538" indent="-236538">
              <a:buFont typeface="Arial"/>
              <a:buChar char="•"/>
            </a:pPr>
            <a:endParaRPr lang="en-US" sz="3200" dirty="0" smtClean="0">
              <a:solidFill>
                <a:srgbClr val="FFFAC3"/>
              </a:solidFill>
            </a:endParaRPr>
          </a:p>
          <a:p>
            <a:pPr marL="236538" indent="-236538">
              <a:buFont typeface="Arial"/>
              <a:buChar char="•"/>
            </a:pPr>
            <a:endParaRPr lang="en-US" sz="3200" dirty="0" smtClean="0">
              <a:solidFill>
                <a:srgbClr val="FFFAC3"/>
              </a:solidFill>
            </a:endParaRPr>
          </a:p>
          <a:p>
            <a:endParaRPr lang="en-US" sz="3200" dirty="0" smtClean="0">
              <a:solidFill>
                <a:srgbClr val="FFFAC3"/>
              </a:solidFill>
            </a:endParaRPr>
          </a:p>
          <a:p>
            <a:endParaRPr lang="en-US" sz="3200" dirty="0">
              <a:solidFill>
                <a:srgbClr val="FFFAC3"/>
              </a:solidFill>
            </a:endParaRPr>
          </a:p>
          <a:p>
            <a:endParaRPr lang="en-US" sz="3200" dirty="0" smtClean="0">
              <a:solidFill>
                <a:srgbClr val="FFFAC3"/>
              </a:solidFill>
            </a:endParaRPr>
          </a:p>
          <a:p>
            <a:endParaRPr lang="en-US" sz="3200" dirty="0">
              <a:solidFill>
                <a:schemeClr val="bg1"/>
              </a:solidFill>
            </a:endParaRPr>
          </a:p>
        </p:txBody>
      </p:sp>
      <p:pic>
        <p:nvPicPr>
          <p:cNvPr id="7" name="Picture 6" descr="REACCH_logoAdjustment3.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6118" y="18781"/>
            <a:ext cx="2067882" cy="1247565"/>
          </a:xfrm>
          <a:prstGeom prst="rect">
            <a:avLst/>
          </a:prstGeom>
          <a:solidFill>
            <a:srgbClr val="FFFFFF"/>
          </a:solidFill>
        </p:spPr>
      </p:pic>
    </p:spTree>
    <p:extLst>
      <p:ext uri="{BB962C8B-B14F-4D97-AF65-F5344CB8AC3E}">
        <p14:creationId xmlns:p14="http://schemas.microsoft.com/office/powerpoint/2010/main" val="3483271029"/>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56513" y="93226"/>
            <a:ext cx="8084579" cy="830997"/>
          </a:xfrm>
          <a:prstGeom prst="rect">
            <a:avLst/>
          </a:prstGeom>
          <a:noFill/>
        </p:spPr>
        <p:txBody>
          <a:bodyPr wrap="square" rtlCol="0">
            <a:spAutoFit/>
          </a:bodyPr>
          <a:lstStyle/>
          <a:p>
            <a:r>
              <a:rPr lang="en-US" sz="4800" b="1" dirty="0" smtClean="0">
                <a:solidFill>
                  <a:schemeClr val="accent3">
                    <a:lumMod val="50000"/>
                  </a:schemeClr>
                </a:solidFill>
                <a:effectLst>
                  <a:reflection blurRad="6350" stA="55000" endA="300" endPos="45500" dir="5400000" sy="-100000" algn="bl" rotWithShape="0"/>
                </a:effectLst>
              </a:rPr>
              <a:t>Highlights</a:t>
            </a:r>
            <a:endParaRPr lang="en-US" sz="4800" b="1" dirty="0">
              <a:solidFill>
                <a:schemeClr val="accent3">
                  <a:lumMod val="50000"/>
                </a:schemeClr>
              </a:solidFill>
              <a:effectLst>
                <a:reflection blurRad="6350" stA="55000" endA="300" endPos="45500" dir="5400000" sy="-100000" algn="bl" rotWithShape="0"/>
              </a:effectLst>
            </a:endParaRPr>
          </a:p>
        </p:txBody>
      </p:sp>
      <p:sp>
        <p:nvSpPr>
          <p:cNvPr id="3" name="Rectangle 2"/>
          <p:cNvSpPr>
            <a:spLocks noChangeArrowheads="1"/>
          </p:cNvSpPr>
          <p:nvPr/>
        </p:nvSpPr>
        <p:spPr bwMode="auto">
          <a:xfrm>
            <a:off x="382693" y="1306790"/>
            <a:ext cx="7101468" cy="6858000"/>
          </a:xfrm>
          <a:prstGeom prst="rect">
            <a:avLst/>
          </a:prstGeom>
          <a:noFill/>
          <a:ln w="25400">
            <a:noFill/>
            <a:miter lim="800000"/>
            <a:headEnd/>
            <a:tailEnd/>
          </a:ln>
        </p:spPr>
        <p:txBody>
          <a:bodyPr anchor="t" anchorCtr="0"/>
          <a:lstStyle/>
          <a:p>
            <a:pPr>
              <a:buSzPct val="150000"/>
            </a:pPr>
            <a:r>
              <a:rPr lang="en-US" sz="4000" b="1" dirty="0" smtClean="0">
                <a:solidFill>
                  <a:srgbClr val="4F6228"/>
                </a:solidFill>
                <a:latin typeface="Arial"/>
              </a:rPr>
              <a:t>Management</a:t>
            </a:r>
          </a:p>
          <a:p>
            <a:pPr>
              <a:buSzPct val="150000"/>
            </a:pPr>
            <a:endParaRPr lang="en-US" sz="2400" dirty="0" smtClean="0">
              <a:solidFill>
                <a:srgbClr val="4F6228"/>
              </a:solidFill>
              <a:latin typeface="Arial"/>
            </a:endParaRPr>
          </a:p>
          <a:p>
            <a:pPr>
              <a:buSzPct val="150000"/>
            </a:pPr>
            <a:endParaRPr lang="en-US" sz="2400" dirty="0">
              <a:solidFill>
                <a:srgbClr val="FFFEC9"/>
              </a:solidFill>
              <a:latin typeface="Arial"/>
            </a:endParaRPr>
          </a:p>
          <a:p>
            <a:pPr marL="342900" indent="-342900">
              <a:buSzPct val="150000"/>
              <a:buFont typeface="Arial"/>
              <a:buChar char="•"/>
            </a:pPr>
            <a:endParaRPr lang="en-US" sz="2400" dirty="0" smtClean="0">
              <a:solidFill>
                <a:srgbClr val="FFFEC9"/>
              </a:solidFill>
              <a:latin typeface="Arial"/>
            </a:endParaRPr>
          </a:p>
          <a:p>
            <a:pPr>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0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endParaRPr lang="en-US" sz="2800" dirty="0">
              <a:solidFill>
                <a:srgbClr val="FFFEC9"/>
              </a:solidFill>
              <a:latin typeface="Arial"/>
            </a:endParaRPr>
          </a:p>
        </p:txBody>
      </p:sp>
      <p:pic>
        <p:nvPicPr>
          <p:cNvPr id="43" name="Picture 42" descr="REACCH_logoAdjustment3.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6118" y="18781"/>
            <a:ext cx="2067882" cy="1247565"/>
          </a:xfrm>
          <a:prstGeom prst="rect">
            <a:avLst/>
          </a:prstGeom>
          <a:solidFill>
            <a:srgbClr val="FFFFFF"/>
          </a:solidFill>
        </p:spPr>
      </p:pic>
      <p:sp>
        <p:nvSpPr>
          <p:cNvPr id="7" name="TextBox 6"/>
          <p:cNvSpPr txBox="1"/>
          <p:nvPr/>
        </p:nvSpPr>
        <p:spPr>
          <a:xfrm>
            <a:off x="533399" y="2579760"/>
            <a:ext cx="8390467" cy="2852848"/>
          </a:xfrm>
          <a:prstGeom prst="rect">
            <a:avLst/>
          </a:prstGeom>
          <a:noFill/>
        </p:spPr>
        <p:txBody>
          <a:bodyPr wrap="square" lIns="82058" tIns="41029" rIns="82058" bIns="41029" rtlCol="0">
            <a:spAutoFit/>
          </a:bodyPr>
          <a:lstStyle/>
          <a:p>
            <a:pPr marL="457200" indent="-457200">
              <a:buFont typeface="Arial"/>
              <a:buChar char="•"/>
            </a:pPr>
            <a:r>
              <a:rPr lang="en-US" sz="3600" dirty="0" smtClean="0">
                <a:solidFill>
                  <a:srgbClr val="FFFAC3"/>
                </a:solidFill>
              </a:rPr>
              <a:t>Biweekly Leadership Meetings</a:t>
            </a:r>
          </a:p>
          <a:p>
            <a:pPr marL="457200" indent="-457200">
              <a:buFont typeface="Arial"/>
              <a:buChar char="•"/>
            </a:pPr>
            <a:r>
              <a:rPr lang="en-US" sz="3600" dirty="0" smtClean="0">
                <a:solidFill>
                  <a:srgbClr val="FFFAC3"/>
                </a:solidFill>
              </a:rPr>
              <a:t>Regular Objective and Theme Team Meetings</a:t>
            </a:r>
          </a:p>
          <a:p>
            <a:pPr marL="457200" indent="-457200">
              <a:buFont typeface="Arial"/>
              <a:buChar char="•"/>
            </a:pPr>
            <a:r>
              <a:rPr lang="en-US" sz="3600" dirty="0" smtClean="0">
                <a:solidFill>
                  <a:srgbClr val="FFFAC3"/>
                </a:solidFill>
              </a:rPr>
              <a:t>Quarterly Executive Committee Meeting</a:t>
            </a:r>
          </a:p>
          <a:p>
            <a:pPr marL="457200" indent="-457200">
              <a:buFont typeface="Arial"/>
              <a:buChar char="•"/>
            </a:pPr>
            <a:r>
              <a:rPr lang="en-US" sz="3600" dirty="0" smtClean="0">
                <a:solidFill>
                  <a:srgbClr val="FFFAC3"/>
                </a:solidFill>
              </a:rPr>
              <a:t>Collaboration Software, Central Desktop</a:t>
            </a:r>
          </a:p>
        </p:txBody>
      </p:sp>
    </p:spTree>
    <p:extLst>
      <p:ext uri="{BB962C8B-B14F-4D97-AF65-F5344CB8AC3E}">
        <p14:creationId xmlns:p14="http://schemas.microsoft.com/office/powerpoint/2010/main" val="2919322738"/>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accent3">
                <a:lumMod val="75000"/>
              </a:schemeClr>
            </a:gs>
            <a:gs pos="50000">
              <a:schemeClr val="tx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2235201" y="1774799"/>
            <a:ext cx="5350932" cy="769441"/>
          </a:xfrm>
          <a:prstGeom prst="rect">
            <a:avLst/>
          </a:prstGeom>
          <a:noFill/>
        </p:spPr>
        <p:txBody>
          <a:bodyPr wrap="square" rtlCol="0">
            <a:spAutoFit/>
          </a:bodyPr>
          <a:lstStyle/>
          <a:p>
            <a:r>
              <a:rPr lang="en-US" sz="4400" dirty="0" smtClean="0">
                <a:solidFill>
                  <a:srgbClr val="FFFAC3"/>
                </a:solidFill>
              </a:rPr>
              <a:t>Central </a:t>
            </a:r>
            <a:r>
              <a:rPr lang="en-US" sz="4400" dirty="0" err="1" smtClean="0">
                <a:solidFill>
                  <a:srgbClr val="FFFAC3"/>
                </a:solidFill>
              </a:rPr>
              <a:t>Desktop.com</a:t>
            </a:r>
            <a:endParaRPr lang="en-US" sz="4400" dirty="0">
              <a:solidFill>
                <a:srgbClr val="FFFAC3"/>
              </a:solidFill>
            </a:endParaRPr>
          </a:p>
        </p:txBody>
      </p:sp>
      <p:pic>
        <p:nvPicPr>
          <p:cNvPr id="4" name="Picture 3"/>
          <p:cNvPicPr>
            <a:picLocks noChangeAspect="1"/>
          </p:cNvPicPr>
          <p:nvPr/>
        </p:nvPicPr>
        <p:blipFill>
          <a:blip r:embed="rId2"/>
          <a:stretch>
            <a:fillRect/>
          </a:stretch>
        </p:blipFill>
        <p:spPr>
          <a:xfrm>
            <a:off x="1765300" y="0"/>
            <a:ext cx="5598647" cy="6858000"/>
          </a:xfrm>
          <a:prstGeom prst="rect">
            <a:avLst/>
          </a:prstGeom>
        </p:spPr>
      </p:pic>
      <p:pic>
        <p:nvPicPr>
          <p:cNvPr id="5" name="Picture 4"/>
          <p:cNvPicPr>
            <a:picLocks noChangeAspect="1"/>
          </p:cNvPicPr>
          <p:nvPr/>
        </p:nvPicPr>
        <p:blipFill>
          <a:blip r:embed="rId3"/>
          <a:stretch>
            <a:fillRect/>
          </a:stretch>
        </p:blipFill>
        <p:spPr>
          <a:xfrm>
            <a:off x="4944534" y="304800"/>
            <a:ext cx="3962400" cy="6731000"/>
          </a:xfrm>
          <a:prstGeom prst="rect">
            <a:avLst/>
          </a:prstGeom>
        </p:spPr>
      </p:pic>
    </p:spTree>
    <p:extLst>
      <p:ext uri="{BB962C8B-B14F-4D97-AF65-F5344CB8AC3E}">
        <p14:creationId xmlns:p14="http://schemas.microsoft.com/office/powerpoint/2010/main" val="25887711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3"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
                                        <p:tgtEl>
                                          <p:spTgt spid="5"/>
                                        </p:tgtEl>
                                      </p:cBhvr>
                                    </p:animEffect>
                                    <p:anim calcmode="lin" valueType="num">
                                      <p:cBhvr>
                                        <p:cTn id="12" dur="400" fill="hold"/>
                                        <p:tgtEl>
                                          <p:spTgt spid="5"/>
                                        </p:tgtEl>
                                        <p:attrNameLst>
                                          <p:attrName>ppt_x</p:attrName>
                                        </p:attrNameLst>
                                      </p:cBhvr>
                                      <p:tavLst>
                                        <p:tav tm="0">
                                          <p:val>
                                            <p:strVal val="#ppt_x"/>
                                          </p:val>
                                        </p:tav>
                                        <p:tav tm="100000">
                                          <p:val>
                                            <p:strVal val="#ppt_x"/>
                                          </p:val>
                                        </p:tav>
                                      </p:tavLst>
                                    </p:anim>
                                    <p:anim calcmode="lin" valueType="num">
                                      <p:cBhvr>
                                        <p:cTn id="13" dur="400" fill="hold"/>
                                        <p:tgtEl>
                                          <p:spTgt spid="5"/>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382693" y="1306790"/>
            <a:ext cx="5730240" cy="6858000"/>
          </a:xfrm>
          <a:prstGeom prst="rect">
            <a:avLst/>
          </a:prstGeom>
          <a:noFill/>
          <a:ln w="25400">
            <a:noFill/>
            <a:miter lim="800000"/>
            <a:headEnd/>
            <a:tailEnd/>
          </a:ln>
        </p:spPr>
        <p:txBody>
          <a:bodyPr anchor="t" anchorCtr="0"/>
          <a:lstStyle/>
          <a:p>
            <a:pPr>
              <a:buSzPct val="150000"/>
            </a:pPr>
            <a:r>
              <a:rPr lang="en-US" sz="2800" b="1" dirty="0" smtClean="0">
                <a:solidFill>
                  <a:srgbClr val="4F6228"/>
                </a:solidFill>
                <a:latin typeface="Arial"/>
              </a:rPr>
              <a:t>Annual Meeting Feb. 29-March 2</a:t>
            </a:r>
          </a:p>
          <a:p>
            <a:pPr>
              <a:buSzPct val="150000"/>
            </a:pPr>
            <a:r>
              <a:rPr lang="en-US" sz="2800" b="1" dirty="0" smtClean="0">
                <a:solidFill>
                  <a:srgbClr val="4F6228"/>
                </a:solidFill>
                <a:latin typeface="Arial"/>
              </a:rPr>
              <a:t>Pendleton OR</a:t>
            </a:r>
          </a:p>
          <a:p>
            <a:pPr marL="342900" indent="-342900">
              <a:buSzPct val="100000"/>
              <a:buFont typeface="Arial"/>
              <a:buChar char="•"/>
            </a:pPr>
            <a:endParaRPr lang="en-US" sz="2400" dirty="0" smtClean="0">
              <a:solidFill>
                <a:srgbClr val="FFFEC9"/>
              </a:solidFill>
              <a:latin typeface="Arial"/>
            </a:endParaRPr>
          </a:p>
          <a:p>
            <a:pPr marL="342900" indent="-342900">
              <a:buSzPct val="100000"/>
              <a:buFont typeface="Arial"/>
              <a:buChar char="•"/>
            </a:pPr>
            <a:r>
              <a:rPr lang="en-US" sz="2400" dirty="0" smtClean="0">
                <a:solidFill>
                  <a:srgbClr val="FFFEC9"/>
                </a:solidFill>
                <a:latin typeface="Arial"/>
              </a:rPr>
              <a:t>Posters</a:t>
            </a:r>
            <a:endParaRPr lang="en-US" sz="2400" dirty="0" smtClean="0">
              <a:solidFill>
                <a:srgbClr val="FFFEC9"/>
              </a:solidFill>
              <a:latin typeface="Arial"/>
            </a:endParaRPr>
          </a:p>
          <a:p>
            <a:pPr marL="342900" indent="-342900">
              <a:buSzPct val="100000"/>
              <a:buFont typeface="Arial"/>
              <a:buChar char="•"/>
            </a:pPr>
            <a:r>
              <a:rPr lang="en-US" sz="2400" dirty="0" smtClean="0">
                <a:solidFill>
                  <a:srgbClr val="FFFEC9"/>
                </a:solidFill>
                <a:latin typeface="Arial"/>
              </a:rPr>
              <a:t>Workshops on assessment</a:t>
            </a:r>
          </a:p>
          <a:p>
            <a:pPr marL="342900" indent="-342900">
              <a:buSzPct val="100000"/>
              <a:buFont typeface="Arial"/>
              <a:buChar char="•"/>
            </a:pPr>
            <a:r>
              <a:rPr lang="en-US" sz="2400" dirty="0" smtClean="0">
                <a:solidFill>
                  <a:srgbClr val="FFFEC9"/>
                </a:solidFill>
                <a:latin typeface="Arial"/>
              </a:rPr>
              <a:t>integration</a:t>
            </a:r>
          </a:p>
          <a:p>
            <a:pPr marL="342900" indent="-342900">
              <a:buSzPct val="100000"/>
              <a:buFont typeface="Arial"/>
              <a:buChar char="•"/>
            </a:pPr>
            <a:r>
              <a:rPr lang="en-US" sz="2400" dirty="0" smtClean="0">
                <a:solidFill>
                  <a:srgbClr val="FFFEC9"/>
                </a:solidFill>
                <a:latin typeface="Arial"/>
              </a:rPr>
              <a:t>Stakeholder Committee</a:t>
            </a:r>
          </a:p>
          <a:p>
            <a:pPr marL="342900" indent="-342900">
              <a:buSzPct val="100000"/>
              <a:buFont typeface="Arial"/>
              <a:buChar char="•"/>
            </a:pPr>
            <a:r>
              <a:rPr lang="en-US" sz="2400" dirty="0" smtClean="0">
                <a:solidFill>
                  <a:srgbClr val="FFFEC9"/>
                </a:solidFill>
                <a:latin typeface="Arial"/>
              </a:rPr>
              <a:t>Other Climate CAP leaders</a:t>
            </a:r>
          </a:p>
          <a:p>
            <a:pPr marL="342900" indent="-342900">
              <a:buSzPct val="100000"/>
              <a:buFont typeface="Arial"/>
              <a:buChar char="•"/>
            </a:pPr>
            <a:r>
              <a:rPr lang="en-US" sz="2400" dirty="0" smtClean="0">
                <a:solidFill>
                  <a:srgbClr val="FFFEC9"/>
                </a:solidFill>
                <a:latin typeface="Arial"/>
              </a:rPr>
              <a:t>Scientific Advisory Panel</a:t>
            </a:r>
          </a:p>
          <a:p>
            <a:pPr>
              <a:buSzPct val="150000"/>
            </a:pPr>
            <a:endParaRPr lang="en-US" dirty="0" smtClean="0">
              <a:solidFill>
                <a:srgbClr val="FFFEC9"/>
              </a:solidFill>
              <a:latin typeface="Arial"/>
            </a:endParaRPr>
          </a:p>
          <a:p>
            <a:pPr>
              <a:buSzPct val="150000"/>
            </a:pPr>
            <a:endParaRPr lang="en-US" dirty="0" smtClean="0">
              <a:solidFill>
                <a:srgbClr val="FFFEC9"/>
              </a:solidFill>
              <a:latin typeface="Arial"/>
            </a:endParaRPr>
          </a:p>
          <a:p>
            <a:pPr marL="228600" indent="-228600">
              <a:buSzPct val="150000"/>
              <a:buFont typeface="Wingdings" pitchFamily="2" charset="2"/>
              <a:buChar char="§"/>
            </a:pPr>
            <a:endParaRPr lang="en-US" sz="1600" dirty="0" smtClean="0">
              <a:solidFill>
                <a:srgbClr val="FFFEC9"/>
              </a:solidFill>
              <a:latin typeface="Arial"/>
            </a:endParaRPr>
          </a:p>
          <a:p>
            <a:pPr marL="228600" indent="-228600">
              <a:buSzPct val="150000"/>
            </a:pPr>
            <a:endParaRPr lang="en-US" dirty="0" smtClean="0">
              <a:solidFill>
                <a:srgbClr val="FFFEC9"/>
              </a:solidFill>
              <a:latin typeface="Arial"/>
            </a:endParaRPr>
          </a:p>
          <a:p>
            <a:pPr marL="228600" indent="-228600">
              <a:buSzPct val="150000"/>
            </a:pPr>
            <a:endParaRPr lang="en-US" dirty="0" smtClean="0">
              <a:solidFill>
                <a:srgbClr val="FFFEC9"/>
              </a:solidFill>
              <a:latin typeface="Arial"/>
            </a:endParaRPr>
          </a:p>
          <a:p>
            <a:pPr marL="228600" indent="-228600">
              <a:buSzPct val="150000"/>
              <a:buFont typeface="Wingdings" pitchFamily="2" charset="2"/>
              <a:buChar char="§"/>
            </a:pPr>
            <a:endParaRPr lang="en-US" dirty="0" smtClean="0">
              <a:solidFill>
                <a:srgbClr val="FFFEC9"/>
              </a:solidFill>
              <a:latin typeface="Arial"/>
            </a:endParaRPr>
          </a:p>
          <a:p>
            <a:pPr marL="228600" indent="-228600">
              <a:buSzPct val="150000"/>
              <a:buFont typeface="Wingdings" pitchFamily="2" charset="2"/>
              <a:buChar char="§"/>
            </a:pPr>
            <a:endParaRPr lang="en-US" dirty="0" smtClean="0">
              <a:solidFill>
                <a:srgbClr val="FFFEC9"/>
              </a:solidFill>
              <a:latin typeface="Arial"/>
            </a:endParaRPr>
          </a:p>
          <a:p>
            <a:endParaRPr lang="en-US" sz="2000" dirty="0">
              <a:solidFill>
                <a:srgbClr val="FFFEC9"/>
              </a:solidFill>
              <a:latin typeface="Arial"/>
            </a:endParaRPr>
          </a:p>
        </p:txBody>
      </p:sp>
      <p:pic>
        <p:nvPicPr>
          <p:cNvPr id="8" name="Picture 7" descr="Agenda__FINAL_2-23-12.pdf"/>
          <p:cNvPicPr>
            <a:picLocks noChangeAspect="1"/>
          </p:cNvPicPr>
          <p:nvPr/>
        </p:nvPicPr>
        <p:blipFill>
          <a:blip r:embed="rId3">
            <a:extLst>
              <a:ext uri="{28A0092B-C50C-407E-A947-70E740481C1C}">
                <a14:useLocalDpi xmlns:a14="http://schemas.microsoft.com/office/drawing/2010/main"/>
              </a:ext>
            </a:extLst>
          </a:blip>
          <a:stretch>
            <a:fillRect/>
          </a:stretch>
        </p:blipFill>
        <p:spPr>
          <a:xfrm rot="819195">
            <a:off x="-1034267" y="5079518"/>
            <a:ext cx="4874510" cy="6308189"/>
          </a:xfrm>
          <a:prstGeom prst="rect">
            <a:avLst/>
          </a:prstGeom>
          <a:solidFill>
            <a:srgbClr val="FFFFFF"/>
          </a:solidFill>
        </p:spPr>
      </p:pic>
      <p:pic>
        <p:nvPicPr>
          <p:cNvPr id="2" name="Picture 1" descr="DSCF005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1373" y="4038600"/>
            <a:ext cx="3459719" cy="2594789"/>
          </a:xfrm>
          <a:prstGeom prst="rect">
            <a:avLst/>
          </a:prstGeom>
        </p:spPr>
      </p:pic>
      <p:pic>
        <p:nvPicPr>
          <p:cNvPr id="9" name="Picture 8" descr="DSCF0016.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77466" y="2314499"/>
            <a:ext cx="2929467" cy="2197100"/>
          </a:xfrm>
          <a:prstGeom prst="rect">
            <a:avLst/>
          </a:prstGeom>
        </p:spPr>
      </p:pic>
      <p:pic>
        <p:nvPicPr>
          <p:cNvPr id="11" name="Picture 10" descr="DSCF0075.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5334" y="245534"/>
            <a:ext cx="3166533" cy="2374900"/>
          </a:xfrm>
          <a:prstGeom prst="rect">
            <a:avLst/>
          </a:prstGeom>
        </p:spPr>
      </p:pic>
      <p:pic>
        <p:nvPicPr>
          <p:cNvPr id="12" name="Picture 11" descr="DSCF0027.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26666" y="4241800"/>
            <a:ext cx="2980267" cy="2235200"/>
          </a:xfrm>
          <a:prstGeom prst="rect">
            <a:avLst/>
          </a:prstGeom>
        </p:spPr>
      </p:pic>
      <p:pic>
        <p:nvPicPr>
          <p:cNvPr id="13" name="Picture 12" descr="close up Lois Tim Sanford 2011 Mar 1 Pendleton OR.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07002" y="1905001"/>
            <a:ext cx="3886199" cy="2133599"/>
          </a:xfrm>
          <a:prstGeom prst="rect">
            <a:avLst/>
          </a:prstGeom>
        </p:spPr>
      </p:pic>
      <p:sp>
        <p:nvSpPr>
          <p:cNvPr id="10" name="TextBox 9"/>
          <p:cNvSpPr txBox="1"/>
          <p:nvPr/>
        </p:nvSpPr>
        <p:spPr>
          <a:xfrm>
            <a:off x="356513" y="93226"/>
            <a:ext cx="8084579" cy="769441"/>
          </a:xfrm>
          <a:prstGeom prst="rect">
            <a:avLst/>
          </a:prstGeom>
          <a:noFill/>
        </p:spPr>
        <p:txBody>
          <a:bodyPr wrap="square" rtlCol="0">
            <a:spAutoFit/>
          </a:bodyPr>
          <a:lstStyle/>
          <a:p>
            <a:r>
              <a:rPr lang="en-US" sz="4400" b="1" dirty="0" smtClean="0">
                <a:solidFill>
                  <a:schemeClr val="accent3">
                    <a:lumMod val="50000"/>
                  </a:schemeClr>
                </a:solidFill>
                <a:effectLst>
                  <a:reflection blurRad="6350" stA="55000" endA="300" endPos="45500" dir="5400000" sy="-100000" algn="bl" rotWithShape="0"/>
                </a:effectLst>
              </a:rPr>
              <a:t>Highlights</a:t>
            </a:r>
            <a:endParaRPr lang="en-US" sz="4400" b="1" dirty="0">
              <a:solidFill>
                <a:schemeClr val="accent3">
                  <a:lumMod val="50000"/>
                </a:schemeClr>
              </a:solidFill>
              <a:effectLst>
                <a:reflection blurRad="6350" stA="55000" endA="300" endPos="45500" dir="5400000" sy="-100000" algn="bl" rotWithShape="0"/>
              </a:effectLst>
            </a:endParaRPr>
          </a:p>
        </p:txBody>
      </p:sp>
      <p:grpSp>
        <p:nvGrpSpPr>
          <p:cNvPr id="14" name="Group 13"/>
          <p:cNvGrpSpPr/>
          <p:nvPr/>
        </p:nvGrpSpPr>
        <p:grpSpPr>
          <a:xfrm rot="410595">
            <a:off x="4867553" y="2252693"/>
            <a:ext cx="2964912" cy="3594657"/>
            <a:chOff x="1820970" y="1636639"/>
            <a:chExt cx="3700778" cy="4722741"/>
          </a:xfrm>
        </p:grpSpPr>
        <p:sp>
          <p:nvSpPr>
            <p:cNvPr id="15" name="Rectangle 14"/>
            <p:cNvSpPr/>
            <p:nvPr/>
          </p:nvSpPr>
          <p:spPr>
            <a:xfrm>
              <a:off x="1825690" y="1636639"/>
              <a:ext cx="3696058" cy="4722741"/>
            </a:xfrm>
            <a:prstGeom prst="rect">
              <a:avLst/>
            </a:prstGeom>
            <a:solidFill>
              <a:schemeClr val="bg1"/>
            </a:solidFill>
            <a:scene3d>
              <a:camera prst="perspectiveContrastingLeftFacing"/>
              <a:lightRig rig="flood" dir="t">
                <a:rot lat="0" lon="0" rev="11100000"/>
              </a:lightRig>
            </a:scene3d>
            <a:sp3d extrusionH="76200" prstMaterial="powder">
              <a:bevelT w="0" h="590550"/>
              <a:bevelB w="0" h="0"/>
              <a:contourClr>
                <a:schemeClr val="bg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REACCHFront2.pd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20970" y="1636639"/>
              <a:ext cx="3696058" cy="4722741"/>
            </a:xfrm>
            <a:prstGeom prst="rect">
              <a:avLst/>
            </a:prstGeom>
            <a:scene3d>
              <a:camera prst="perspectiveContrastingLeftFacing"/>
              <a:lightRig rig="threePt" dir="t"/>
            </a:scene3d>
          </p:spPr>
        </p:pic>
      </p:grpSp>
    </p:spTree>
    <p:extLst>
      <p:ext uri="{BB962C8B-B14F-4D97-AF65-F5344CB8AC3E}">
        <p14:creationId xmlns:p14="http://schemas.microsoft.com/office/powerpoint/2010/main" val="3032535990"/>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5943600"/>
            <a:ext cx="9144000" cy="914400"/>
          </a:xfrm>
          <a:prstGeom prst="rect">
            <a:avLst/>
          </a:prstGeom>
          <a:gradFill flip="none" rotWithShape="1">
            <a:gsLst>
              <a:gs pos="0">
                <a:schemeClr val="bg1"/>
              </a:gs>
              <a:gs pos="100000">
                <a:schemeClr val="bg1">
                  <a:lumMod val="8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8" name="TextBox 7"/>
          <p:cNvSpPr txBox="1"/>
          <p:nvPr/>
        </p:nvSpPr>
        <p:spPr>
          <a:xfrm>
            <a:off x="296501" y="251539"/>
            <a:ext cx="8698407" cy="2062103"/>
          </a:xfrm>
          <a:prstGeom prst="rect">
            <a:avLst/>
          </a:prstGeom>
          <a:noFill/>
        </p:spPr>
        <p:txBody>
          <a:bodyPr wrap="square" rtlCol="0">
            <a:spAutoFit/>
          </a:bodyPr>
          <a:lstStyle/>
          <a:p>
            <a:pPr algn="ctr"/>
            <a:r>
              <a:rPr lang="en-US" sz="3200" dirty="0">
                <a:solidFill>
                  <a:srgbClr val="000000"/>
                </a:solidFill>
                <a:latin typeface="Tahoma"/>
                <a:ea typeface="Tahoma"/>
                <a:cs typeface="Tahoma"/>
              </a:rPr>
              <a:t>An interdisciplinary approach to climate change and cereal production in the Pacific Northwest: the REACCH PNA project</a:t>
            </a:r>
            <a:endParaRPr lang="en-US" sz="3200" dirty="0"/>
          </a:p>
          <a:p>
            <a:pPr algn="ctr"/>
            <a:endParaRPr lang="en-US" sz="3200" dirty="0">
              <a:latin typeface="Arial"/>
              <a:cs typeface="Arial"/>
            </a:endParaRPr>
          </a:p>
        </p:txBody>
      </p:sp>
      <p:sp>
        <p:nvSpPr>
          <p:cNvPr id="2" name="TextBox 1"/>
          <p:cNvSpPr txBox="1"/>
          <p:nvPr/>
        </p:nvSpPr>
        <p:spPr>
          <a:xfrm>
            <a:off x="2785257" y="3152595"/>
            <a:ext cx="3620835" cy="2862323"/>
          </a:xfrm>
          <a:prstGeom prst="rect">
            <a:avLst/>
          </a:prstGeom>
          <a:noFill/>
        </p:spPr>
        <p:txBody>
          <a:bodyPr wrap="square" rtlCol="0">
            <a:spAutoFit/>
          </a:bodyPr>
          <a:lstStyle/>
          <a:p>
            <a:pPr algn="ctr"/>
            <a:endParaRPr lang="en-US" dirty="0" smtClean="0">
              <a:solidFill>
                <a:schemeClr val="accent3">
                  <a:lumMod val="20000"/>
                  <a:lumOff val="80000"/>
                </a:schemeClr>
              </a:solidFill>
            </a:endParaRPr>
          </a:p>
          <a:p>
            <a:pPr algn="ctr"/>
            <a:endParaRPr lang="en-US" dirty="0">
              <a:solidFill>
                <a:schemeClr val="accent3">
                  <a:lumMod val="20000"/>
                  <a:lumOff val="80000"/>
                </a:schemeClr>
              </a:solidFill>
            </a:endParaRPr>
          </a:p>
          <a:p>
            <a:pPr algn="ctr"/>
            <a:r>
              <a:rPr lang="en-US" dirty="0" smtClean="0">
                <a:solidFill>
                  <a:schemeClr val="accent3">
                    <a:lumMod val="20000"/>
                    <a:lumOff val="80000"/>
                  </a:schemeClr>
                </a:solidFill>
              </a:rPr>
              <a:t>Sanford D. Eigenbrode</a:t>
            </a:r>
          </a:p>
          <a:p>
            <a:pPr algn="ctr"/>
            <a:r>
              <a:rPr lang="en-US" dirty="0" smtClean="0">
                <a:solidFill>
                  <a:schemeClr val="accent3">
                    <a:lumMod val="20000"/>
                    <a:lumOff val="80000"/>
                  </a:schemeClr>
                </a:solidFill>
              </a:rPr>
              <a:t>Entomology, University of Idaho</a:t>
            </a:r>
          </a:p>
          <a:p>
            <a:pPr algn="ctr"/>
            <a:r>
              <a:rPr lang="en-US" dirty="0" smtClean="0">
                <a:solidFill>
                  <a:schemeClr val="accent3">
                    <a:lumMod val="20000"/>
                    <a:lumOff val="80000"/>
                  </a:schemeClr>
                </a:solidFill>
              </a:rPr>
              <a:t>Director of REACCH-PNA</a:t>
            </a:r>
          </a:p>
          <a:p>
            <a:pPr algn="ctr"/>
            <a:endParaRPr lang="en-US" dirty="0">
              <a:solidFill>
                <a:schemeClr val="accent3">
                  <a:lumMod val="20000"/>
                  <a:lumOff val="80000"/>
                </a:schemeClr>
              </a:solidFill>
            </a:endParaRPr>
          </a:p>
          <a:p>
            <a:pPr algn="ctr"/>
            <a:r>
              <a:rPr lang="en-US" dirty="0" smtClean="0">
                <a:solidFill>
                  <a:schemeClr val="accent3">
                    <a:lumMod val="20000"/>
                    <a:lumOff val="80000"/>
                  </a:schemeClr>
                </a:solidFill>
              </a:rPr>
              <a:t>WSU Crop and Soil Science Seminar</a:t>
            </a:r>
          </a:p>
          <a:p>
            <a:pPr algn="ctr"/>
            <a:r>
              <a:rPr lang="en-US" dirty="0" smtClean="0">
                <a:solidFill>
                  <a:schemeClr val="accent3">
                    <a:lumMod val="20000"/>
                    <a:lumOff val="80000"/>
                  </a:schemeClr>
                </a:solidFill>
              </a:rPr>
              <a:t>Oct. 3, 2011</a:t>
            </a:r>
          </a:p>
          <a:p>
            <a:pPr algn="ctr"/>
            <a:endParaRPr lang="en-US" dirty="0">
              <a:solidFill>
                <a:schemeClr val="accent3">
                  <a:lumMod val="20000"/>
                  <a:lumOff val="80000"/>
                </a:schemeClr>
              </a:solidFill>
            </a:endParaRPr>
          </a:p>
          <a:p>
            <a:pPr algn="ctr"/>
            <a:endParaRPr lang="en-US" dirty="0">
              <a:solidFill>
                <a:schemeClr val="accent3">
                  <a:lumMod val="20000"/>
                  <a:lumOff val="80000"/>
                </a:schemeClr>
              </a:solidFill>
            </a:endParaRP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14689">
            <a:off x="-702590" y="-318813"/>
            <a:ext cx="9992124" cy="749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44133" y="880533"/>
            <a:ext cx="4661959" cy="769441"/>
          </a:xfrm>
          <a:prstGeom prst="rect">
            <a:avLst/>
          </a:prstGeom>
          <a:noFill/>
        </p:spPr>
        <p:txBody>
          <a:bodyPr wrap="square" rtlCol="0">
            <a:spAutoFit/>
          </a:bodyPr>
          <a:lstStyle/>
          <a:p>
            <a:r>
              <a:rPr lang="en-US" sz="4400" dirty="0" smtClean="0">
                <a:solidFill>
                  <a:schemeClr val="accent3">
                    <a:lumMod val="50000"/>
                  </a:schemeClr>
                </a:solidFill>
              </a:rPr>
              <a:t>Year 2 Challenges</a:t>
            </a:r>
            <a:endParaRPr lang="en-US" sz="4400" dirty="0">
              <a:solidFill>
                <a:schemeClr val="accent3">
                  <a:lumMod val="50000"/>
                </a:schemeClr>
              </a:solidFill>
            </a:endParaRPr>
          </a:p>
        </p:txBody>
      </p:sp>
      <p:sp>
        <p:nvSpPr>
          <p:cNvPr id="4" name="TextBox 3"/>
          <p:cNvSpPr txBox="1"/>
          <p:nvPr/>
        </p:nvSpPr>
        <p:spPr>
          <a:xfrm>
            <a:off x="651198" y="3288566"/>
            <a:ext cx="8023580" cy="4401205"/>
          </a:xfrm>
          <a:prstGeom prst="rect">
            <a:avLst/>
          </a:prstGeom>
          <a:solidFill>
            <a:schemeClr val="bg2">
              <a:lumMod val="25000"/>
              <a:alpha val="70000"/>
            </a:schemeClr>
          </a:solidFill>
        </p:spPr>
        <p:txBody>
          <a:bodyPr wrap="square" rtlCol="0">
            <a:spAutoFit/>
          </a:bodyPr>
          <a:lstStyle/>
          <a:p>
            <a:pPr marL="457200" indent="-457200">
              <a:buFont typeface="Arial"/>
              <a:buChar char="•"/>
            </a:pPr>
            <a:r>
              <a:rPr lang="en-US" sz="2800" dirty="0" smtClean="0">
                <a:solidFill>
                  <a:srgbClr val="FFFAC3"/>
                </a:solidFill>
              </a:rPr>
              <a:t>Improving Project-Wide Integration</a:t>
            </a:r>
          </a:p>
          <a:p>
            <a:pPr marL="457200" indent="-457200">
              <a:buFont typeface="Arial"/>
              <a:buChar char="•"/>
            </a:pPr>
            <a:r>
              <a:rPr lang="en-US" sz="2800" dirty="0" smtClean="0">
                <a:solidFill>
                  <a:srgbClr val="FFFAC3"/>
                </a:solidFill>
              </a:rPr>
              <a:t>Maintaining Esprit de Corps</a:t>
            </a:r>
          </a:p>
          <a:p>
            <a:pPr marL="457200" indent="-457200">
              <a:buFont typeface="Arial"/>
              <a:buChar char="•"/>
            </a:pPr>
            <a:r>
              <a:rPr lang="en-US" sz="2800" dirty="0" smtClean="0">
                <a:solidFill>
                  <a:srgbClr val="FFFAC3"/>
                </a:solidFill>
              </a:rPr>
              <a:t>Refining and Executing </a:t>
            </a:r>
            <a:r>
              <a:rPr lang="en-US" sz="2800" dirty="0" smtClean="0">
                <a:solidFill>
                  <a:srgbClr val="FFFAC3"/>
                </a:solidFill>
              </a:rPr>
              <a:t>Integrative Modeling</a:t>
            </a:r>
            <a:endParaRPr lang="en-US" sz="2800" dirty="0" smtClean="0">
              <a:solidFill>
                <a:srgbClr val="FFFAC3"/>
              </a:solidFill>
            </a:endParaRPr>
          </a:p>
          <a:p>
            <a:pPr marL="457200" indent="-457200">
              <a:buFont typeface="Arial"/>
              <a:buChar char="•"/>
            </a:pPr>
            <a:r>
              <a:rPr lang="en-US" sz="2800" dirty="0" smtClean="0">
                <a:solidFill>
                  <a:srgbClr val="FFFAC3"/>
                </a:solidFill>
              </a:rPr>
              <a:t>Ramping Up Extension and Education</a:t>
            </a:r>
          </a:p>
          <a:p>
            <a:pPr marL="457200" indent="-457200">
              <a:buFont typeface="Arial"/>
              <a:buChar char="•"/>
            </a:pPr>
            <a:r>
              <a:rPr lang="en-US" sz="2800" dirty="0" smtClean="0">
                <a:solidFill>
                  <a:srgbClr val="FFFAC3"/>
                </a:solidFill>
              </a:rPr>
              <a:t>Building and Strengthening </a:t>
            </a:r>
            <a:r>
              <a:rPr lang="en-US" sz="2800" dirty="0" smtClean="0">
                <a:solidFill>
                  <a:srgbClr val="FFFAC3"/>
                </a:solidFill>
              </a:rPr>
              <a:t>Networking</a:t>
            </a:r>
            <a:endParaRPr lang="en-US" sz="2800" dirty="0" smtClean="0">
              <a:solidFill>
                <a:srgbClr val="FFFAC3"/>
              </a:solidFill>
            </a:endParaRPr>
          </a:p>
          <a:p>
            <a:pPr marL="457200" indent="-457200">
              <a:buFont typeface="Arial"/>
              <a:buChar char="•"/>
            </a:pPr>
            <a:r>
              <a:rPr lang="en-US" sz="2800" dirty="0" smtClean="0">
                <a:solidFill>
                  <a:srgbClr val="FFFAC3"/>
                </a:solidFill>
              </a:rPr>
              <a:t>Improving Web Presence</a:t>
            </a:r>
          </a:p>
          <a:p>
            <a:pPr marL="457200" indent="-457200">
              <a:buFont typeface="Arial"/>
              <a:buChar char="•"/>
            </a:pPr>
            <a:r>
              <a:rPr lang="en-US" sz="2800" dirty="0" smtClean="0">
                <a:solidFill>
                  <a:srgbClr val="FFFAC3"/>
                </a:solidFill>
              </a:rPr>
              <a:t>Launching Data </a:t>
            </a:r>
            <a:r>
              <a:rPr lang="en-US" sz="2800" dirty="0" smtClean="0">
                <a:solidFill>
                  <a:srgbClr val="FFFAC3"/>
                </a:solidFill>
              </a:rPr>
              <a:t>Portal</a:t>
            </a:r>
          </a:p>
          <a:p>
            <a:pPr marL="457200" indent="-457200">
              <a:buFont typeface="Arial"/>
              <a:buChar char="•"/>
            </a:pPr>
            <a:r>
              <a:rPr lang="en-US" sz="2800" dirty="0" smtClean="0">
                <a:solidFill>
                  <a:srgbClr val="FFFAC3"/>
                </a:solidFill>
              </a:rPr>
              <a:t>Building Partnerships</a:t>
            </a:r>
            <a:endParaRPr lang="en-US" sz="2800" dirty="0" smtClean="0">
              <a:solidFill>
                <a:srgbClr val="FFFAC3"/>
              </a:solidFill>
            </a:endParaRPr>
          </a:p>
          <a:p>
            <a:endParaRPr lang="en-US" sz="2800" dirty="0" smtClean="0">
              <a:solidFill>
                <a:srgbClr val="FFFF00"/>
              </a:solidFill>
            </a:endParaRPr>
          </a:p>
          <a:p>
            <a:endParaRPr lang="en-US" sz="2800" dirty="0" smtClean="0">
              <a:solidFill>
                <a:srgbClr val="FFFF00"/>
              </a:solidFill>
            </a:endParaRPr>
          </a:p>
        </p:txBody>
      </p:sp>
    </p:spTree>
    <p:extLst>
      <p:ext uri="{BB962C8B-B14F-4D97-AF65-F5344CB8AC3E}">
        <p14:creationId xmlns:p14="http://schemas.microsoft.com/office/powerpoint/2010/main" val="14688895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1744133" y="174983"/>
            <a:ext cx="5720645" cy="769441"/>
          </a:xfrm>
          <a:prstGeom prst="rect">
            <a:avLst/>
          </a:prstGeom>
          <a:noFill/>
        </p:spPr>
        <p:txBody>
          <a:bodyPr wrap="square" rtlCol="0">
            <a:spAutoFit/>
          </a:bodyPr>
          <a:lstStyle/>
          <a:p>
            <a:r>
              <a:rPr lang="en-US" sz="4400" dirty="0" smtClean="0">
                <a:solidFill>
                  <a:srgbClr val="008000"/>
                </a:solidFill>
              </a:rPr>
              <a:t>Meeting the Challenges</a:t>
            </a:r>
            <a:endParaRPr lang="en-US" sz="4400" dirty="0">
              <a:solidFill>
                <a:srgbClr val="008000"/>
              </a:solidFill>
            </a:endParaRPr>
          </a:p>
        </p:txBody>
      </p:sp>
      <p:sp>
        <p:nvSpPr>
          <p:cNvPr id="14" name="TextBox 13"/>
          <p:cNvSpPr txBox="1"/>
          <p:nvPr/>
        </p:nvSpPr>
        <p:spPr>
          <a:xfrm>
            <a:off x="1219199" y="1899596"/>
            <a:ext cx="6739467" cy="3600986"/>
          </a:xfrm>
          <a:prstGeom prst="rect">
            <a:avLst/>
          </a:prstGeom>
          <a:solidFill>
            <a:schemeClr val="bg2">
              <a:lumMod val="25000"/>
              <a:alpha val="70000"/>
            </a:schemeClr>
          </a:solidFill>
        </p:spPr>
        <p:txBody>
          <a:bodyPr wrap="square" rtlCol="0">
            <a:spAutoFit/>
          </a:bodyPr>
          <a:lstStyle/>
          <a:p>
            <a:r>
              <a:rPr lang="en-US" sz="3600" dirty="0" smtClean="0">
                <a:solidFill>
                  <a:srgbClr val="FFFAC3"/>
                </a:solidFill>
              </a:rPr>
              <a:t>Improving Integration</a:t>
            </a:r>
          </a:p>
          <a:p>
            <a:pPr marL="457200" indent="-457200">
              <a:buFont typeface="Arial"/>
              <a:buChar char="•"/>
            </a:pPr>
            <a:r>
              <a:rPr lang="en-US" sz="3200" dirty="0" smtClean="0">
                <a:solidFill>
                  <a:srgbClr val="FFFAC3"/>
                </a:solidFill>
              </a:rPr>
              <a:t>Field Site Tour 2012</a:t>
            </a:r>
          </a:p>
          <a:p>
            <a:pPr marL="457200" indent="-457200">
              <a:buFont typeface="Arial"/>
              <a:buChar char="•"/>
            </a:pPr>
            <a:r>
              <a:rPr lang="en-US" sz="3200" dirty="0" smtClean="0">
                <a:solidFill>
                  <a:srgbClr val="FFFAC3"/>
                </a:solidFill>
              </a:rPr>
              <a:t>Virtual Water Cooler</a:t>
            </a:r>
          </a:p>
          <a:p>
            <a:pPr marL="457200" indent="-457200">
              <a:buFont typeface="Arial"/>
              <a:buChar char="•"/>
            </a:pPr>
            <a:r>
              <a:rPr lang="en-US" sz="3200" dirty="0" smtClean="0">
                <a:solidFill>
                  <a:srgbClr val="FFFAC3"/>
                </a:solidFill>
              </a:rPr>
              <a:t>Integration </a:t>
            </a:r>
            <a:r>
              <a:rPr lang="en-US" sz="3200" dirty="0" smtClean="0">
                <a:solidFill>
                  <a:srgbClr val="FFFAC3"/>
                </a:solidFill>
              </a:rPr>
              <a:t>Fridays</a:t>
            </a:r>
          </a:p>
          <a:p>
            <a:pPr marL="457200" indent="-457200">
              <a:buFont typeface="Arial"/>
              <a:buChar char="•"/>
            </a:pPr>
            <a:endParaRPr lang="en-US" sz="3200" dirty="0">
              <a:solidFill>
                <a:srgbClr val="FFFAC3"/>
              </a:solidFill>
            </a:endParaRPr>
          </a:p>
          <a:p>
            <a:endParaRPr lang="en-US" sz="3200" dirty="0" smtClean="0">
              <a:solidFill>
                <a:srgbClr val="FFFAC3"/>
              </a:solidFill>
            </a:endParaRPr>
          </a:p>
          <a:p>
            <a:endParaRPr lang="en-US" sz="3200" dirty="0">
              <a:solidFill>
                <a:srgbClr val="FFFAC3"/>
              </a:solidFill>
            </a:endParaRPr>
          </a:p>
        </p:txBody>
      </p:sp>
    </p:spTree>
    <p:extLst>
      <p:ext uri="{BB962C8B-B14F-4D97-AF65-F5344CB8AC3E}">
        <p14:creationId xmlns:p14="http://schemas.microsoft.com/office/powerpoint/2010/main" val="776758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100000">
              <a:schemeClr val="accent3">
                <a:lumMod val="50000"/>
              </a:schemeClr>
            </a:gs>
          </a:gsLst>
          <a:lin ang="0" scaled="1"/>
          <a:tileRect/>
        </a:gradFill>
        <a:effectLst/>
      </p:bgPr>
    </p:bg>
    <p:spTree>
      <p:nvGrpSpPr>
        <p:cNvPr id="1" name=""/>
        <p:cNvGrpSpPr/>
        <p:nvPr/>
      </p:nvGrpSpPr>
      <p:grpSpPr>
        <a:xfrm>
          <a:off x="0" y="0"/>
          <a:ext cx="0" cy="0"/>
          <a:chOff x="0" y="0"/>
          <a:chExt cx="0" cy="0"/>
        </a:xfrm>
      </p:grpSpPr>
      <p:pic>
        <p:nvPicPr>
          <p:cNvPr id="7" name="Picture 6" descr="EigenbrodeORourketool.pdf"/>
          <p:cNvPicPr>
            <a:picLocks noChangeAspect="1"/>
          </p:cNvPicPr>
          <p:nvPr/>
        </p:nvPicPr>
        <p:blipFill>
          <a:blip r:embed="rId3"/>
          <a:srcRect/>
          <a:stretch>
            <a:fillRect/>
          </a:stretch>
        </p:blipFill>
        <p:spPr bwMode="auto">
          <a:xfrm rot="1191305">
            <a:off x="1982789" y="1707707"/>
            <a:ext cx="4557712" cy="6053137"/>
          </a:xfrm>
          <a:prstGeom prst="rect">
            <a:avLst/>
          </a:prstGeom>
          <a:solidFill>
            <a:srgbClr val="FFFFFF"/>
          </a:solidFill>
          <a:ln w="9525">
            <a:noFill/>
            <a:miter lim="800000"/>
            <a:headEnd/>
            <a:tailEnd/>
          </a:ln>
        </p:spPr>
      </p:pic>
      <p:pic>
        <p:nvPicPr>
          <p:cNvPr id="4" name="Content Placeholder 3" descr="eigenbrodeetalbioscience.pdf"/>
          <p:cNvPicPr>
            <a:picLocks noGrp="1" noChangeAspect="1"/>
          </p:cNvPicPr>
          <p:nvPr>
            <p:ph idx="1"/>
          </p:nvPr>
        </p:nvPicPr>
        <p:blipFill>
          <a:blip r:embed="rId4"/>
          <a:srcRect/>
          <a:stretch>
            <a:fillRect/>
          </a:stretch>
        </p:blipFill>
        <p:spPr>
          <a:xfrm rot="611735">
            <a:off x="158751" y="1033019"/>
            <a:ext cx="4751388" cy="6310313"/>
          </a:xfrm>
          <a:solidFill>
            <a:schemeClr val="bg1"/>
          </a:solidFill>
          <a:effectLst>
            <a:outerShdw blurRad="50800" dist="101600" dir="2700000" rotWithShape="0">
              <a:srgbClr val="000000">
                <a:alpha val="42999"/>
              </a:srgbClr>
            </a:outerShdw>
          </a:effectLst>
        </p:spPr>
      </p:pic>
      <p:sp>
        <p:nvSpPr>
          <p:cNvPr id="2" name="Rectangle 1"/>
          <p:cNvSpPr/>
          <p:nvPr/>
        </p:nvSpPr>
        <p:spPr>
          <a:xfrm>
            <a:off x="-240007" y="-655"/>
            <a:ext cx="6020165" cy="9055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855663" y="150813"/>
            <a:ext cx="896937" cy="722312"/>
          </a:xfrm>
          <a:prstGeom prst="rect">
            <a:avLst/>
          </a:prstGeom>
          <a:effectLst>
            <a:outerShdw blurRad="50800" dist="25400" dir="2700000">
              <a:srgbClr val="000000">
                <a:alpha val="43000"/>
              </a:srgbClr>
            </a:outerShdw>
          </a:effectLst>
        </p:spPr>
      </p:pic>
      <p:pic>
        <p:nvPicPr>
          <p:cNvPr id="6" name="Picture 5"/>
          <p:cNvPicPr>
            <a:picLocks noChangeAspect="1"/>
          </p:cNvPicPr>
          <p:nvPr/>
        </p:nvPicPr>
        <p:blipFill>
          <a:blip r:embed="rId6"/>
          <a:stretch>
            <a:fillRect/>
          </a:stretch>
        </p:blipFill>
        <p:spPr>
          <a:xfrm rot="1907490">
            <a:off x="6411913" y="636588"/>
            <a:ext cx="3119437" cy="2459037"/>
          </a:xfrm>
          <a:prstGeom prst="rect">
            <a:avLst/>
          </a:prstGeom>
          <a:effectLst>
            <a:outerShdw blurRad="50800" dist="50800" dir="2700000">
              <a:srgbClr val="000000">
                <a:alpha val="68000"/>
              </a:srgbClr>
            </a:outerShdw>
          </a:effectLst>
        </p:spPr>
      </p:pic>
      <p:sp>
        <p:nvSpPr>
          <p:cNvPr id="41990" name="TextBox 7"/>
          <p:cNvSpPr txBox="1">
            <a:spLocks noChangeArrowheads="1"/>
          </p:cNvSpPr>
          <p:nvPr/>
        </p:nvSpPr>
        <p:spPr bwMode="auto">
          <a:xfrm>
            <a:off x="6416675" y="6519863"/>
            <a:ext cx="2433638" cy="307975"/>
          </a:xfrm>
          <a:prstGeom prst="rect">
            <a:avLst/>
          </a:prstGeom>
          <a:noFill/>
          <a:ln w="9525">
            <a:noFill/>
            <a:miter lim="800000"/>
            <a:headEnd/>
            <a:tailEnd/>
          </a:ln>
        </p:spPr>
        <p:txBody>
          <a:bodyPr wrap="none">
            <a:prstTxWarp prst="textNoShape">
              <a:avLst/>
            </a:prstTxWarp>
            <a:spAutoFit/>
          </a:bodyPr>
          <a:lstStyle/>
          <a:p>
            <a:r>
              <a:rPr lang="en-US" sz="1400" b="1">
                <a:solidFill>
                  <a:schemeClr val="bg1"/>
                </a:solidFill>
              </a:rPr>
              <a:t>BioScience 57(1): 55-64 (2007)</a:t>
            </a:r>
          </a:p>
        </p:txBody>
      </p:sp>
      <p:cxnSp>
        <p:nvCxnSpPr>
          <p:cNvPr id="8" name="Straight Connector 7"/>
          <p:cNvCxnSpPr/>
          <p:nvPr/>
        </p:nvCxnSpPr>
        <p:spPr>
          <a:xfrm rot="10800000" flipV="1">
            <a:off x="0" y="785813"/>
            <a:ext cx="9207500" cy="0"/>
          </a:xfrm>
          <a:prstGeom prst="line">
            <a:avLst/>
          </a:prstGeom>
          <a:ln w="17780" cap="flat" cmpd="sng" algn="ctr">
            <a:solidFill>
              <a:srgbClr val="3F404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Picture 7"/>
          <p:cNvPicPr>
            <a:picLocks noChangeAspect="1"/>
          </p:cNvPicPr>
          <p:nvPr/>
        </p:nvPicPr>
        <p:blipFill>
          <a:blip r:embed="rId7"/>
          <a:srcRect r="2182"/>
          <a:stretch>
            <a:fillRect/>
          </a:stretch>
        </p:blipFill>
        <p:spPr bwMode="auto">
          <a:xfrm>
            <a:off x="5431116" y="0"/>
            <a:ext cx="3712884" cy="904875"/>
          </a:xfrm>
          <a:prstGeom prst="rect">
            <a:avLst/>
          </a:prstGeom>
          <a:noFill/>
          <a:ln w="9525">
            <a:noFill/>
            <a:miter lim="800000"/>
            <a:headEnd/>
            <a:tailEnd/>
          </a:ln>
        </p:spPr>
      </p:pic>
      <p:sp>
        <p:nvSpPr>
          <p:cNvPr id="10" name="TextBox 5"/>
          <p:cNvSpPr txBox="1">
            <a:spLocks noChangeArrowheads="1"/>
          </p:cNvSpPr>
          <p:nvPr/>
        </p:nvSpPr>
        <p:spPr bwMode="auto">
          <a:xfrm>
            <a:off x="266699" y="114300"/>
            <a:ext cx="6805865" cy="707886"/>
          </a:xfrm>
          <a:prstGeom prst="rect">
            <a:avLst/>
          </a:prstGeom>
          <a:noFill/>
          <a:ln w="9525">
            <a:noFill/>
            <a:miter lim="800000"/>
            <a:headEnd/>
            <a:tailEnd/>
          </a:ln>
        </p:spPr>
        <p:txBody>
          <a:bodyPr wrap="square">
            <a:prstTxWarp prst="textNoShape">
              <a:avLst/>
            </a:prstTxWarp>
            <a:spAutoFit/>
          </a:bodyPr>
          <a:lstStyle/>
          <a:p>
            <a:r>
              <a:rPr lang="en-GB" sz="4000" dirty="0" smtClean="0">
                <a:solidFill>
                  <a:srgbClr val="000000"/>
                </a:solidFill>
              </a:rPr>
              <a:t>Toolbox </a:t>
            </a:r>
            <a:r>
              <a:rPr lang="en-GB" sz="4000" dirty="0" smtClean="0">
                <a:solidFill>
                  <a:srgbClr val="000000"/>
                </a:solidFill>
              </a:rPr>
              <a:t>Project Workshops </a:t>
            </a:r>
            <a:endParaRPr lang="en-US" sz="4000" dirty="0">
              <a:latin typeface="Calibri" charset="0"/>
            </a:endParaRPr>
          </a:p>
        </p:txBody>
      </p:sp>
    </p:spTree>
    <p:extLst>
      <p:ext uri="{BB962C8B-B14F-4D97-AF65-F5344CB8AC3E}">
        <p14:creationId xmlns:p14="http://schemas.microsoft.com/office/powerpoint/2010/main" val="909836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nut 4"/>
          <p:cNvSpPr/>
          <p:nvPr/>
        </p:nvSpPr>
        <p:spPr>
          <a:xfrm>
            <a:off x="371157" y="-806448"/>
            <a:ext cx="8149739" cy="7915163"/>
          </a:xfrm>
          <a:prstGeom prst="donut">
            <a:avLst>
              <a:gd name="adj" fmla="val 30181"/>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173" y="2763669"/>
            <a:ext cx="798929" cy="1011355"/>
          </a:xfrm>
          <a:prstGeom prst="rect">
            <a:avLst/>
          </a:prstGeom>
          <a:noFill/>
          <a:ln w="9525">
            <a:noFill/>
            <a:miter lim="800000"/>
            <a:headEnd/>
            <a:tailEnd/>
          </a:ln>
        </p:spPr>
      </p:pic>
      <p:sp>
        <p:nvSpPr>
          <p:cNvPr id="13" name="TextBox 12"/>
          <p:cNvSpPr txBox="1"/>
          <p:nvPr/>
        </p:nvSpPr>
        <p:spPr>
          <a:xfrm>
            <a:off x="3208411" y="267314"/>
            <a:ext cx="2801819" cy="1200329"/>
          </a:xfrm>
          <a:prstGeom prst="rect">
            <a:avLst/>
          </a:prstGeom>
          <a:noFill/>
        </p:spPr>
        <p:txBody>
          <a:bodyPr wrap="none" rtlCol="0">
            <a:spAutoFit/>
          </a:bodyPr>
          <a:lstStyle/>
          <a:p>
            <a:pPr algn="ctr"/>
            <a:r>
              <a:rPr lang="en-US" b="1" dirty="0" smtClean="0">
                <a:latin typeface="Arial"/>
                <a:cs typeface="Arial"/>
              </a:rPr>
              <a:t>IGERT</a:t>
            </a:r>
          </a:p>
          <a:p>
            <a:pPr algn="ctr"/>
            <a:r>
              <a:rPr lang="en-US" b="1" dirty="0" smtClean="0">
                <a:latin typeface="Arial"/>
                <a:cs typeface="Arial"/>
              </a:rPr>
              <a:t>Projects</a:t>
            </a:r>
          </a:p>
          <a:p>
            <a:pPr algn="ctr"/>
            <a:r>
              <a:rPr lang="en-US" dirty="0" smtClean="0">
                <a:latin typeface="Arial"/>
                <a:cs typeface="Arial"/>
              </a:rPr>
              <a:t>WSU- NSPIRE</a:t>
            </a:r>
          </a:p>
          <a:p>
            <a:pPr algn="ctr"/>
            <a:r>
              <a:rPr lang="en-US" dirty="0" smtClean="0">
                <a:latin typeface="Arial"/>
                <a:cs typeface="Arial"/>
              </a:rPr>
              <a:t>UI - Ecological Resilience</a:t>
            </a:r>
            <a:endParaRPr lang="en-US" dirty="0">
              <a:latin typeface="Arial"/>
              <a:cs typeface="Arial"/>
            </a:endParaRPr>
          </a:p>
        </p:txBody>
      </p:sp>
      <p:sp>
        <p:nvSpPr>
          <p:cNvPr id="19" name="TextBox 18"/>
          <p:cNvSpPr txBox="1"/>
          <p:nvPr/>
        </p:nvSpPr>
        <p:spPr>
          <a:xfrm>
            <a:off x="167962" y="3775023"/>
            <a:ext cx="1919433" cy="923330"/>
          </a:xfrm>
          <a:prstGeom prst="rect">
            <a:avLst/>
          </a:prstGeom>
          <a:noFill/>
        </p:spPr>
        <p:txBody>
          <a:bodyPr wrap="square" rtlCol="0">
            <a:spAutoFit/>
          </a:bodyPr>
          <a:lstStyle/>
          <a:p>
            <a:pPr algn="ctr"/>
            <a:r>
              <a:rPr lang="en-US" dirty="0" smtClean="0">
                <a:latin typeface="Arial"/>
                <a:cs typeface="Arial"/>
              </a:rPr>
              <a:t>Kellogg Biological Station</a:t>
            </a:r>
          </a:p>
        </p:txBody>
      </p:sp>
      <p:sp>
        <p:nvSpPr>
          <p:cNvPr id="21" name="Rectangle 20"/>
          <p:cNvSpPr/>
          <p:nvPr/>
        </p:nvSpPr>
        <p:spPr>
          <a:xfrm>
            <a:off x="6285991" y="926361"/>
            <a:ext cx="2302917" cy="1200329"/>
          </a:xfrm>
          <a:prstGeom prst="rect">
            <a:avLst/>
          </a:prstGeom>
        </p:spPr>
        <p:txBody>
          <a:bodyPr wrap="square">
            <a:spAutoFit/>
          </a:bodyPr>
          <a:lstStyle/>
          <a:p>
            <a:pPr algn="ctr"/>
            <a:r>
              <a:rPr lang="en-US" dirty="0" smtClean="0">
                <a:latin typeface="Arial"/>
                <a:cs typeface="Arial"/>
              </a:rPr>
              <a:t>Pacific</a:t>
            </a:r>
            <a:endParaRPr lang="en-US" dirty="0">
              <a:latin typeface="Arial"/>
              <a:cs typeface="Arial"/>
            </a:endParaRPr>
          </a:p>
          <a:p>
            <a:pPr algn="ctr"/>
            <a:r>
              <a:rPr lang="en-US" dirty="0" smtClean="0">
                <a:latin typeface="Arial"/>
                <a:cs typeface="Arial"/>
              </a:rPr>
              <a:t>NW Regional Climate Science Center</a:t>
            </a:r>
          </a:p>
        </p:txBody>
      </p:sp>
      <p:pic>
        <p:nvPicPr>
          <p:cNvPr id="23" name="Picture 22"/>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10230" y="267314"/>
            <a:ext cx="2252813" cy="500625"/>
          </a:xfrm>
          <a:prstGeom prst="rect">
            <a:avLst/>
          </a:prstGeom>
        </p:spPr>
      </p:pic>
      <p:sp>
        <p:nvSpPr>
          <p:cNvPr id="24" name="TextBox 23"/>
          <p:cNvSpPr txBox="1"/>
          <p:nvPr/>
        </p:nvSpPr>
        <p:spPr>
          <a:xfrm>
            <a:off x="6285991" y="2575552"/>
            <a:ext cx="2692425" cy="3139321"/>
          </a:xfrm>
          <a:prstGeom prst="rect">
            <a:avLst/>
          </a:prstGeom>
          <a:noFill/>
        </p:spPr>
        <p:txBody>
          <a:bodyPr wrap="square" rtlCol="0">
            <a:spAutoFit/>
          </a:bodyPr>
          <a:lstStyle/>
          <a:p>
            <a:pPr algn="ctr"/>
            <a:r>
              <a:rPr lang="en-US" dirty="0" smtClean="0">
                <a:latin typeface="Arial"/>
                <a:cs typeface="Arial"/>
              </a:rPr>
              <a:t>Oregon Climate Change Research institute (OCCRI)</a:t>
            </a:r>
          </a:p>
          <a:p>
            <a:pPr algn="ctr"/>
            <a:endParaRPr lang="en-US" dirty="0" smtClean="0">
              <a:latin typeface="Arial"/>
              <a:cs typeface="Arial"/>
            </a:endParaRPr>
          </a:p>
          <a:p>
            <a:pPr algn="ctr"/>
            <a:r>
              <a:rPr lang="en-US" dirty="0">
                <a:latin typeface="Arial"/>
                <a:cs typeface="Arial"/>
              </a:rPr>
              <a:t>Climate Impacts Research Consortium (CIRC)</a:t>
            </a:r>
          </a:p>
          <a:p>
            <a:r>
              <a:rPr lang="en-US" dirty="0">
                <a:latin typeface="Arial"/>
                <a:ea typeface="Arial"/>
                <a:cs typeface="Arial"/>
              </a:rPr>
              <a:t>
</a:t>
            </a:r>
            <a:endParaRPr lang="en-US" dirty="0"/>
          </a:p>
          <a:p>
            <a:r>
              <a:rPr lang="en-US" dirty="0"/>
              <a:t>
</a:t>
            </a:r>
            <a:endParaRPr lang="en-US" dirty="0">
              <a:latin typeface="Arial"/>
              <a:cs typeface="Arial"/>
            </a:endParaRPr>
          </a:p>
        </p:txBody>
      </p:sp>
      <p:sp>
        <p:nvSpPr>
          <p:cNvPr id="25" name="TextBox 24"/>
          <p:cNvSpPr txBox="1"/>
          <p:nvPr/>
        </p:nvSpPr>
        <p:spPr>
          <a:xfrm>
            <a:off x="7811499" y="269107"/>
            <a:ext cx="903087" cy="369332"/>
          </a:xfrm>
          <a:prstGeom prst="rect">
            <a:avLst/>
          </a:prstGeom>
          <a:noFill/>
        </p:spPr>
        <p:txBody>
          <a:bodyPr wrap="none" rtlCol="0">
            <a:spAutoFit/>
          </a:bodyPr>
          <a:lstStyle/>
          <a:p>
            <a:r>
              <a:rPr lang="en-US" dirty="0" smtClean="0">
                <a:latin typeface="Arial"/>
                <a:cs typeface="Arial"/>
              </a:rPr>
              <a:t>Project</a:t>
            </a:r>
            <a:endParaRPr lang="en-US" dirty="0">
              <a:latin typeface="Arial"/>
              <a:cs typeface="Arial"/>
            </a:endParaRPr>
          </a:p>
        </p:txBody>
      </p:sp>
      <p:sp>
        <p:nvSpPr>
          <p:cNvPr id="26" name="TextBox 25"/>
          <p:cNvSpPr txBox="1"/>
          <p:nvPr/>
        </p:nvSpPr>
        <p:spPr>
          <a:xfrm>
            <a:off x="-265964" y="4946868"/>
            <a:ext cx="2427351" cy="1477328"/>
          </a:xfrm>
          <a:prstGeom prst="rect">
            <a:avLst/>
          </a:prstGeom>
          <a:noFill/>
        </p:spPr>
        <p:txBody>
          <a:bodyPr wrap="square" rtlCol="0">
            <a:spAutoFit/>
          </a:bodyPr>
          <a:lstStyle/>
          <a:p>
            <a:pPr algn="ctr"/>
            <a:r>
              <a:rPr lang="en-US" dirty="0" smtClean="0">
                <a:latin typeface="Arial"/>
              </a:rPr>
              <a:t>UI – </a:t>
            </a:r>
          </a:p>
          <a:p>
            <a:pPr algn="ctr"/>
            <a:r>
              <a:rPr lang="en-US" b="1" dirty="0" smtClean="0">
                <a:latin typeface="Arial"/>
              </a:rPr>
              <a:t>N</a:t>
            </a:r>
            <a:r>
              <a:rPr lang="en-US" dirty="0" smtClean="0">
                <a:latin typeface="Arial"/>
              </a:rPr>
              <a:t>orthwest </a:t>
            </a:r>
          </a:p>
          <a:p>
            <a:pPr algn="ctr"/>
            <a:r>
              <a:rPr lang="en-US" b="1" dirty="0" smtClean="0">
                <a:latin typeface="Arial"/>
              </a:rPr>
              <a:t>K</a:t>
            </a:r>
            <a:r>
              <a:rPr lang="en-US" dirty="0" smtClean="0">
                <a:latin typeface="Arial"/>
              </a:rPr>
              <a:t>nowledge </a:t>
            </a:r>
          </a:p>
          <a:p>
            <a:pPr algn="ctr"/>
            <a:r>
              <a:rPr lang="en-US" b="1" dirty="0" smtClean="0">
                <a:latin typeface="Arial"/>
              </a:rPr>
              <a:t>N</a:t>
            </a:r>
            <a:r>
              <a:rPr lang="en-US" dirty="0" smtClean="0">
                <a:latin typeface="Arial"/>
              </a:rPr>
              <a:t>etwork</a:t>
            </a:r>
          </a:p>
          <a:p>
            <a:pPr algn="ctr"/>
            <a:endParaRPr lang="en-US" dirty="0">
              <a:latin typeface="Arial"/>
            </a:endParaRPr>
          </a:p>
        </p:txBody>
      </p:sp>
      <p:sp>
        <p:nvSpPr>
          <p:cNvPr id="3" name="TextBox 2"/>
          <p:cNvSpPr txBox="1"/>
          <p:nvPr/>
        </p:nvSpPr>
        <p:spPr>
          <a:xfrm>
            <a:off x="4036447" y="5415354"/>
            <a:ext cx="3401003" cy="1077218"/>
          </a:xfrm>
          <a:prstGeom prst="rect">
            <a:avLst/>
          </a:prstGeom>
          <a:noFill/>
        </p:spPr>
        <p:txBody>
          <a:bodyPr wrap="square" rtlCol="0">
            <a:spAutoFit/>
          </a:bodyPr>
          <a:lstStyle/>
          <a:p>
            <a:endParaRPr lang="en-US" sz="1600" dirty="0" smtClean="0"/>
          </a:p>
          <a:p>
            <a:pPr marL="285750" indent="-285750">
              <a:buFont typeface="Arial"/>
              <a:buChar char="•"/>
            </a:pPr>
            <a:r>
              <a:rPr lang="en-US" sz="1600" dirty="0" smtClean="0"/>
              <a:t>PINEMAP</a:t>
            </a:r>
            <a:endParaRPr lang="en-US" sz="1600" dirty="0"/>
          </a:p>
          <a:p>
            <a:pPr marL="285750" indent="-285750">
              <a:buFont typeface="Arial"/>
              <a:buChar char="•"/>
            </a:pPr>
            <a:r>
              <a:rPr lang="en-US" sz="1600" dirty="0" err="1" smtClean="0"/>
              <a:t>SustainableCorn.org</a:t>
            </a:r>
            <a:r>
              <a:rPr lang="en-US" sz="1600" dirty="0" smtClean="0"/>
              <a:t> </a:t>
            </a:r>
          </a:p>
          <a:p>
            <a:pPr marL="285750" indent="-285750">
              <a:buFont typeface="Arial"/>
              <a:buChar char="•"/>
            </a:pPr>
            <a:r>
              <a:rPr lang="en-US" sz="1600" dirty="0" err="1" smtClean="0"/>
              <a:t>TCAPWheat</a:t>
            </a:r>
            <a:r>
              <a:rPr lang="en-US" sz="1600" dirty="0" smtClean="0"/>
              <a:t> </a:t>
            </a:r>
            <a:r>
              <a:rPr lang="en-US" sz="1600" dirty="0" smtClean="0"/>
              <a:t>(Davis)</a:t>
            </a:r>
            <a:endParaRPr lang="en-US" sz="1600" dirty="0"/>
          </a:p>
        </p:txBody>
      </p:sp>
      <p:sp>
        <p:nvSpPr>
          <p:cNvPr id="27" name="TextBox 26"/>
          <p:cNvSpPr txBox="1"/>
          <p:nvPr/>
        </p:nvSpPr>
        <p:spPr>
          <a:xfrm>
            <a:off x="6190130" y="5253208"/>
            <a:ext cx="2692425" cy="923330"/>
          </a:xfrm>
          <a:prstGeom prst="rect">
            <a:avLst/>
          </a:prstGeom>
          <a:noFill/>
        </p:spPr>
        <p:txBody>
          <a:bodyPr wrap="square" rtlCol="0">
            <a:spAutoFit/>
          </a:bodyPr>
          <a:lstStyle/>
          <a:p>
            <a:pPr algn="ctr"/>
            <a:r>
              <a:rPr lang="en-US" dirty="0" smtClean="0">
                <a:latin typeface="Arial"/>
                <a:cs typeface="Arial"/>
              </a:rPr>
              <a:t>ARS </a:t>
            </a:r>
            <a:endParaRPr lang="en-US" dirty="0" smtClean="0">
              <a:latin typeface="Arial"/>
              <a:cs typeface="Arial"/>
            </a:endParaRPr>
          </a:p>
          <a:p>
            <a:pPr algn="ctr"/>
            <a:r>
              <a:rPr lang="en-US" dirty="0" err="1" smtClean="0">
                <a:latin typeface="Arial"/>
                <a:cs typeface="Arial"/>
              </a:rPr>
              <a:t>GRACEnet</a:t>
            </a:r>
            <a:endParaRPr lang="en-US" dirty="0" smtClean="0">
              <a:latin typeface="Arial"/>
              <a:cs typeface="Arial"/>
            </a:endParaRPr>
          </a:p>
          <a:p>
            <a:pPr algn="ctr"/>
            <a:r>
              <a:rPr lang="en-US" dirty="0" smtClean="0">
                <a:latin typeface="Arial"/>
                <a:cs typeface="Arial"/>
              </a:rPr>
              <a:t>LTAR</a:t>
            </a:r>
            <a:endParaRPr lang="en-US" dirty="0">
              <a:latin typeface="Arial"/>
              <a:cs typeface="Arial"/>
            </a:endParaRPr>
          </a:p>
        </p:txBody>
      </p:sp>
      <p:sp>
        <p:nvSpPr>
          <p:cNvPr id="2" name="Rectangle 1"/>
          <p:cNvSpPr/>
          <p:nvPr/>
        </p:nvSpPr>
        <p:spPr>
          <a:xfrm>
            <a:off x="1220086" y="191627"/>
            <a:ext cx="2051825" cy="923330"/>
          </a:xfrm>
          <a:prstGeom prst="rect">
            <a:avLst/>
          </a:prstGeom>
        </p:spPr>
        <p:txBody>
          <a:bodyPr wrap="square">
            <a:spAutoFit/>
          </a:bodyPr>
          <a:lstStyle/>
          <a:p>
            <a:pPr algn="ctr"/>
            <a:r>
              <a:rPr lang="en-US" dirty="0" smtClean="0">
                <a:latin typeface="Arial"/>
                <a:cs typeface="Arial"/>
              </a:rPr>
              <a:t>UW</a:t>
            </a:r>
          </a:p>
          <a:p>
            <a:pPr algn="ctr"/>
            <a:r>
              <a:rPr lang="en-US" dirty="0" smtClean="0">
                <a:latin typeface="Arial"/>
                <a:cs typeface="Arial"/>
              </a:rPr>
              <a:t> Climate </a:t>
            </a:r>
            <a:r>
              <a:rPr lang="en-US" dirty="0">
                <a:latin typeface="Arial"/>
                <a:cs typeface="Arial"/>
              </a:rPr>
              <a:t>Impacts Group (CIG)</a:t>
            </a:r>
          </a:p>
        </p:txBody>
      </p:sp>
      <p:sp>
        <p:nvSpPr>
          <p:cNvPr id="4" name="TextBox 3"/>
          <p:cNvSpPr txBox="1"/>
          <p:nvPr/>
        </p:nvSpPr>
        <p:spPr>
          <a:xfrm>
            <a:off x="360781" y="1981387"/>
            <a:ext cx="1750111" cy="369332"/>
          </a:xfrm>
          <a:prstGeom prst="rect">
            <a:avLst/>
          </a:prstGeom>
          <a:noFill/>
        </p:spPr>
        <p:txBody>
          <a:bodyPr wrap="none" rtlCol="0">
            <a:spAutoFit/>
          </a:bodyPr>
          <a:lstStyle/>
          <a:p>
            <a:r>
              <a:rPr lang="en-US" dirty="0" smtClean="0">
                <a:latin typeface="Arial"/>
                <a:cs typeface="Arial"/>
              </a:rPr>
              <a:t>Idaho </a:t>
            </a:r>
            <a:r>
              <a:rPr lang="en-US" dirty="0" err="1" smtClean="0">
                <a:latin typeface="Arial"/>
                <a:cs typeface="Arial"/>
              </a:rPr>
              <a:t>EPSCoR</a:t>
            </a:r>
            <a:endParaRPr lang="en-US" dirty="0">
              <a:latin typeface="Arial"/>
              <a:cs typeface="Arial"/>
            </a:endParaRPr>
          </a:p>
        </p:txBody>
      </p:sp>
      <p:pic>
        <p:nvPicPr>
          <p:cNvPr id="20" name="Picture 1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57072" y="2350720"/>
            <a:ext cx="1940185" cy="1473983"/>
          </a:xfrm>
          <a:prstGeom prst="rect">
            <a:avLst/>
          </a:prstGeom>
        </p:spPr>
      </p:pic>
      <p:sp>
        <p:nvSpPr>
          <p:cNvPr id="6" name="TextBox 5"/>
          <p:cNvSpPr txBox="1"/>
          <p:nvPr/>
        </p:nvSpPr>
        <p:spPr>
          <a:xfrm>
            <a:off x="1879834" y="5322120"/>
            <a:ext cx="1854200" cy="1200329"/>
          </a:xfrm>
          <a:prstGeom prst="rect">
            <a:avLst/>
          </a:prstGeom>
          <a:noFill/>
        </p:spPr>
        <p:txBody>
          <a:bodyPr wrap="square" rtlCol="0">
            <a:spAutoFit/>
          </a:bodyPr>
          <a:lstStyle/>
          <a:p>
            <a:pPr algn="ctr"/>
            <a:r>
              <a:rPr lang="en-US" dirty="0" smtClean="0"/>
              <a:t>Site Specific Climate Friendly Farming</a:t>
            </a:r>
          </a:p>
          <a:p>
            <a:pPr algn="ctr"/>
            <a:r>
              <a:rPr lang="en-US" dirty="0" smtClean="0"/>
              <a:t>WSU</a:t>
            </a:r>
            <a:endParaRPr lang="en-US" dirty="0"/>
          </a:p>
        </p:txBody>
      </p:sp>
      <p:pic>
        <p:nvPicPr>
          <p:cNvPr id="17" name="Picture 2"/>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71156" y="1246393"/>
            <a:ext cx="1780785" cy="447059"/>
          </a:xfrm>
          <a:prstGeom prst="rect">
            <a:avLst/>
          </a:prstGeom>
          <a:noFill/>
          <a:ln w="9525">
            <a:noFill/>
            <a:miter lim="800000"/>
            <a:headEnd/>
            <a:tailEnd/>
          </a:ln>
        </p:spPr>
      </p:pic>
      <p:sp>
        <p:nvSpPr>
          <p:cNvPr id="18" name="Rectangle 17"/>
          <p:cNvSpPr/>
          <p:nvPr/>
        </p:nvSpPr>
        <p:spPr>
          <a:xfrm>
            <a:off x="0" y="0"/>
            <a:ext cx="9144000" cy="914400"/>
          </a:xfrm>
          <a:prstGeom prst="rect">
            <a:avLst/>
          </a:prstGeom>
          <a:solidFill>
            <a:srgbClr val="4F62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FFFEC9"/>
                </a:solidFill>
                <a:latin typeface="Arial"/>
              </a:rPr>
              <a:t>Partnerships</a:t>
            </a:r>
            <a:endParaRPr lang="en-US" sz="3200" b="1" dirty="0">
              <a:solidFill>
                <a:srgbClr val="FFFEC9"/>
              </a:solidFill>
              <a:latin typeface="Arial"/>
            </a:endParaRPr>
          </a:p>
        </p:txBody>
      </p:sp>
    </p:spTree>
    <p:extLst>
      <p:ext uri="{BB962C8B-B14F-4D97-AF65-F5344CB8AC3E}">
        <p14:creationId xmlns:p14="http://schemas.microsoft.com/office/powerpoint/2010/main" val="3586895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92828" y="491066"/>
            <a:ext cx="7419473" cy="5714999"/>
          </a:xfrm>
          <a:prstGeom prst="rect">
            <a:avLst/>
          </a:prstGeom>
        </p:spPr>
      </p:pic>
      <p:grpSp>
        <p:nvGrpSpPr>
          <p:cNvPr id="3" name="Group 2"/>
          <p:cNvGrpSpPr/>
          <p:nvPr/>
        </p:nvGrpSpPr>
        <p:grpSpPr>
          <a:xfrm>
            <a:off x="1388533" y="1320800"/>
            <a:ext cx="5063067" cy="1587500"/>
            <a:chOff x="1388533" y="1320800"/>
            <a:chExt cx="5063067" cy="1587500"/>
          </a:xfrm>
        </p:grpSpPr>
        <p:sp>
          <p:nvSpPr>
            <p:cNvPr id="4" name="7-Point Star 3"/>
            <p:cNvSpPr/>
            <p:nvPr/>
          </p:nvSpPr>
          <p:spPr>
            <a:xfrm>
              <a:off x="1388533" y="1587500"/>
              <a:ext cx="1295400" cy="1320800"/>
            </a:xfrm>
            <a:prstGeom prst="star7">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946400" y="1320800"/>
              <a:ext cx="3505200" cy="461665"/>
            </a:xfrm>
            <a:prstGeom prst="rect">
              <a:avLst/>
            </a:prstGeom>
            <a:noFill/>
          </p:spPr>
          <p:txBody>
            <a:bodyPr wrap="square" rtlCol="0">
              <a:spAutoFit/>
            </a:bodyPr>
            <a:lstStyle/>
            <a:p>
              <a:r>
                <a:rPr lang="en-US" sz="2400" dirty="0" smtClean="0">
                  <a:solidFill>
                    <a:srgbClr val="0000FF"/>
                  </a:solidFill>
                </a:rPr>
                <a:t>REACCH Domain</a:t>
              </a:r>
              <a:endParaRPr lang="en-US" sz="2400" dirty="0">
                <a:solidFill>
                  <a:srgbClr val="0000FF"/>
                </a:solidFill>
              </a:endParaRPr>
            </a:p>
          </p:txBody>
        </p:sp>
      </p:grpSp>
    </p:spTree>
    <p:extLst>
      <p:ext uri="{BB962C8B-B14F-4D97-AF65-F5344CB8AC3E}">
        <p14:creationId xmlns:p14="http://schemas.microsoft.com/office/powerpoint/2010/main" val="40550499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Leveraging </a:t>
            </a:r>
            <a:r>
              <a:rPr lang="en-US" dirty="0" smtClean="0"/>
              <a:t>Partners</a:t>
            </a:r>
            <a:endParaRPr lang="en-US" dirty="0"/>
          </a:p>
        </p:txBody>
      </p:sp>
      <p:graphicFrame>
        <p:nvGraphicFramePr>
          <p:cNvPr id="4" name="Chart 3"/>
          <p:cNvGraphicFramePr/>
          <p:nvPr>
            <p:extLst>
              <p:ext uri="{D42A27DB-BD31-4B8C-83A1-F6EECF244321}">
                <p14:modId xmlns:p14="http://schemas.microsoft.com/office/powerpoint/2010/main" val="3182710311"/>
              </p:ext>
            </p:extLst>
          </p:nvPr>
        </p:nvGraphicFramePr>
        <p:xfrm>
          <a:off x="4148670" y="1727201"/>
          <a:ext cx="6383867" cy="3759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87870" y="1468438"/>
            <a:ext cx="4622800" cy="6001644"/>
          </a:xfrm>
          <a:prstGeom prst="rect">
            <a:avLst/>
          </a:prstGeom>
          <a:noFill/>
        </p:spPr>
        <p:txBody>
          <a:bodyPr wrap="square" rtlCol="0">
            <a:spAutoFit/>
          </a:bodyPr>
          <a:lstStyle/>
          <a:p>
            <a:r>
              <a:rPr lang="en-US" sz="2400" b="1" dirty="0" smtClean="0"/>
              <a:t>Sources</a:t>
            </a:r>
          </a:p>
          <a:p>
            <a:pPr marL="285750" indent="-285750">
              <a:buFont typeface="Arial"/>
              <a:buChar char="•"/>
            </a:pPr>
            <a:r>
              <a:rPr lang="en-US" dirty="0"/>
              <a:t>NOAA (Climate Impacts Research </a:t>
            </a:r>
            <a:r>
              <a:rPr lang="en-US" dirty="0" smtClean="0"/>
              <a:t>Consortium</a:t>
            </a:r>
          </a:p>
          <a:p>
            <a:pPr marL="285750" indent="-285750">
              <a:buFont typeface="Arial"/>
              <a:buChar char="•"/>
            </a:pPr>
            <a:r>
              <a:rPr lang="en-US" dirty="0" smtClean="0"/>
              <a:t>NSF </a:t>
            </a:r>
            <a:r>
              <a:rPr lang="en-US" dirty="0" err="1"/>
              <a:t>EPSCoR</a:t>
            </a:r>
            <a:r>
              <a:rPr lang="en-US" dirty="0"/>
              <a:t> </a:t>
            </a:r>
            <a:endParaRPr lang="en-US" dirty="0" smtClean="0"/>
          </a:p>
          <a:p>
            <a:pPr marL="285750" indent="-285750">
              <a:buFont typeface="Arial"/>
              <a:buChar char="•"/>
            </a:pPr>
            <a:r>
              <a:rPr lang="en-US" dirty="0"/>
              <a:t>USDA </a:t>
            </a:r>
            <a:r>
              <a:rPr lang="en-US" dirty="0" err="1"/>
              <a:t>BioEarth</a:t>
            </a:r>
            <a:r>
              <a:rPr lang="en-US" dirty="0"/>
              <a:t> project </a:t>
            </a:r>
            <a:endParaRPr lang="en-US" dirty="0" smtClean="0"/>
          </a:p>
          <a:p>
            <a:pPr marL="285750" indent="-285750">
              <a:buFont typeface="Arial"/>
              <a:buChar char="•"/>
            </a:pPr>
            <a:r>
              <a:rPr lang="en-US" dirty="0"/>
              <a:t>STEEP </a:t>
            </a:r>
            <a:endParaRPr lang="en-US" dirty="0" smtClean="0"/>
          </a:p>
          <a:p>
            <a:pPr marL="285750" indent="-285750">
              <a:buFont typeface="Arial"/>
              <a:buChar char="•"/>
            </a:pPr>
            <a:r>
              <a:rPr lang="en-US" dirty="0"/>
              <a:t>Idaho Regional Optical Network (IRON) </a:t>
            </a:r>
            <a:endParaRPr lang="en-US" dirty="0" smtClean="0"/>
          </a:p>
          <a:p>
            <a:pPr marL="285750" indent="-285750">
              <a:buFont typeface="Arial"/>
              <a:buChar char="•"/>
            </a:pPr>
            <a:r>
              <a:rPr lang="en-US" dirty="0"/>
              <a:t>OFOOT (Organic Footprint Project) </a:t>
            </a:r>
            <a:endParaRPr lang="en-US" dirty="0" smtClean="0"/>
          </a:p>
          <a:p>
            <a:pPr marL="285750" indent="-285750">
              <a:buFont typeface="Arial"/>
              <a:buChar char="•"/>
            </a:pPr>
            <a:r>
              <a:rPr lang="en-US" dirty="0"/>
              <a:t>Long-Term </a:t>
            </a:r>
            <a:r>
              <a:rPr lang="en-US" dirty="0" err="1"/>
              <a:t>Agroecosystem</a:t>
            </a:r>
            <a:r>
              <a:rPr lang="en-US" dirty="0"/>
              <a:t> Research (LTAR) </a:t>
            </a:r>
            <a:r>
              <a:rPr lang="en-US" dirty="0" smtClean="0"/>
              <a:t>site designation ARS</a:t>
            </a:r>
          </a:p>
          <a:p>
            <a:pPr marL="285750" indent="-285750">
              <a:buFont typeface="Arial"/>
              <a:buChar char="•"/>
            </a:pPr>
            <a:r>
              <a:rPr lang="en-US" dirty="0" smtClean="0"/>
              <a:t>Life</a:t>
            </a:r>
            <a:r>
              <a:rPr lang="en-US" dirty="0"/>
              <a:t>-cycle Assessment of Pacific </a:t>
            </a:r>
            <a:r>
              <a:rPr lang="en-US" dirty="0" smtClean="0"/>
              <a:t>Northwest</a:t>
            </a:r>
          </a:p>
          <a:p>
            <a:pPr marL="285750" indent="-285750">
              <a:buFont typeface="Arial"/>
              <a:buChar char="•"/>
            </a:pPr>
            <a:r>
              <a:rPr lang="en-US" dirty="0" smtClean="0"/>
              <a:t>Two NSF-IGERT grants (UI and WSU)</a:t>
            </a:r>
          </a:p>
          <a:p>
            <a:pPr marL="285750" indent="-285750">
              <a:buFont typeface="Arial"/>
              <a:buChar char="•"/>
            </a:pPr>
            <a:r>
              <a:rPr lang="en-US" dirty="0"/>
              <a:t>Waste to Fuels Technology 2009-2011 </a:t>
            </a:r>
            <a:r>
              <a:rPr lang="en-US" dirty="0" smtClean="0"/>
              <a:t>(WA)</a:t>
            </a:r>
          </a:p>
          <a:p>
            <a:pPr marL="285750" indent="-285750">
              <a:buFont typeface="Arial"/>
              <a:buChar char="•"/>
            </a:pPr>
            <a:r>
              <a:rPr lang="en-US" dirty="0"/>
              <a:t>Columbia River Basin Water Supply Investment </a:t>
            </a:r>
            <a:r>
              <a:rPr lang="en-US" dirty="0" smtClean="0"/>
              <a:t>Plan</a:t>
            </a:r>
          </a:p>
          <a:p>
            <a:pPr marL="285750" indent="-285750">
              <a:buFont typeface="Arial"/>
              <a:buChar char="•"/>
            </a:pPr>
            <a:r>
              <a:rPr lang="en-US" dirty="0" err="1" smtClean="0"/>
              <a:t>eXtension</a:t>
            </a:r>
            <a:r>
              <a:rPr lang="en-US" dirty="0" smtClean="0"/>
              <a:t> </a:t>
            </a:r>
            <a:r>
              <a:rPr lang="en-US" dirty="0" err="1"/>
              <a:t>CoP</a:t>
            </a:r>
            <a:r>
              <a:rPr lang="en-US" dirty="0"/>
              <a:t> for Climate Change and Grains </a:t>
            </a:r>
            <a:r>
              <a:rPr lang="en-US" dirty="0" smtClean="0"/>
              <a:t>(REACCH and Sustainable Corn) </a:t>
            </a:r>
          </a:p>
          <a:p>
            <a:pPr marL="285750" indent="-285750">
              <a:buFont typeface="Arial"/>
              <a:buChar char="•"/>
            </a:pPr>
            <a:r>
              <a:rPr lang="en-US" dirty="0" err="1" smtClean="0"/>
              <a:t>AGMiP</a:t>
            </a:r>
            <a:endParaRPr lang="en-US" dirty="0" smtClean="0"/>
          </a:p>
          <a:p>
            <a:endParaRPr lang="en-US" dirty="0" smtClean="0"/>
          </a:p>
          <a:p>
            <a:r>
              <a:rPr lang="en-US" dirty="0" smtClean="0"/>
              <a:t> </a:t>
            </a:r>
          </a:p>
          <a:p>
            <a:endParaRPr lang="en-US" dirty="0"/>
          </a:p>
        </p:txBody>
      </p:sp>
      <p:sp>
        <p:nvSpPr>
          <p:cNvPr id="3" name="TextBox 2"/>
          <p:cNvSpPr txBox="1"/>
          <p:nvPr/>
        </p:nvSpPr>
        <p:spPr>
          <a:xfrm>
            <a:off x="5644443" y="5616222"/>
            <a:ext cx="3042357" cy="923330"/>
          </a:xfrm>
          <a:prstGeom prst="rect">
            <a:avLst/>
          </a:prstGeom>
          <a:noFill/>
        </p:spPr>
        <p:txBody>
          <a:bodyPr wrap="square" rtlCol="0">
            <a:spAutoFit/>
          </a:bodyPr>
          <a:lstStyle/>
          <a:p>
            <a:r>
              <a:rPr lang="en-US" b="1" dirty="0" smtClean="0"/>
              <a:t>Core Funding: $8M</a:t>
            </a:r>
          </a:p>
          <a:p>
            <a:endParaRPr lang="en-US" b="1" dirty="0" smtClean="0"/>
          </a:p>
          <a:p>
            <a:r>
              <a:rPr lang="en-US" b="1" dirty="0" smtClean="0"/>
              <a:t>Active Collaborations: $6M</a:t>
            </a:r>
          </a:p>
        </p:txBody>
      </p:sp>
      <p:sp>
        <p:nvSpPr>
          <p:cNvPr id="6" name="Rectangle 5"/>
          <p:cNvSpPr/>
          <p:nvPr/>
        </p:nvSpPr>
        <p:spPr>
          <a:xfrm>
            <a:off x="5242277" y="5628922"/>
            <a:ext cx="296333" cy="285043"/>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lumMod val="40000"/>
                  <a:lumOff val="60000"/>
                </a:schemeClr>
              </a:solidFill>
            </a:endParaRPr>
          </a:p>
        </p:txBody>
      </p:sp>
      <p:sp>
        <p:nvSpPr>
          <p:cNvPr id="7" name="Rectangle 6"/>
          <p:cNvSpPr/>
          <p:nvPr/>
        </p:nvSpPr>
        <p:spPr>
          <a:xfrm>
            <a:off x="5246510" y="6213585"/>
            <a:ext cx="296333" cy="285043"/>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9189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0" y="617496"/>
            <a:ext cx="9144000" cy="6402204"/>
            <a:chOff x="0" y="617496"/>
            <a:chExt cx="9144000" cy="6402204"/>
          </a:xfrm>
        </p:grpSpPr>
        <p:sp>
          <p:nvSpPr>
            <p:cNvPr id="2" name="Rectangle 1"/>
            <p:cNvSpPr/>
            <p:nvPr/>
          </p:nvSpPr>
          <p:spPr>
            <a:xfrm>
              <a:off x="0" y="5943600"/>
              <a:ext cx="9144000" cy="914400"/>
            </a:xfrm>
            <a:prstGeom prst="rect">
              <a:avLst/>
            </a:prstGeom>
            <a:gradFill flip="none" rotWithShape="1">
              <a:gsLst>
                <a:gs pos="0">
                  <a:schemeClr val="bg1"/>
                </a:gs>
                <a:gs pos="100000">
                  <a:schemeClr val="bg1">
                    <a:lumMod val="8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pic>
          <p:nvPicPr>
            <p:cNvPr id="3" name="Picture 21"/>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97459" y="6195461"/>
              <a:ext cx="2119268" cy="571423"/>
            </a:xfrm>
            <a:prstGeom prst="rect">
              <a:avLst/>
            </a:prstGeom>
            <a:noFill/>
            <a:ln w="9525">
              <a:noFill/>
              <a:miter lim="800000"/>
              <a:headEnd/>
              <a:tailEnd/>
            </a:ln>
          </p:spPr>
        </p:pic>
        <p:pic>
          <p:nvPicPr>
            <p:cNvPr id="4" name="Picture 22"/>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59781" y="5645719"/>
              <a:ext cx="1831975" cy="1373981"/>
            </a:xfrm>
            <a:prstGeom prst="rect">
              <a:avLst/>
            </a:prstGeom>
            <a:noFill/>
            <a:ln w="9525">
              <a:noFill/>
              <a:miter lim="800000"/>
              <a:headEnd/>
              <a:tailEnd/>
            </a:ln>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3764" y="6171458"/>
              <a:ext cx="1478571" cy="452184"/>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0925" y="617496"/>
              <a:ext cx="2897981" cy="1234993"/>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42207" y="6171458"/>
              <a:ext cx="2187654" cy="416968"/>
            </a:xfrm>
            <a:prstGeom prst="rect">
              <a:avLst/>
            </a:prstGeom>
          </p:spPr>
        </p:pic>
        <p:sp>
          <p:nvSpPr>
            <p:cNvPr id="8" name="TextBox 7"/>
            <p:cNvSpPr txBox="1"/>
            <p:nvPr/>
          </p:nvSpPr>
          <p:spPr>
            <a:xfrm>
              <a:off x="762000" y="2270143"/>
              <a:ext cx="7543800" cy="1446550"/>
            </a:xfrm>
            <a:prstGeom prst="rect">
              <a:avLst/>
            </a:prstGeom>
            <a:noFill/>
          </p:spPr>
          <p:txBody>
            <a:bodyPr wrap="square" rtlCol="0">
              <a:spAutoFit/>
            </a:bodyPr>
            <a:lstStyle/>
            <a:p>
              <a:pPr algn="ctr"/>
              <a:r>
                <a:rPr lang="en-US" sz="4400" b="1" dirty="0" smtClean="0">
                  <a:solidFill>
                    <a:srgbClr val="FFFEC9"/>
                  </a:solidFill>
                  <a:latin typeface="Calibri"/>
                </a:rPr>
                <a:t>Thank you for your attention!</a:t>
              </a:r>
            </a:p>
            <a:p>
              <a:pPr algn="ctr"/>
              <a:endParaRPr lang="en-US" sz="4400" b="1" dirty="0">
                <a:solidFill>
                  <a:srgbClr val="FFFEC9"/>
                </a:solidFill>
                <a:latin typeface="Calibri"/>
              </a:endParaRPr>
            </a:p>
          </p:txBody>
        </p:sp>
        <p:pic>
          <p:nvPicPr>
            <p:cNvPr id="9"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6774" y="5969953"/>
              <a:ext cx="1117600" cy="819211"/>
            </a:xfrm>
            <a:prstGeom prst="rect">
              <a:avLst/>
            </a:prstGeom>
            <a:noFill/>
            <a:ln w="9525">
              <a:noFill/>
              <a:miter lim="800000"/>
              <a:headEnd/>
              <a:tailEnd/>
            </a:ln>
          </p:spPr>
        </p:pic>
        <p:sp>
          <p:nvSpPr>
            <p:cNvPr id="10" name="TextBox 9"/>
            <p:cNvSpPr txBox="1"/>
            <p:nvPr/>
          </p:nvSpPr>
          <p:spPr>
            <a:xfrm>
              <a:off x="1775690" y="4214133"/>
              <a:ext cx="5575300" cy="1754327"/>
            </a:xfrm>
            <a:prstGeom prst="rect">
              <a:avLst/>
            </a:prstGeom>
            <a:noFill/>
          </p:spPr>
          <p:txBody>
            <a:bodyPr wrap="square" rtlCol="0">
              <a:spAutoFit/>
            </a:bodyPr>
            <a:lstStyle/>
            <a:p>
              <a:pPr algn="ctr"/>
              <a:r>
                <a:rPr lang="en-US" sz="2400" dirty="0">
                  <a:solidFill>
                    <a:prstClr val="white"/>
                  </a:solidFill>
                  <a:latin typeface="Calibri"/>
                </a:rPr>
                <a:t>http://</a:t>
              </a:r>
              <a:r>
                <a:rPr lang="en-US" sz="2400" dirty="0" err="1">
                  <a:solidFill>
                    <a:prstClr val="white"/>
                  </a:solidFill>
                  <a:latin typeface="Calibri"/>
                </a:rPr>
                <a:t>reacchpna.uidaho.edu</a:t>
              </a:r>
              <a:r>
                <a:rPr lang="en-US" sz="2400" dirty="0">
                  <a:solidFill>
                    <a:prstClr val="white"/>
                  </a:solidFill>
                  <a:latin typeface="Calibri"/>
                </a:rPr>
                <a:t>/</a:t>
              </a:r>
              <a:r>
                <a:rPr lang="en-US" sz="2400" dirty="0" err="1" smtClean="0">
                  <a:solidFill>
                    <a:prstClr val="white"/>
                  </a:solidFill>
                  <a:latin typeface="Calibri"/>
                </a:rPr>
                <a:t>reacchpna</a:t>
              </a:r>
              <a:endParaRPr lang="en-US" sz="2400" dirty="0" smtClean="0">
                <a:solidFill>
                  <a:prstClr val="white"/>
                </a:solidFill>
                <a:latin typeface="Calibri"/>
              </a:endParaRPr>
            </a:p>
            <a:p>
              <a:pPr algn="ctr"/>
              <a:endParaRPr lang="en-US" sz="2400" dirty="0">
                <a:solidFill>
                  <a:prstClr val="white"/>
                </a:solidFill>
                <a:latin typeface="Calibri"/>
              </a:endParaRPr>
            </a:p>
            <a:p>
              <a:pPr algn="ctr"/>
              <a:r>
                <a:rPr lang="en-US" sz="2400" dirty="0" smtClean="0">
                  <a:solidFill>
                    <a:prstClr val="white"/>
                  </a:solidFill>
                  <a:latin typeface="Calibri"/>
                </a:rPr>
                <a:t>			</a:t>
              </a:r>
              <a:r>
                <a:rPr lang="en-US" sz="3600" dirty="0" err="1" smtClean="0">
                  <a:solidFill>
                    <a:prstClr val="white"/>
                  </a:solidFill>
                  <a:latin typeface="Calibri"/>
                </a:rPr>
                <a:t>reacch</a:t>
              </a:r>
              <a:r>
                <a:rPr lang="en-US" sz="3600" dirty="0" err="1">
                  <a:solidFill>
                    <a:prstClr val="white"/>
                  </a:solidFill>
                  <a:latin typeface="Calibri"/>
                </a:rPr>
                <a:t>@uidaho.edu</a:t>
              </a:r>
              <a:endParaRPr lang="en-US" sz="3600" dirty="0">
                <a:solidFill>
                  <a:prstClr val="white"/>
                </a:solidFill>
                <a:latin typeface="Calibri"/>
              </a:endParaRPr>
            </a:p>
            <a:p>
              <a:pPr algn="ctr"/>
              <a:endParaRPr lang="en-US" sz="2400" dirty="0">
                <a:solidFill>
                  <a:prstClr val="white"/>
                </a:solidFill>
                <a:latin typeface="Calibri"/>
              </a:endParaRPr>
            </a:p>
          </p:txBody>
        </p:sp>
      </p:grpSp>
      <p:sp>
        <p:nvSpPr>
          <p:cNvPr id="12" name="TextBox 11"/>
          <p:cNvSpPr txBox="1"/>
          <p:nvPr/>
        </p:nvSpPr>
        <p:spPr>
          <a:xfrm>
            <a:off x="-3050" y="5470954"/>
            <a:ext cx="2132552" cy="369332"/>
          </a:xfrm>
          <a:prstGeom prst="rect">
            <a:avLst/>
          </a:prstGeom>
          <a:noFill/>
        </p:spPr>
        <p:txBody>
          <a:bodyPr wrap="none" rtlCol="0">
            <a:spAutoFit/>
          </a:bodyPr>
          <a:lstStyle/>
          <a:p>
            <a:r>
              <a:rPr lang="en-US" i="1" dirty="0" smtClean="0">
                <a:solidFill>
                  <a:srgbClr val="FFFEC9"/>
                </a:solidFill>
                <a:latin typeface="Calibri"/>
              </a:rPr>
              <a:t>Photo: David Barton</a:t>
            </a:r>
            <a:endParaRPr lang="en-US" i="1" dirty="0">
              <a:solidFill>
                <a:srgbClr val="FFFEC9"/>
              </a:solidFill>
              <a:latin typeface="Calibri"/>
            </a:endParaRPr>
          </a:p>
        </p:txBody>
      </p:sp>
    </p:spTree>
    <p:extLst>
      <p:ext uri="{BB962C8B-B14F-4D97-AF65-F5344CB8AC3E}">
        <p14:creationId xmlns:p14="http://schemas.microsoft.com/office/powerpoint/2010/main" val="407989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356513" y="1365705"/>
            <a:ext cx="2964912" cy="3594657"/>
            <a:chOff x="1820970" y="1636639"/>
            <a:chExt cx="3700778" cy="4722741"/>
          </a:xfrm>
        </p:grpSpPr>
        <p:sp>
          <p:nvSpPr>
            <p:cNvPr id="3" name="Rectangle 2"/>
            <p:cNvSpPr/>
            <p:nvPr/>
          </p:nvSpPr>
          <p:spPr>
            <a:xfrm>
              <a:off x="1825690" y="1636639"/>
              <a:ext cx="3696058" cy="4722741"/>
            </a:xfrm>
            <a:prstGeom prst="rect">
              <a:avLst/>
            </a:prstGeom>
            <a:solidFill>
              <a:schemeClr val="bg1"/>
            </a:solidFill>
            <a:scene3d>
              <a:camera prst="perspectiveContrastingLeftFacing"/>
              <a:lightRig rig="flood" dir="t">
                <a:rot lat="0" lon="0" rev="11100000"/>
              </a:lightRig>
            </a:scene3d>
            <a:sp3d extrusionH="76200" prstMaterial="powder">
              <a:bevelT w="0" h="590550"/>
              <a:bevelB w="0" h="0"/>
              <a:contourClr>
                <a:schemeClr val="bg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REACCHFront2.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0970" y="1636639"/>
              <a:ext cx="3696058" cy="4722741"/>
            </a:xfrm>
            <a:prstGeom prst="rect">
              <a:avLst/>
            </a:prstGeom>
            <a:scene3d>
              <a:camera prst="perspectiveContrastingLeftFacing"/>
              <a:lightRig rig="threePt" dir="t"/>
            </a:scene3d>
          </p:spPr>
        </p:pic>
      </p:grpSp>
      <p:sp>
        <p:nvSpPr>
          <p:cNvPr id="2" name="Rectangle 1"/>
          <p:cNvSpPr/>
          <p:nvPr/>
        </p:nvSpPr>
        <p:spPr>
          <a:xfrm>
            <a:off x="356513" y="6325892"/>
            <a:ext cx="2964912" cy="369332"/>
          </a:xfrm>
          <a:prstGeom prst="rect">
            <a:avLst/>
          </a:prstGeom>
        </p:spPr>
        <p:txBody>
          <a:bodyPr wrap="none">
            <a:spAutoFit/>
          </a:bodyPr>
          <a:lstStyle/>
          <a:p>
            <a:r>
              <a:rPr lang="en-US" dirty="0">
                <a:solidFill>
                  <a:srgbClr val="FFFF00"/>
                </a:solidFill>
              </a:rPr>
              <a:t>http://</a:t>
            </a:r>
            <a:r>
              <a:rPr lang="en-US" dirty="0" err="1">
                <a:solidFill>
                  <a:srgbClr val="FFFF00"/>
                </a:solidFill>
              </a:rPr>
              <a:t>reacch.nkn.uidaho.edu</a:t>
            </a:r>
            <a:endParaRPr lang="en-US" dirty="0">
              <a:solidFill>
                <a:srgbClr val="FFFF00"/>
              </a:solidFill>
            </a:endParaRPr>
          </a:p>
        </p:txBody>
      </p:sp>
      <p:sp>
        <p:nvSpPr>
          <p:cNvPr id="7" name="TextBox 6"/>
          <p:cNvSpPr txBox="1"/>
          <p:nvPr/>
        </p:nvSpPr>
        <p:spPr>
          <a:xfrm>
            <a:off x="356513" y="93226"/>
            <a:ext cx="8084579" cy="769441"/>
          </a:xfrm>
          <a:prstGeom prst="rect">
            <a:avLst/>
          </a:prstGeom>
          <a:noFill/>
        </p:spPr>
        <p:txBody>
          <a:bodyPr wrap="square" rtlCol="0">
            <a:spAutoFit/>
          </a:bodyPr>
          <a:lstStyle/>
          <a:p>
            <a:r>
              <a:rPr lang="en-US" sz="4400" b="1" dirty="0" smtClean="0">
                <a:solidFill>
                  <a:schemeClr val="accent3">
                    <a:lumMod val="50000"/>
                  </a:schemeClr>
                </a:solidFill>
                <a:effectLst>
                  <a:reflection blurRad="6350" stA="55000" endA="300" endPos="45500" dir="5400000" sy="-100000" algn="bl" rotWithShape="0"/>
                </a:effectLst>
              </a:rPr>
              <a:t>Highlights</a:t>
            </a:r>
            <a:endParaRPr lang="en-US" sz="4400" b="1" dirty="0">
              <a:solidFill>
                <a:schemeClr val="accent3">
                  <a:lumMod val="50000"/>
                </a:schemeClr>
              </a:solidFill>
              <a:effectLst>
                <a:reflection blurRad="6350" stA="55000" endA="300" endPos="45500" dir="5400000" sy="-100000" algn="bl" rotWithShape="0"/>
              </a:effectLst>
            </a:endParaRPr>
          </a:p>
        </p:txBody>
      </p:sp>
      <p:sp>
        <p:nvSpPr>
          <p:cNvPr id="6" name="TextBox 5"/>
          <p:cNvSpPr txBox="1"/>
          <p:nvPr/>
        </p:nvSpPr>
        <p:spPr>
          <a:xfrm>
            <a:off x="4487333" y="2398889"/>
            <a:ext cx="4543778" cy="4154983"/>
          </a:xfrm>
          <a:prstGeom prst="rect">
            <a:avLst/>
          </a:prstGeom>
          <a:noFill/>
        </p:spPr>
        <p:txBody>
          <a:bodyPr wrap="square" rtlCol="0">
            <a:spAutoFit/>
          </a:bodyPr>
          <a:lstStyle/>
          <a:p>
            <a:pPr>
              <a:buSzPct val="100000"/>
            </a:pPr>
            <a:r>
              <a:rPr lang="en-US" sz="2400" dirty="0" smtClean="0">
                <a:solidFill>
                  <a:srgbClr val="FFFAC3"/>
                </a:solidFill>
              </a:rPr>
              <a:t>Outputs</a:t>
            </a:r>
          </a:p>
          <a:p>
            <a:pPr marL="457200" indent="-457200">
              <a:buSzPct val="100000"/>
              <a:buFont typeface="Wingdings" charset="2"/>
              <a:buChar char="ü"/>
            </a:pPr>
            <a:r>
              <a:rPr lang="en-US" sz="2400" dirty="0" smtClean="0">
                <a:solidFill>
                  <a:srgbClr val="FFFAC3"/>
                </a:solidFill>
              </a:rPr>
              <a:t>17 professional presentations</a:t>
            </a:r>
            <a:endParaRPr lang="en-US" sz="2400" dirty="0">
              <a:solidFill>
                <a:srgbClr val="FFFAC3"/>
              </a:solidFill>
            </a:endParaRPr>
          </a:p>
          <a:p>
            <a:pPr marL="457200" indent="-457200">
              <a:buSzPct val="100000"/>
              <a:buFont typeface="Wingdings" charset="2"/>
              <a:buChar char="ü"/>
            </a:pPr>
            <a:r>
              <a:rPr lang="en-US" sz="2400" dirty="0">
                <a:solidFill>
                  <a:srgbClr val="FFFAC3"/>
                </a:solidFill>
              </a:rPr>
              <a:t>47 presentations at producer meetings and field days</a:t>
            </a:r>
          </a:p>
          <a:p>
            <a:pPr marL="457200" indent="-457200">
              <a:buSzPct val="100000"/>
              <a:buFont typeface="Wingdings" charset="2"/>
              <a:buChar char="ü"/>
            </a:pPr>
            <a:r>
              <a:rPr lang="en-US" sz="2400" dirty="0">
                <a:solidFill>
                  <a:srgbClr val="FFFAC3"/>
                </a:solidFill>
              </a:rPr>
              <a:t>14 refereed scientific articles</a:t>
            </a:r>
          </a:p>
          <a:p>
            <a:pPr marL="457200" indent="-457200">
              <a:buSzPct val="100000"/>
              <a:buFont typeface="Wingdings" charset="2"/>
              <a:buChar char="ü"/>
            </a:pPr>
            <a:r>
              <a:rPr lang="en-US" sz="2400" dirty="0">
                <a:solidFill>
                  <a:srgbClr val="FFFAC3"/>
                </a:solidFill>
              </a:rPr>
              <a:t>9 extension reports or bulletins</a:t>
            </a:r>
          </a:p>
          <a:p>
            <a:pPr marL="457200" indent="-457200">
              <a:buSzPct val="100000"/>
              <a:buFont typeface="Wingdings" charset="2"/>
              <a:buChar char="ü"/>
            </a:pPr>
            <a:r>
              <a:rPr lang="en-US" sz="2400" dirty="0">
                <a:solidFill>
                  <a:srgbClr val="FFFAC3"/>
                </a:solidFill>
              </a:rPr>
              <a:t>2 webinars and extension </a:t>
            </a:r>
          </a:p>
          <a:p>
            <a:pPr marL="457200" indent="-457200">
              <a:buSzPct val="100000"/>
              <a:buFont typeface="Wingdings" charset="2"/>
              <a:buChar char="ü"/>
            </a:pPr>
            <a:r>
              <a:rPr lang="en-US" sz="2400" dirty="0">
                <a:solidFill>
                  <a:srgbClr val="FFFAC3"/>
                </a:solidFill>
              </a:rPr>
              <a:t>1 </a:t>
            </a:r>
            <a:r>
              <a:rPr lang="en-US" sz="2400" dirty="0" smtClean="0">
                <a:solidFill>
                  <a:srgbClr val="FFFAC3"/>
                </a:solidFill>
              </a:rPr>
              <a:t>video</a:t>
            </a:r>
          </a:p>
          <a:p>
            <a:pPr marL="457200" indent="-457200">
              <a:buSzPct val="100000"/>
              <a:buFont typeface="Wingdings" charset="2"/>
              <a:buChar char="ü"/>
            </a:pPr>
            <a:endParaRPr lang="en-US" sz="2400" dirty="0" smtClean="0">
              <a:solidFill>
                <a:srgbClr val="FFFAC3"/>
              </a:solidFill>
            </a:endParaRPr>
          </a:p>
          <a:p>
            <a:r>
              <a:rPr lang="en-US" sz="2400" dirty="0" smtClean="0">
                <a:solidFill>
                  <a:srgbClr val="FFFAC3"/>
                </a:solidFill>
              </a:rPr>
              <a:t>Press</a:t>
            </a:r>
          </a:p>
          <a:p>
            <a:pPr marL="285750" indent="-285750">
              <a:buFont typeface="Arial"/>
              <a:buChar char="•"/>
            </a:pPr>
            <a:r>
              <a:rPr lang="en-US" sz="2400" dirty="0" smtClean="0">
                <a:solidFill>
                  <a:srgbClr val="FFFAC3"/>
                </a:solidFill>
              </a:rPr>
              <a:t>12 articles and press releases</a:t>
            </a:r>
            <a:endParaRPr lang="en-US" sz="2400" dirty="0"/>
          </a:p>
        </p:txBody>
      </p:sp>
    </p:spTree>
    <p:extLst>
      <p:ext uri="{BB962C8B-B14F-4D97-AF65-F5344CB8AC3E}">
        <p14:creationId xmlns:p14="http://schemas.microsoft.com/office/powerpoint/2010/main" val="1299144174"/>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45000">
              <a:schemeClr val="accent3">
                <a:lumMod val="50000"/>
              </a:schemeClr>
            </a:gs>
          </a:gsLst>
          <a:lin ang="15480000" scaled="0"/>
          <a:tileRect/>
        </a:gradFill>
        <a:effectLst/>
      </p:bgPr>
    </p:bg>
    <p:spTree>
      <p:nvGrpSpPr>
        <p:cNvPr id="1" name=""/>
        <p:cNvGrpSpPr/>
        <p:nvPr/>
      </p:nvGrpSpPr>
      <p:grpSpPr>
        <a:xfrm>
          <a:off x="0" y="0"/>
          <a:ext cx="0" cy="0"/>
          <a:chOff x="0" y="0"/>
          <a:chExt cx="0" cy="0"/>
        </a:xfrm>
      </p:grpSpPr>
      <p:pic>
        <p:nvPicPr>
          <p:cNvPr id="4" name="Picture 3" descr="BioScience 2008 LTAR[1].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756143">
            <a:off x="4217281" y="905405"/>
            <a:ext cx="5124450" cy="6858000"/>
          </a:xfrm>
          <a:prstGeom prst="rect">
            <a:avLst/>
          </a:prstGeom>
          <a:solidFill>
            <a:schemeClr val="bg1"/>
          </a:solidFill>
          <a:ln w="9525">
            <a:noFill/>
            <a:miter lim="800000"/>
            <a:headEnd/>
            <a:tailEnd/>
          </a:ln>
          <a:effectLst>
            <a:outerShdw blurRad="50800" dist="38100" dir="2700000" rotWithShape="0">
              <a:srgbClr val="000000">
                <a:alpha val="42999"/>
              </a:srgbClr>
            </a:outerShdw>
          </a:effectLst>
        </p:spPr>
      </p:pic>
      <p:sp>
        <p:nvSpPr>
          <p:cNvPr id="16387" name="Rectangle 5"/>
          <p:cNvSpPr>
            <a:spLocks noChangeArrowheads="1"/>
          </p:cNvSpPr>
          <p:nvPr/>
        </p:nvSpPr>
        <p:spPr bwMode="auto">
          <a:xfrm>
            <a:off x="174485" y="154515"/>
            <a:ext cx="4820848" cy="9264074"/>
          </a:xfrm>
          <a:prstGeom prst="rect">
            <a:avLst/>
          </a:prstGeom>
          <a:noFill/>
          <a:ln w="9525">
            <a:noFill/>
            <a:miter lim="800000"/>
            <a:headEnd/>
            <a:tailEnd/>
          </a:ln>
        </p:spPr>
        <p:txBody>
          <a:bodyPr wrap="square">
            <a:prstTxWarp prst="textNoShape">
              <a:avLst/>
            </a:prstTxWarp>
            <a:spAutoFit/>
          </a:bodyPr>
          <a:lstStyle/>
          <a:p>
            <a:r>
              <a:rPr lang="en-US" sz="2800" b="1" dirty="0" smtClean="0">
                <a:solidFill>
                  <a:srgbClr val="FFFAC3"/>
                </a:solidFill>
                <a:latin typeface="Arial"/>
                <a:cs typeface="Arial"/>
              </a:rPr>
              <a:t>Vision for the PNW</a:t>
            </a:r>
          </a:p>
          <a:p>
            <a:endParaRPr lang="en-US" sz="2800" b="1" dirty="0" smtClean="0">
              <a:solidFill>
                <a:srgbClr val="FFFAC3"/>
              </a:solidFill>
              <a:latin typeface="Arial"/>
              <a:cs typeface="Arial"/>
            </a:endParaRPr>
          </a:p>
          <a:p>
            <a:r>
              <a:rPr lang="en-US" sz="2800" b="1" dirty="0" smtClean="0">
                <a:solidFill>
                  <a:srgbClr val="FFFAC3"/>
                </a:solidFill>
                <a:latin typeface="Arial"/>
                <a:cs typeface="Arial"/>
              </a:rPr>
              <a:t>Addressing the research imperative</a:t>
            </a:r>
          </a:p>
          <a:p>
            <a:endParaRPr lang="en-US" sz="2800" b="1" dirty="0">
              <a:solidFill>
                <a:srgbClr val="FFFAC3"/>
              </a:solidFill>
              <a:latin typeface="Arial"/>
              <a:cs typeface="Arial"/>
            </a:endParaRPr>
          </a:p>
          <a:p>
            <a:r>
              <a:rPr lang="en-US" sz="2800" b="1" dirty="0" smtClean="0">
                <a:solidFill>
                  <a:srgbClr val="FFFAC3"/>
                </a:solidFill>
                <a:latin typeface="Arial"/>
                <a:cs typeface="Arial"/>
              </a:rPr>
              <a:t>Making REACCH part of the establishment of a region-wide Long Term, Distributed Research Project</a:t>
            </a:r>
          </a:p>
          <a:p>
            <a:endParaRPr lang="en-US" sz="2800" b="1" dirty="0">
              <a:solidFill>
                <a:srgbClr val="FFFAC3"/>
              </a:solidFill>
              <a:latin typeface="Arial"/>
              <a:cs typeface="Arial"/>
            </a:endParaRPr>
          </a:p>
          <a:p>
            <a:endParaRPr lang="en-US" sz="2800" b="1" dirty="0" smtClean="0">
              <a:solidFill>
                <a:srgbClr val="FFFAC3"/>
              </a:solidFill>
              <a:latin typeface="Arial"/>
              <a:cs typeface="Arial"/>
            </a:endParaRPr>
          </a:p>
          <a:p>
            <a:endParaRPr lang="en-US" sz="2800" b="1" dirty="0">
              <a:solidFill>
                <a:srgbClr val="FFFAC3"/>
              </a:solidFill>
              <a:latin typeface="Arial"/>
              <a:cs typeface="Arial"/>
            </a:endParaRPr>
          </a:p>
          <a:p>
            <a:endParaRPr lang="en-US" sz="2800" b="1" dirty="0" smtClean="0">
              <a:solidFill>
                <a:srgbClr val="FFFAC3"/>
              </a:solidFill>
              <a:latin typeface="Arial"/>
              <a:cs typeface="Arial"/>
            </a:endParaRPr>
          </a:p>
          <a:p>
            <a:endParaRPr lang="en-US" sz="2800" b="1" dirty="0">
              <a:solidFill>
                <a:srgbClr val="FFFAC3"/>
              </a:solidFill>
              <a:latin typeface="Arial"/>
              <a:cs typeface="Arial"/>
            </a:endParaRPr>
          </a:p>
          <a:p>
            <a:endParaRPr lang="en-US" sz="2800" b="1" dirty="0" smtClean="0">
              <a:solidFill>
                <a:srgbClr val="FFFAC3"/>
              </a:solidFill>
              <a:latin typeface="Arial"/>
              <a:cs typeface="Arial"/>
            </a:endParaRPr>
          </a:p>
          <a:p>
            <a:endParaRPr lang="en-US" sz="2800" b="1" dirty="0">
              <a:solidFill>
                <a:srgbClr val="FFFAC3"/>
              </a:solidFill>
              <a:latin typeface="Arial"/>
              <a:cs typeface="Arial"/>
            </a:endParaRPr>
          </a:p>
          <a:p>
            <a:endParaRPr lang="en-US" sz="2800" b="1" dirty="0" smtClean="0">
              <a:solidFill>
                <a:srgbClr val="FFFAC3"/>
              </a:solidFill>
              <a:latin typeface="Arial"/>
              <a:cs typeface="Arial"/>
            </a:endParaRPr>
          </a:p>
          <a:p>
            <a:endParaRPr lang="en-US" sz="2800" b="1" dirty="0">
              <a:solidFill>
                <a:srgbClr val="FFFAC3"/>
              </a:solidFill>
              <a:latin typeface="Arial"/>
              <a:cs typeface="Arial"/>
            </a:endParaRPr>
          </a:p>
          <a:p>
            <a:endParaRPr lang="en-US" sz="2800" b="1" dirty="0">
              <a:solidFill>
                <a:srgbClr val="FFFAC3"/>
              </a:solidFill>
              <a:latin typeface="Arial"/>
              <a:cs typeface="Arial"/>
            </a:endParaRPr>
          </a:p>
          <a:p>
            <a:r>
              <a:rPr lang="en-US" b="1" dirty="0">
                <a:solidFill>
                  <a:srgbClr val="FFFAC3"/>
                </a:solidFill>
                <a:latin typeface="Arial"/>
                <a:cs typeface="Arial"/>
              </a:rPr>
              <a:t>Robertson et al. </a:t>
            </a:r>
            <a:r>
              <a:rPr lang="en-US" b="1" dirty="0" smtClean="0">
                <a:solidFill>
                  <a:srgbClr val="FFFAC3"/>
                </a:solidFill>
                <a:latin typeface="Arial"/>
                <a:cs typeface="Arial"/>
              </a:rPr>
              <a:t>2008 </a:t>
            </a:r>
          </a:p>
          <a:p>
            <a:endParaRPr lang="en-US" b="1" dirty="0" smtClean="0">
              <a:solidFill>
                <a:srgbClr val="FFFAC3"/>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1744133" y="174983"/>
            <a:ext cx="5720645" cy="769441"/>
          </a:xfrm>
          <a:prstGeom prst="rect">
            <a:avLst/>
          </a:prstGeom>
          <a:noFill/>
        </p:spPr>
        <p:txBody>
          <a:bodyPr wrap="square" rtlCol="0">
            <a:spAutoFit/>
          </a:bodyPr>
          <a:lstStyle/>
          <a:p>
            <a:r>
              <a:rPr lang="en-US" sz="4400" dirty="0" smtClean="0">
                <a:solidFill>
                  <a:srgbClr val="008000"/>
                </a:solidFill>
              </a:rPr>
              <a:t>Meeting the Challenges</a:t>
            </a:r>
            <a:endParaRPr lang="en-US" sz="4400" dirty="0">
              <a:solidFill>
                <a:srgbClr val="008000"/>
              </a:solidFill>
            </a:endParaRPr>
          </a:p>
        </p:txBody>
      </p:sp>
      <p:sp>
        <p:nvSpPr>
          <p:cNvPr id="4" name="TextBox 3"/>
          <p:cNvSpPr txBox="1"/>
          <p:nvPr/>
        </p:nvSpPr>
        <p:spPr>
          <a:xfrm>
            <a:off x="1473200" y="1673581"/>
            <a:ext cx="6366933" cy="4585871"/>
          </a:xfrm>
          <a:prstGeom prst="rect">
            <a:avLst/>
          </a:prstGeom>
          <a:solidFill>
            <a:schemeClr val="bg2">
              <a:lumMod val="25000"/>
              <a:alpha val="70000"/>
            </a:schemeClr>
          </a:solidFill>
        </p:spPr>
        <p:txBody>
          <a:bodyPr wrap="square" rtlCol="0">
            <a:spAutoFit/>
          </a:bodyPr>
          <a:lstStyle/>
          <a:p>
            <a:r>
              <a:rPr lang="en-US" sz="3600" dirty="0" smtClean="0">
                <a:solidFill>
                  <a:srgbClr val="FFFAC3"/>
                </a:solidFill>
              </a:rPr>
              <a:t>Ramping Up</a:t>
            </a:r>
          </a:p>
          <a:p>
            <a:r>
              <a:rPr lang="en-US" sz="3200" dirty="0" smtClean="0">
                <a:solidFill>
                  <a:srgbClr val="FFFAC3"/>
                </a:solidFill>
              </a:rPr>
              <a:t>Extension</a:t>
            </a:r>
          </a:p>
          <a:p>
            <a:pPr marL="457200" indent="-457200">
              <a:buFont typeface="Arial"/>
              <a:buChar char="•"/>
            </a:pPr>
            <a:r>
              <a:rPr lang="en-US" sz="3200" dirty="0" smtClean="0">
                <a:solidFill>
                  <a:srgbClr val="FFFAC3"/>
                </a:solidFill>
              </a:rPr>
              <a:t>Hiring Extension Specialist</a:t>
            </a:r>
          </a:p>
          <a:p>
            <a:pPr marL="457200" indent="-457200">
              <a:buFont typeface="Arial"/>
              <a:buChar char="•"/>
            </a:pPr>
            <a:r>
              <a:rPr lang="en-US" sz="3200" dirty="0" smtClean="0">
                <a:solidFill>
                  <a:srgbClr val="FFFAC3"/>
                </a:solidFill>
              </a:rPr>
              <a:t>Responding to SAC feedback from annual meeting</a:t>
            </a:r>
          </a:p>
          <a:p>
            <a:endParaRPr lang="en-US" sz="3200" dirty="0" smtClean="0">
              <a:solidFill>
                <a:srgbClr val="FFFAC3"/>
              </a:solidFill>
            </a:endParaRPr>
          </a:p>
          <a:p>
            <a:r>
              <a:rPr lang="en-US" sz="3200" dirty="0" smtClean="0">
                <a:solidFill>
                  <a:srgbClr val="FFFAC3"/>
                </a:solidFill>
              </a:rPr>
              <a:t>Education</a:t>
            </a:r>
          </a:p>
          <a:p>
            <a:pPr marL="457200" indent="-457200">
              <a:buFont typeface="Arial"/>
              <a:buChar char="•"/>
            </a:pPr>
            <a:r>
              <a:rPr lang="en-US" sz="3200" dirty="0" smtClean="0">
                <a:solidFill>
                  <a:srgbClr val="FFFAC3"/>
                </a:solidFill>
              </a:rPr>
              <a:t>Hiring Education Coordinator</a:t>
            </a:r>
          </a:p>
          <a:p>
            <a:pPr marL="457200" indent="-457200">
              <a:buFont typeface="Arial"/>
              <a:buChar char="•"/>
            </a:pPr>
            <a:r>
              <a:rPr lang="en-US" sz="3200" dirty="0" smtClean="0">
                <a:solidFill>
                  <a:srgbClr val="FFFAC3"/>
                </a:solidFill>
              </a:rPr>
              <a:t>First Cohort Grad Retreat</a:t>
            </a:r>
          </a:p>
        </p:txBody>
      </p:sp>
    </p:spTree>
    <p:extLst>
      <p:ext uri="{BB962C8B-B14F-4D97-AF65-F5344CB8AC3E}">
        <p14:creationId xmlns:p14="http://schemas.microsoft.com/office/powerpoint/2010/main" val="527634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p:cNvSpPr/>
          <p:nvPr/>
        </p:nvSpPr>
        <p:spPr>
          <a:xfrm>
            <a:off x="2116138" y="3657600"/>
            <a:ext cx="2895600" cy="3048000"/>
          </a:xfrm>
          <a:prstGeom prst="parallelogram">
            <a:avLst>
              <a:gd name="adj" fmla="val 51036"/>
            </a:avLst>
          </a:prstGeom>
          <a:solidFill>
            <a:schemeClr val="bg2">
              <a:lumMod val="75000"/>
            </a:schemeClr>
          </a:solidFill>
          <a:ln>
            <a:solidFill>
              <a:schemeClr val="bg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Parallelogram 4"/>
          <p:cNvSpPr/>
          <p:nvPr/>
        </p:nvSpPr>
        <p:spPr>
          <a:xfrm flipH="1">
            <a:off x="2124075" y="533400"/>
            <a:ext cx="2895600" cy="3148013"/>
          </a:xfrm>
          <a:prstGeom prst="parallelogram">
            <a:avLst>
              <a:gd name="adj" fmla="val 51036"/>
            </a:avLst>
          </a:prstGeom>
          <a:solidFill>
            <a:schemeClr val="bg2">
              <a:lumMod val="75000"/>
            </a:schemeClr>
          </a:solidFill>
          <a:ln>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Parallelogram 5"/>
          <p:cNvSpPr/>
          <p:nvPr/>
        </p:nvSpPr>
        <p:spPr>
          <a:xfrm>
            <a:off x="4325938" y="3692525"/>
            <a:ext cx="2895600" cy="2089150"/>
          </a:xfrm>
          <a:prstGeom prst="parallelogram">
            <a:avLst>
              <a:gd name="adj" fmla="val 51036"/>
            </a:avLst>
          </a:prstGeom>
          <a:solidFill>
            <a:schemeClr val="bg2">
              <a:lumMod val="75000"/>
            </a:schemeClr>
          </a:solidFill>
          <a:ln>
            <a:solidFill>
              <a:schemeClr val="bg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Parallelogram 6"/>
          <p:cNvSpPr/>
          <p:nvPr/>
        </p:nvSpPr>
        <p:spPr>
          <a:xfrm flipH="1">
            <a:off x="4302125" y="1524000"/>
            <a:ext cx="2895600" cy="2157413"/>
          </a:xfrm>
          <a:prstGeom prst="parallelogram">
            <a:avLst>
              <a:gd name="adj" fmla="val 51036"/>
            </a:avLst>
          </a:prstGeom>
          <a:solidFill>
            <a:schemeClr val="bg2">
              <a:lumMod val="75000"/>
            </a:schemeClr>
          </a:solidFill>
          <a:ln>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Parallelogram 7"/>
          <p:cNvSpPr/>
          <p:nvPr/>
        </p:nvSpPr>
        <p:spPr>
          <a:xfrm>
            <a:off x="6096000" y="3681413"/>
            <a:ext cx="2895600" cy="3048000"/>
          </a:xfrm>
          <a:prstGeom prst="parallelogram">
            <a:avLst>
              <a:gd name="adj" fmla="val 51036"/>
            </a:avLst>
          </a:prstGeom>
          <a:solidFill>
            <a:schemeClr val="bg2">
              <a:lumMod val="75000"/>
            </a:schemeClr>
          </a:solidFill>
          <a:ln>
            <a:solidFill>
              <a:schemeClr val="bg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Parallelogram 8"/>
          <p:cNvSpPr/>
          <p:nvPr/>
        </p:nvSpPr>
        <p:spPr>
          <a:xfrm flipH="1">
            <a:off x="6096000" y="533400"/>
            <a:ext cx="2895600" cy="3148013"/>
          </a:xfrm>
          <a:prstGeom prst="parallelogram">
            <a:avLst>
              <a:gd name="adj" fmla="val 51036"/>
            </a:avLst>
          </a:prstGeom>
          <a:solidFill>
            <a:schemeClr val="bg2">
              <a:lumMod val="75000"/>
            </a:schemeClr>
          </a:solidFill>
          <a:ln>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Flowchart: Magnetic Disk 15"/>
          <p:cNvSpPr/>
          <p:nvPr/>
        </p:nvSpPr>
        <p:spPr>
          <a:xfrm>
            <a:off x="5014256" y="1770910"/>
            <a:ext cx="1066800" cy="762000"/>
          </a:xfrm>
          <a:prstGeom prst="flowChartMagneticDisk">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Flowchart: Magnetic Disk 18"/>
          <p:cNvSpPr/>
          <p:nvPr/>
        </p:nvSpPr>
        <p:spPr>
          <a:xfrm>
            <a:off x="5773738" y="3200400"/>
            <a:ext cx="1066800" cy="762000"/>
          </a:xfrm>
          <a:prstGeom prst="flowChartMagneticDisk">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Flowchart: Magnetic Disk 19"/>
          <p:cNvSpPr/>
          <p:nvPr/>
        </p:nvSpPr>
        <p:spPr>
          <a:xfrm>
            <a:off x="5027495" y="4587475"/>
            <a:ext cx="1066800" cy="762000"/>
          </a:xfrm>
          <a:prstGeom prst="flowChartMagneticDisk">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Flowchart: Direct Access Storage 20"/>
          <p:cNvSpPr/>
          <p:nvPr/>
        </p:nvSpPr>
        <p:spPr>
          <a:xfrm>
            <a:off x="3017963" y="1372698"/>
            <a:ext cx="685801" cy="762000"/>
          </a:xfrm>
          <a:prstGeom prst="flowChartMagneticDrum">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Flowchart: Direct Access Storage 23"/>
          <p:cNvSpPr/>
          <p:nvPr/>
        </p:nvSpPr>
        <p:spPr>
          <a:xfrm>
            <a:off x="3017963" y="5019529"/>
            <a:ext cx="685801" cy="762000"/>
          </a:xfrm>
          <a:prstGeom prst="flowChartMagneticDrum">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Flowchart: Direct Access Storage 24"/>
          <p:cNvSpPr/>
          <p:nvPr/>
        </p:nvSpPr>
        <p:spPr>
          <a:xfrm>
            <a:off x="3868738" y="3048000"/>
            <a:ext cx="685800" cy="762000"/>
          </a:xfrm>
          <a:prstGeom prst="flowChartMagneticDrum">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Parallelogram 15"/>
          <p:cNvSpPr/>
          <p:nvPr/>
        </p:nvSpPr>
        <p:spPr>
          <a:xfrm>
            <a:off x="304800" y="3733800"/>
            <a:ext cx="2895600" cy="2089150"/>
          </a:xfrm>
          <a:prstGeom prst="parallelogram">
            <a:avLst>
              <a:gd name="adj" fmla="val 51036"/>
            </a:avLst>
          </a:prstGeom>
          <a:solidFill>
            <a:schemeClr val="bg2">
              <a:lumMod val="75000"/>
            </a:schemeClr>
          </a:solidFill>
          <a:ln>
            <a:solidFill>
              <a:schemeClr val="bg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Parallelogram 16"/>
          <p:cNvSpPr/>
          <p:nvPr/>
        </p:nvSpPr>
        <p:spPr>
          <a:xfrm flipH="1">
            <a:off x="287338" y="1558925"/>
            <a:ext cx="2895600" cy="2157413"/>
          </a:xfrm>
          <a:prstGeom prst="parallelogram">
            <a:avLst>
              <a:gd name="adj" fmla="val 51036"/>
            </a:avLst>
          </a:prstGeom>
          <a:solidFill>
            <a:schemeClr val="bg2">
              <a:lumMod val="75000"/>
            </a:schemeClr>
          </a:solidFill>
          <a:ln>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FFFFFF"/>
              </a:solidFill>
              <a:cs typeface="Arial" charset="0"/>
            </a:endParaRPr>
          </a:p>
          <a:p>
            <a:pPr algn="ctr">
              <a:defRPr/>
            </a:pPr>
            <a:r>
              <a:rPr lang="en-US">
                <a:solidFill>
                  <a:srgbClr val="984807"/>
                </a:solidFill>
                <a:cs typeface="Arial" charset="0"/>
              </a:rPr>
              <a:t>Modeled data </a:t>
            </a:r>
          </a:p>
          <a:p>
            <a:pPr algn="ctr">
              <a:defRPr/>
            </a:pPr>
            <a:r>
              <a:rPr lang="en-US">
                <a:solidFill>
                  <a:srgbClr val="984807"/>
                </a:solidFill>
                <a:cs typeface="Arial" charset="0"/>
              </a:rPr>
              <a:t>and processes </a:t>
            </a:r>
          </a:p>
        </p:txBody>
      </p:sp>
      <p:sp>
        <p:nvSpPr>
          <p:cNvPr id="18" name="mainfrm"/>
          <p:cNvSpPr>
            <a:spLocks noEditPoints="1" noChangeArrowheads="1"/>
          </p:cNvSpPr>
          <p:nvPr/>
        </p:nvSpPr>
        <p:spPr bwMode="auto">
          <a:xfrm>
            <a:off x="1100138" y="1835150"/>
            <a:ext cx="652462" cy="600075"/>
          </a:xfrm>
          <a:custGeom>
            <a:avLst/>
            <a:gdLst>
              <a:gd name="T0" fmla="*/ 0 w 21600"/>
              <a:gd name="T1" fmla="*/ 0 h 21600"/>
              <a:gd name="T2" fmla="*/ 9859939 w 21600"/>
              <a:gd name="T3" fmla="*/ 0 h 21600"/>
              <a:gd name="T4" fmla="*/ 19719879 w 21600"/>
              <a:gd name="T5" fmla="*/ 0 h 21600"/>
              <a:gd name="T6" fmla="*/ 19719879 w 21600"/>
              <a:gd name="T7" fmla="*/ 8335431 h 21600"/>
              <a:gd name="T8" fmla="*/ 18809665 w 21600"/>
              <a:gd name="T9" fmla="*/ 16670835 h 21600"/>
              <a:gd name="T10" fmla="*/ 9859939 w 21600"/>
              <a:gd name="T11" fmla="*/ 16670835 h 21600"/>
              <a:gd name="T12" fmla="*/ 1061761 w 21600"/>
              <a:gd name="T13" fmla="*/ 16670835 h 21600"/>
              <a:gd name="T14" fmla="*/ 0 w 21600"/>
              <a:gd name="T15" fmla="*/ 8335431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4 h 21600"/>
              <a:gd name="T26" fmla="*/ 21579 w 21600"/>
              <a:gd name="T27" fmla="*/ 279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rgbClr val="C0C0C0"/>
          </a:solidFill>
          <a:ln w="9525">
            <a:solidFill>
              <a:srgbClr val="000000"/>
            </a:solidFill>
            <a:miter lim="800000"/>
            <a:headEnd/>
            <a:tailEnd/>
          </a:ln>
        </p:spPr>
        <p:txBody>
          <a:bodyPr/>
          <a:lstStyle/>
          <a:p>
            <a:endParaRPr lang="en-US"/>
          </a:p>
        </p:txBody>
      </p:sp>
      <p:sp>
        <p:nvSpPr>
          <p:cNvPr id="19" name="filecab2"/>
          <p:cNvSpPr>
            <a:spLocks noEditPoints="1" noChangeArrowheads="1"/>
          </p:cNvSpPr>
          <p:nvPr/>
        </p:nvSpPr>
        <p:spPr bwMode="auto">
          <a:xfrm>
            <a:off x="1430338" y="3200400"/>
            <a:ext cx="460375" cy="477838"/>
          </a:xfrm>
          <a:custGeom>
            <a:avLst/>
            <a:gdLst>
              <a:gd name="T0" fmla="*/ 230188 w 21600"/>
              <a:gd name="T1" fmla="*/ 0 h 21600"/>
              <a:gd name="T2" fmla="*/ 0 w 21600"/>
              <a:gd name="T3" fmla="*/ 0 h 21600"/>
              <a:gd name="T4" fmla="*/ 0 w 21600"/>
              <a:gd name="T5" fmla="*/ 238919 h 21600"/>
              <a:gd name="T6" fmla="*/ 0 w 21600"/>
              <a:gd name="T7" fmla="*/ 450561 h 21600"/>
              <a:gd name="T8" fmla="*/ 230188 w 21600"/>
              <a:gd name="T9" fmla="*/ 477838 h 21600"/>
              <a:gd name="T10" fmla="*/ 460375 w 21600"/>
              <a:gd name="T11" fmla="*/ 450561 h 21600"/>
              <a:gd name="T12" fmla="*/ 460375 w 21600"/>
              <a:gd name="T13" fmla="*/ 238919 h 21600"/>
              <a:gd name="T14" fmla="*/ 460375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1004 w 21600"/>
              <a:gd name="T25" fmla="*/ 511 h 21600"/>
              <a:gd name="T26" fmla="*/ 20542 w 21600"/>
              <a:gd name="T27" fmla="*/ 1976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800" y="0"/>
                </a:moveTo>
                <a:lnTo>
                  <a:pt x="0" y="0"/>
                </a:lnTo>
                <a:lnTo>
                  <a:pt x="0" y="10800"/>
                </a:lnTo>
                <a:lnTo>
                  <a:pt x="0" y="20367"/>
                </a:lnTo>
                <a:lnTo>
                  <a:pt x="5807" y="20367"/>
                </a:lnTo>
                <a:lnTo>
                  <a:pt x="5807" y="20637"/>
                </a:lnTo>
                <a:lnTo>
                  <a:pt x="5970" y="20818"/>
                </a:lnTo>
                <a:lnTo>
                  <a:pt x="6133" y="20968"/>
                </a:lnTo>
                <a:lnTo>
                  <a:pt x="6404" y="21239"/>
                </a:lnTo>
                <a:lnTo>
                  <a:pt x="6567" y="21419"/>
                </a:lnTo>
                <a:lnTo>
                  <a:pt x="7055" y="21510"/>
                </a:lnTo>
                <a:lnTo>
                  <a:pt x="7544" y="21600"/>
                </a:lnTo>
                <a:lnTo>
                  <a:pt x="8141" y="21600"/>
                </a:lnTo>
                <a:lnTo>
                  <a:pt x="10800" y="21600"/>
                </a:lnTo>
                <a:lnTo>
                  <a:pt x="13188" y="21600"/>
                </a:lnTo>
                <a:lnTo>
                  <a:pt x="13948" y="21600"/>
                </a:lnTo>
                <a:lnTo>
                  <a:pt x="14436" y="21510"/>
                </a:lnTo>
                <a:lnTo>
                  <a:pt x="14708" y="21419"/>
                </a:lnTo>
                <a:lnTo>
                  <a:pt x="15033" y="21239"/>
                </a:lnTo>
                <a:lnTo>
                  <a:pt x="15359" y="20968"/>
                </a:lnTo>
                <a:lnTo>
                  <a:pt x="15522" y="20818"/>
                </a:lnTo>
                <a:lnTo>
                  <a:pt x="15684" y="20637"/>
                </a:lnTo>
                <a:lnTo>
                  <a:pt x="15684" y="20367"/>
                </a:lnTo>
                <a:lnTo>
                  <a:pt x="21600" y="20367"/>
                </a:lnTo>
                <a:lnTo>
                  <a:pt x="21600" y="10800"/>
                </a:lnTo>
                <a:lnTo>
                  <a:pt x="21600" y="0"/>
                </a:lnTo>
                <a:lnTo>
                  <a:pt x="10800" y="0"/>
                </a:lnTo>
                <a:close/>
                <a:moveTo>
                  <a:pt x="7055" y="20367"/>
                </a:moveTo>
                <a:lnTo>
                  <a:pt x="7055" y="20547"/>
                </a:lnTo>
                <a:lnTo>
                  <a:pt x="7055" y="20637"/>
                </a:lnTo>
                <a:lnTo>
                  <a:pt x="7218" y="20728"/>
                </a:lnTo>
                <a:lnTo>
                  <a:pt x="7381" y="20818"/>
                </a:lnTo>
                <a:lnTo>
                  <a:pt x="7544" y="20908"/>
                </a:lnTo>
                <a:lnTo>
                  <a:pt x="7707" y="20968"/>
                </a:lnTo>
                <a:lnTo>
                  <a:pt x="7815" y="20968"/>
                </a:lnTo>
                <a:lnTo>
                  <a:pt x="8141" y="20968"/>
                </a:lnTo>
                <a:lnTo>
                  <a:pt x="13188" y="20968"/>
                </a:lnTo>
                <a:lnTo>
                  <a:pt x="13459" y="20968"/>
                </a:lnTo>
                <a:lnTo>
                  <a:pt x="13785" y="20968"/>
                </a:lnTo>
                <a:lnTo>
                  <a:pt x="13948" y="20908"/>
                </a:lnTo>
                <a:lnTo>
                  <a:pt x="14111" y="20818"/>
                </a:lnTo>
                <a:lnTo>
                  <a:pt x="14273" y="20728"/>
                </a:lnTo>
                <a:lnTo>
                  <a:pt x="14273" y="20637"/>
                </a:lnTo>
                <a:lnTo>
                  <a:pt x="14436" y="20547"/>
                </a:lnTo>
                <a:lnTo>
                  <a:pt x="14436" y="20367"/>
                </a:lnTo>
                <a:lnTo>
                  <a:pt x="7055" y="20367"/>
                </a:lnTo>
                <a:close/>
              </a:path>
              <a:path w="21600" h="21600" extrusionOk="0">
                <a:moveTo>
                  <a:pt x="7055" y="20367"/>
                </a:moveTo>
                <a:lnTo>
                  <a:pt x="5807" y="20367"/>
                </a:lnTo>
                <a:lnTo>
                  <a:pt x="21600" y="20367"/>
                </a:lnTo>
              </a:path>
            </a:pathLst>
          </a:custGeom>
          <a:solidFill>
            <a:srgbClr val="C0C0C0"/>
          </a:solidFill>
          <a:ln w="9525">
            <a:solidFill>
              <a:srgbClr val="000000"/>
            </a:solidFill>
            <a:miter lim="800000"/>
            <a:headEnd/>
            <a:tailEnd/>
          </a:ln>
        </p:spPr>
        <p:txBody>
          <a:bodyPr wrap="none"/>
          <a:lstStyle/>
          <a:p>
            <a:r>
              <a:rPr lang="en-US" sz="1000">
                <a:latin typeface="Calibri" pitchFamily="34" charset="0"/>
              </a:rPr>
              <a:t>Txt</a:t>
            </a:r>
          </a:p>
          <a:p>
            <a:r>
              <a:rPr lang="en-US" sz="1000">
                <a:latin typeface="Calibri" pitchFamily="34" charset="0"/>
              </a:rPr>
              <a:t>Excel</a:t>
            </a:r>
          </a:p>
          <a:p>
            <a:endParaRPr lang="en-US">
              <a:latin typeface="Calibri" pitchFamily="34" charset="0"/>
            </a:endParaRPr>
          </a:p>
          <a:p>
            <a:r>
              <a:rPr lang="en-US">
                <a:solidFill>
                  <a:srgbClr val="984807"/>
                </a:solidFill>
                <a:latin typeface="Calibri" pitchFamily="34" charset="0"/>
              </a:rPr>
              <a:t>Instrumental </a:t>
            </a:r>
          </a:p>
          <a:p>
            <a:r>
              <a:rPr lang="en-US">
                <a:solidFill>
                  <a:srgbClr val="984807"/>
                </a:solidFill>
                <a:latin typeface="Calibri" pitchFamily="34" charset="0"/>
              </a:rPr>
              <a:t>Output </a:t>
            </a:r>
          </a:p>
          <a:p>
            <a:endParaRPr lang="en-US">
              <a:solidFill>
                <a:srgbClr val="984807"/>
              </a:solidFill>
              <a:latin typeface="Calibri" pitchFamily="34" charset="0"/>
            </a:endParaRPr>
          </a:p>
        </p:txBody>
      </p:sp>
      <p:pic>
        <p:nvPicPr>
          <p:cNvPr id="20" name="Picture 5" descr="C:\Users\erichs\AppData\Local\Microsoft\Windows\Temporary Internet Files\Content.IE5\GXQ5Y3RV\MC900150399[1].wmf"/>
          <p:cNvPicPr>
            <a:picLocks noChangeAspect="1" noChangeArrowheads="1"/>
          </p:cNvPicPr>
          <p:nvPr/>
        </p:nvPicPr>
        <p:blipFill>
          <a:blip r:embed="rId2"/>
          <a:srcRect/>
          <a:stretch>
            <a:fillRect/>
          </a:stretch>
        </p:blipFill>
        <p:spPr bwMode="auto">
          <a:xfrm>
            <a:off x="1125538" y="4419600"/>
            <a:ext cx="739775" cy="919163"/>
          </a:xfrm>
          <a:prstGeom prst="rect">
            <a:avLst/>
          </a:prstGeom>
          <a:noFill/>
          <a:ln w="9525">
            <a:noFill/>
            <a:miter lim="800000"/>
            <a:headEnd/>
            <a:tailEnd/>
          </a:ln>
        </p:spPr>
      </p:pic>
      <p:pic>
        <p:nvPicPr>
          <p:cNvPr id="21" name="Picture 6" descr="C:\Users\erichs\AppData\Local\Microsoft\Windows\Temporary Internet Files\Content.IE5\28BXBM8N\MC900303607[1].wmf"/>
          <p:cNvPicPr>
            <a:picLocks noChangeAspect="1" noChangeArrowheads="1"/>
          </p:cNvPicPr>
          <p:nvPr/>
        </p:nvPicPr>
        <p:blipFill>
          <a:blip r:embed="rId3"/>
          <a:srcRect/>
          <a:stretch>
            <a:fillRect/>
          </a:stretch>
        </p:blipFill>
        <p:spPr bwMode="auto">
          <a:xfrm>
            <a:off x="6699250" y="5286375"/>
            <a:ext cx="898525" cy="898525"/>
          </a:xfrm>
          <a:prstGeom prst="rect">
            <a:avLst/>
          </a:prstGeom>
          <a:noFill/>
          <a:ln w="9525">
            <a:noFill/>
            <a:miter lim="800000"/>
            <a:headEnd/>
            <a:tailEnd/>
          </a:ln>
        </p:spPr>
      </p:pic>
      <p:sp>
        <p:nvSpPr>
          <p:cNvPr id="22" name="Rectangle 21"/>
          <p:cNvSpPr/>
          <p:nvPr/>
        </p:nvSpPr>
        <p:spPr>
          <a:xfrm>
            <a:off x="6383341" y="685800"/>
            <a:ext cx="1179041" cy="461665"/>
          </a:xfrm>
          <a:prstGeom prst="rect">
            <a:avLst/>
          </a:prstGeom>
          <a:noFill/>
        </p:spPr>
        <p:txBody>
          <a:bodyPr wrap="none">
            <a:spAutoFit/>
          </a:bodyPr>
          <a:lstStyle/>
          <a:p>
            <a:pPr algn="ctr" fontAlgn="auto">
              <a:spcBef>
                <a:spcPts val="0"/>
              </a:spcBef>
              <a:spcAft>
                <a:spcPts val="0"/>
              </a:spcAft>
              <a:defRPr/>
            </a:pP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Analyze</a:t>
            </a:r>
          </a:p>
        </p:txBody>
      </p:sp>
      <p:sp>
        <p:nvSpPr>
          <p:cNvPr id="23" name="Rectangle 22"/>
          <p:cNvSpPr/>
          <p:nvPr/>
        </p:nvSpPr>
        <p:spPr>
          <a:xfrm>
            <a:off x="2345761" y="685799"/>
            <a:ext cx="1344407" cy="461665"/>
          </a:xfrm>
          <a:prstGeom prst="rect">
            <a:avLst/>
          </a:prstGeom>
          <a:noFill/>
        </p:spPr>
        <p:txBody>
          <a:bodyPr wrap="none">
            <a:spAutoFit/>
          </a:bodyPr>
          <a:lstStyle/>
          <a:p>
            <a:pPr algn="ctr" fontAlgn="auto">
              <a:spcBef>
                <a:spcPts val="0"/>
              </a:spcBef>
              <a:spcAft>
                <a:spcPts val="0"/>
              </a:spcAft>
              <a:defRPr/>
            </a:pP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Integrate</a:t>
            </a:r>
          </a:p>
        </p:txBody>
      </p:sp>
      <p:sp>
        <p:nvSpPr>
          <p:cNvPr id="24" name="TextBox 31"/>
          <p:cNvSpPr txBox="1">
            <a:spLocks noChangeArrowheads="1"/>
          </p:cNvSpPr>
          <p:nvPr/>
        </p:nvSpPr>
        <p:spPr bwMode="auto">
          <a:xfrm>
            <a:off x="381000" y="5334000"/>
            <a:ext cx="1789113" cy="641350"/>
          </a:xfrm>
          <a:prstGeom prst="rect">
            <a:avLst/>
          </a:prstGeom>
          <a:noFill/>
          <a:ln w="9525">
            <a:noFill/>
            <a:miter lim="800000"/>
            <a:headEnd/>
            <a:tailEnd/>
          </a:ln>
        </p:spPr>
        <p:txBody>
          <a:bodyPr wrap="none">
            <a:spAutoFit/>
          </a:bodyPr>
          <a:lstStyle/>
          <a:p>
            <a:pPr algn="ctr"/>
            <a:r>
              <a:rPr lang="en-US">
                <a:solidFill>
                  <a:srgbClr val="984807"/>
                </a:solidFill>
                <a:latin typeface="Calibri" pitchFamily="34" charset="0"/>
              </a:rPr>
              <a:t>Legacy data, </a:t>
            </a:r>
          </a:p>
          <a:p>
            <a:pPr algn="ctr"/>
            <a:r>
              <a:rPr lang="en-US">
                <a:solidFill>
                  <a:srgbClr val="984807"/>
                </a:solidFill>
                <a:latin typeface="Calibri" pitchFamily="34" charset="0"/>
              </a:rPr>
              <a:t>Other data input </a:t>
            </a:r>
          </a:p>
        </p:txBody>
      </p:sp>
      <p:sp>
        <p:nvSpPr>
          <p:cNvPr id="25" name="TextBox 32"/>
          <p:cNvSpPr txBox="1">
            <a:spLocks noChangeArrowheads="1"/>
          </p:cNvSpPr>
          <p:nvPr/>
        </p:nvSpPr>
        <p:spPr bwMode="auto">
          <a:xfrm>
            <a:off x="2844800" y="2230438"/>
            <a:ext cx="1731963" cy="641350"/>
          </a:xfrm>
          <a:prstGeom prst="rect">
            <a:avLst/>
          </a:prstGeom>
          <a:noFill/>
          <a:ln w="9525">
            <a:noFill/>
            <a:miter lim="800000"/>
            <a:headEnd/>
            <a:tailEnd/>
          </a:ln>
        </p:spPr>
        <p:txBody>
          <a:bodyPr wrap="none">
            <a:spAutoFit/>
          </a:bodyPr>
          <a:lstStyle/>
          <a:p>
            <a:pPr algn="ctr"/>
            <a:r>
              <a:rPr lang="en-US">
                <a:solidFill>
                  <a:srgbClr val="984807"/>
                </a:solidFill>
                <a:latin typeface="Calibri" pitchFamily="34" charset="0"/>
              </a:rPr>
              <a:t>REACCH Data</a:t>
            </a:r>
          </a:p>
          <a:p>
            <a:pPr algn="ctr"/>
            <a:r>
              <a:rPr lang="en-US">
                <a:solidFill>
                  <a:srgbClr val="984807"/>
                </a:solidFill>
                <a:latin typeface="Calibri" pitchFamily="34" charset="0"/>
              </a:rPr>
              <a:t>Discovery Server</a:t>
            </a:r>
          </a:p>
        </p:txBody>
      </p:sp>
      <p:sp>
        <p:nvSpPr>
          <p:cNvPr id="26" name="TextBox 41"/>
          <p:cNvSpPr txBox="1">
            <a:spLocks noChangeArrowheads="1"/>
          </p:cNvSpPr>
          <p:nvPr/>
        </p:nvSpPr>
        <p:spPr bwMode="auto">
          <a:xfrm>
            <a:off x="3286125" y="3822700"/>
            <a:ext cx="1590675" cy="641350"/>
          </a:xfrm>
          <a:prstGeom prst="rect">
            <a:avLst/>
          </a:prstGeom>
          <a:noFill/>
          <a:ln w="9525">
            <a:noFill/>
            <a:miter lim="800000"/>
            <a:headEnd/>
            <a:tailEnd/>
          </a:ln>
        </p:spPr>
        <p:txBody>
          <a:bodyPr wrap="none">
            <a:spAutoFit/>
          </a:bodyPr>
          <a:lstStyle/>
          <a:p>
            <a:pPr algn="ctr"/>
            <a:r>
              <a:rPr lang="en-US">
                <a:solidFill>
                  <a:srgbClr val="984807"/>
                </a:solidFill>
                <a:latin typeface="Calibri" pitchFamily="34" charset="0"/>
              </a:rPr>
              <a:t>Data staging</a:t>
            </a:r>
          </a:p>
          <a:p>
            <a:pPr algn="ctr"/>
            <a:r>
              <a:rPr lang="en-US">
                <a:solidFill>
                  <a:srgbClr val="984807"/>
                </a:solidFill>
                <a:latin typeface="Calibri" pitchFamily="34" charset="0"/>
              </a:rPr>
              <a:t>transformation</a:t>
            </a:r>
          </a:p>
        </p:txBody>
      </p:sp>
      <p:sp>
        <p:nvSpPr>
          <p:cNvPr id="27" name="TextBox 42"/>
          <p:cNvSpPr txBox="1">
            <a:spLocks noChangeArrowheads="1"/>
          </p:cNvSpPr>
          <p:nvPr/>
        </p:nvSpPr>
        <p:spPr bwMode="auto">
          <a:xfrm>
            <a:off x="2124075" y="5816600"/>
            <a:ext cx="1917700" cy="641350"/>
          </a:xfrm>
          <a:prstGeom prst="rect">
            <a:avLst/>
          </a:prstGeom>
          <a:noFill/>
          <a:ln w="9525">
            <a:noFill/>
            <a:miter lim="800000"/>
            <a:headEnd/>
            <a:tailEnd/>
          </a:ln>
        </p:spPr>
        <p:txBody>
          <a:bodyPr wrap="none">
            <a:spAutoFit/>
          </a:bodyPr>
          <a:lstStyle/>
          <a:p>
            <a:pPr algn="ctr"/>
            <a:r>
              <a:rPr lang="en-US" dirty="0">
                <a:solidFill>
                  <a:srgbClr val="984807"/>
                </a:solidFill>
                <a:latin typeface="Calibri" pitchFamily="34" charset="0"/>
              </a:rPr>
              <a:t>Metadata creation</a:t>
            </a:r>
          </a:p>
          <a:p>
            <a:pPr algn="ctr"/>
            <a:r>
              <a:rPr lang="en-US" dirty="0">
                <a:solidFill>
                  <a:srgbClr val="984807"/>
                </a:solidFill>
                <a:latin typeface="Calibri" pitchFamily="34" charset="0"/>
              </a:rPr>
              <a:t>and storage</a:t>
            </a:r>
          </a:p>
        </p:txBody>
      </p:sp>
      <p:sp>
        <p:nvSpPr>
          <p:cNvPr id="28" name="TextBox 27"/>
          <p:cNvSpPr txBox="1"/>
          <p:nvPr/>
        </p:nvSpPr>
        <p:spPr>
          <a:xfrm>
            <a:off x="4733925" y="2535238"/>
            <a:ext cx="2263775" cy="366712"/>
          </a:xfrm>
          <a:prstGeom prst="rect">
            <a:avLst/>
          </a:prstGeom>
          <a:noFill/>
        </p:spPr>
        <p:txBody>
          <a:bodyPr wrap="none">
            <a:spAutoFit/>
          </a:bodyPr>
          <a:lstStyle/>
          <a:p>
            <a:pPr algn="ctr" fontAlgn="auto">
              <a:spcBef>
                <a:spcPts val="0"/>
              </a:spcBef>
              <a:spcAft>
                <a:spcPts val="0"/>
              </a:spcAft>
              <a:defRPr/>
            </a:pPr>
            <a:r>
              <a:rPr lang="en-US" dirty="0">
                <a:solidFill>
                  <a:schemeClr val="accent6">
                    <a:lumMod val="50000"/>
                  </a:schemeClr>
                </a:solidFill>
                <a:latin typeface="+mn-lt"/>
                <a:cs typeface="+mn-cs"/>
              </a:rPr>
              <a:t>REACCH DB repository</a:t>
            </a:r>
          </a:p>
        </p:txBody>
      </p:sp>
      <p:sp>
        <p:nvSpPr>
          <p:cNvPr id="29" name="TextBox 28"/>
          <p:cNvSpPr txBox="1"/>
          <p:nvPr/>
        </p:nvSpPr>
        <p:spPr>
          <a:xfrm>
            <a:off x="5319713" y="4038600"/>
            <a:ext cx="1654175" cy="641350"/>
          </a:xfrm>
          <a:prstGeom prst="rect">
            <a:avLst/>
          </a:prstGeom>
          <a:noFill/>
        </p:spPr>
        <p:txBody>
          <a:bodyPr wrap="none">
            <a:spAutoFit/>
          </a:bodyPr>
          <a:lstStyle/>
          <a:p>
            <a:pPr algn="ctr" fontAlgn="auto">
              <a:spcBef>
                <a:spcPts val="0"/>
              </a:spcBef>
              <a:spcAft>
                <a:spcPts val="0"/>
              </a:spcAft>
              <a:defRPr/>
            </a:pPr>
            <a:r>
              <a:rPr lang="en-US" dirty="0">
                <a:solidFill>
                  <a:schemeClr val="accent6">
                    <a:lumMod val="50000"/>
                  </a:schemeClr>
                </a:solidFill>
                <a:latin typeface="+mn-lt"/>
                <a:cs typeface="+mn-cs"/>
              </a:rPr>
              <a:t>REACCH staging</a:t>
            </a:r>
          </a:p>
          <a:p>
            <a:pPr algn="ctr" fontAlgn="auto">
              <a:spcBef>
                <a:spcPts val="0"/>
              </a:spcBef>
              <a:spcAft>
                <a:spcPts val="0"/>
              </a:spcAft>
              <a:defRPr/>
            </a:pPr>
            <a:r>
              <a:rPr lang="en-US" dirty="0">
                <a:solidFill>
                  <a:schemeClr val="accent6">
                    <a:lumMod val="50000"/>
                  </a:schemeClr>
                </a:solidFill>
                <a:latin typeface="+mn-lt"/>
                <a:cs typeface="+mn-cs"/>
              </a:rPr>
              <a:t>server</a:t>
            </a:r>
          </a:p>
        </p:txBody>
      </p:sp>
      <p:sp>
        <p:nvSpPr>
          <p:cNvPr id="30" name="TextBox 29"/>
          <p:cNvSpPr txBox="1"/>
          <p:nvPr/>
        </p:nvSpPr>
        <p:spPr>
          <a:xfrm>
            <a:off x="4249738" y="5411788"/>
            <a:ext cx="2174875" cy="641350"/>
          </a:xfrm>
          <a:prstGeom prst="rect">
            <a:avLst/>
          </a:prstGeom>
          <a:noFill/>
        </p:spPr>
        <p:txBody>
          <a:bodyPr wrap="none">
            <a:spAutoFit/>
          </a:bodyPr>
          <a:lstStyle/>
          <a:p>
            <a:pPr algn="ctr" fontAlgn="auto">
              <a:spcBef>
                <a:spcPts val="0"/>
              </a:spcBef>
              <a:spcAft>
                <a:spcPts val="0"/>
              </a:spcAft>
              <a:defRPr/>
            </a:pPr>
            <a:r>
              <a:rPr lang="en-US" dirty="0">
                <a:solidFill>
                  <a:schemeClr val="accent6">
                    <a:lumMod val="50000"/>
                  </a:schemeClr>
                </a:solidFill>
                <a:latin typeface="+mn-lt"/>
                <a:cs typeface="+mn-cs"/>
              </a:rPr>
              <a:t>REACCH Confidential </a:t>
            </a:r>
          </a:p>
          <a:p>
            <a:pPr algn="ctr" fontAlgn="auto">
              <a:spcBef>
                <a:spcPts val="0"/>
              </a:spcBef>
              <a:spcAft>
                <a:spcPts val="0"/>
              </a:spcAft>
              <a:defRPr/>
            </a:pPr>
            <a:r>
              <a:rPr lang="en-US" dirty="0">
                <a:solidFill>
                  <a:schemeClr val="accent6">
                    <a:lumMod val="50000"/>
                  </a:schemeClr>
                </a:solidFill>
                <a:latin typeface="+mn-lt"/>
                <a:cs typeface="+mn-cs"/>
              </a:rPr>
              <a:t>Server</a:t>
            </a:r>
          </a:p>
        </p:txBody>
      </p:sp>
      <p:sp>
        <p:nvSpPr>
          <p:cNvPr id="31" name="TextBox 30"/>
          <p:cNvSpPr txBox="1"/>
          <p:nvPr/>
        </p:nvSpPr>
        <p:spPr>
          <a:xfrm>
            <a:off x="6619875" y="2249488"/>
            <a:ext cx="2036763" cy="366712"/>
          </a:xfrm>
          <a:prstGeom prst="rect">
            <a:avLst/>
          </a:prstGeom>
          <a:noFill/>
        </p:spPr>
        <p:txBody>
          <a:bodyPr wrap="none">
            <a:spAutoFit/>
          </a:bodyPr>
          <a:lstStyle/>
          <a:p>
            <a:pPr algn="ctr" fontAlgn="auto">
              <a:spcBef>
                <a:spcPts val="0"/>
              </a:spcBef>
              <a:spcAft>
                <a:spcPts val="0"/>
              </a:spcAft>
              <a:defRPr/>
            </a:pPr>
            <a:r>
              <a:rPr lang="en-US" dirty="0">
                <a:solidFill>
                  <a:schemeClr val="accent6">
                    <a:lumMod val="50000"/>
                  </a:schemeClr>
                </a:solidFill>
                <a:latin typeface="+mn-lt"/>
                <a:cs typeface="+mn-cs"/>
              </a:rPr>
              <a:t>Quantitative output</a:t>
            </a:r>
          </a:p>
        </p:txBody>
      </p:sp>
      <p:sp>
        <p:nvSpPr>
          <p:cNvPr id="32" name="TextBox 31"/>
          <p:cNvSpPr txBox="1"/>
          <p:nvPr/>
        </p:nvSpPr>
        <p:spPr>
          <a:xfrm>
            <a:off x="6127750" y="6094413"/>
            <a:ext cx="1581150" cy="641350"/>
          </a:xfrm>
          <a:prstGeom prst="rect">
            <a:avLst/>
          </a:prstGeom>
          <a:noFill/>
        </p:spPr>
        <p:txBody>
          <a:bodyPr wrap="none">
            <a:spAutoFit/>
          </a:bodyPr>
          <a:lstStyle/>
          <a:p>
            <a:pPr algn="ctr" fontAlgn="auto">
              <a:spcBef>
                <a:spcPts val="0"/>
              </a:spcBef>
              <a:spcAft>
                <a:spcPts val="0"/>
              </a:spcAft>
              <a:defRPr/>
            </a:pPr>
            <a:r>
              <a:rPr lang="en-US" dirty="0">
                <a:solidFill>
                  <a:schemeClr val="accent6">
                    <a:lumMod val="50000"/>
                  </a:schemeClr>
                </a:solidFill>
                <a:latin typeface="+mn-lt"/>
                <a:cs typeface="+mn-cs"/>
              </a:rPr>
              <a:t>Compiled tools</a:t>
            </a:r>
          </a:p>
          <a:p>
            <a:pPr algn="ctr" fontAlgn="auto">
              <a:spcBef>
                <a:spcPts val="0"/>
              </a:spcBef>
              <a:spcAft>
                <a:spcPts val="0"/>
              </a:spcAft>
              <a:defRPr/>
            </a:pPr>
            <a:r>
              <a:rPr lang="en-US" dirty="0">
                <a:solidFill>
                  <a:schemeClr val="accent6">
                    <a:lumMod val="50000"/>
                  </a:schemeClr>
                </a:solidFill>
                <a:latin typeface="+mn-lt"/>
                <a:cs typeface="+mn-cs"/>
              </a:rPr>
              <a:t>For research</a:t>
            </a:r>
          </a:p>
        </p:txBody>
      </p:sp>
      <p:pic>
        <p:nvPicPr>
          <p:cNvPr id="33"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12659" y="4058452"/>
            <a:ext cx="1128078" cy="754813"/>
          </a:xfrm>
          <a:prstGeom prst="rect">
            <a:avLst/>
          </a:prstGeom>
          <a:noFill/>
          <a:ln>
            <a:noFill/>
          </a:ln>
          <a:effectLst>
            <a:outerShdw dist="35921" dir="2700000" algn="ctr" rotWithShape="0">
              <a:schemeClr val="bg1">
                <a:lumMod val="50000"/>
              </a:schemeClr>
            </a:outerShdw>
          </a:effectLst>
          <a:scene3d>
            <a:camera prst="orthographicFront"/>
            <a:lightRig rig="threePt" dir="t"/>
          </a:scene3d>
          <a:sp3d>
            <a:bevelT/>
          </a:sp3d>
          <a:extLst/>
        </p:spPr>
      </p:pic>
      <p:sp>
        <p:nvSpPr>
          <p:cNvPr id="34" name="TextBox 33"/>
          <p:cNvSpPr txBox="1"/>
          <p:nvPr/>
        </p:nvSpPr>
        <p:spPr>
          <a:xfrm>
            <a:off x="6551613" y="4797425"/>
            <a:ext cx="2171700" cy="641350"/>
          </a:xfrm>
          <a:prstGeom prst="rect">
            <a:avLst/>
          </a:prstGeom>
          <a:noFill/>
        </p:spPr>
        <p:txBody>
          <a:bodyPr wrap="none">
            <a:spAutoFit/>
          </a:bodyPr>
          <a:lstStyle/>
          <a:p>
            <a:pPr algn="ctr" fontAlgn="auto">
              <a:spcBef>
                <a:spcPts val="0"/>
              </a:spcBef>
              <a:spcAft>
                <a:spcPts val="0"/>
              </a:spcAft>
              <a:defRPr/>
            </a:pPr>
            <a:r>
              <a:rPr lang="en-US" dirty="0">
                <a:solidFill>
                  <a:schemeClr val="accent6">
                    <a:lumMod val="50000"/>
                  </a:schemeClr>
                </a:solidFill>
                <a:latin typeface="+mn-lt"/>
                <a:cs typeface="+mn-cs"/>
              </a:rPr>
              <a:t>HTTP compliant data </a:t>
            </a:r>
          </a:p>
          <a:p>
            <a:pPr algn="ctr" fontAlgn="auto">
              <a:spcBef>
                <a:spcPts val="0"/>
              </a:spcBef>
              <a:spcAft>
                <a:spcPts val="0"/>
              </a:spcAft>
              <a:defRPr/>
            </a:pPr>
            <a:r>
              <a:rPr lang="en-US" dirty="0">
                <a:solidFill>
                  <a:schemeClr val="accent6">
                    <a:lumMod val="50000"/>
                  </a:schemeClr>
                </a:solidFill>
                <a:latin typeface="+mn-lt"/>
                <a:cs typeface="+mn-cs"/>
              </a:rPr>
              <a:t>streams</a:t>
            </a:r>
          </a:p>
        </p:txBody>
      </p:sp>
      <p:pic>
        <p:nvPicPr>
          <p:cNvPr id="35"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18425" y="2698750"/>
            <a:ext cx="671513" cy="868363"/>
          </a:xfrm>
          <a:prstGeom prst="rect">
            <a:avLst/>
          </a:prstGeom>
          <a:noFill/>
          <a:ln>
            <a:noFill/>
          </a:ln>
          <a:effectLst>
            <a:outerShdw dist="35921" dir="2700000" algn="ctr" rotWithShape="0">
              <a:schemeClr val="bg2"/>
            </a:outerShdw>
          </a:effectLst>
          <a:extLst/>
        </p:spPr>
      </p:pic>
      <p:sp>
        <p:nvSpPr>
          <p:cNvPr id="36" name="TextBox 35"/>
          <p:cNvSpPr txBox="1"/>
          <p:nvPr/>
        </p:nvSpPr>
        <p:spPr>
          <a:xfrm>
            <a:off x="7245350" y="3573463"/>
            <a:ext cx="1719263" cy="366712"/>
          </a:xfrm>
          <a:prstGeom prst="rect">
            <a:avLst/>
          </a:prstGeom>
          <a:noFill/>
        </p:spPr>
        <p:txBody>
          <a:bodyPr wrap="none">
            <a:spAutoFit/>
          </a:bodyPr>
          <a:lstStyle/>
          <a:p>
            <a:pPr algn="ctr" fontAlgn="auto">
              <a:spcBef>
                <a:spcPts val="0"/>
              </a:spcBef>
              <a:spcAft>
                <a:spcPts val="0"/>
              </a:spcAft>
              <a:defRPr/>
            </a:pPr>
            <a:r>
              <a:rPr lang="en-US" dirty="0">
                <a:solidFill>
                  <a:schemeClr val="accent6">
                    <a:lumMod val="50000"/>
                  </a:schemeClr>
                </a:solidFill>
                <a:latin typeface="+mn-lt"/>
                <a:cs typeface="+mn-cs"/>
              </a:rPr>
              <a:t>Research output</a:t>
            </a:r>
          </a:p>
        </p:txBody>
      </p:sp>
      <p:pic>
        <p:nvPicPr>
          <p:cNvPr id="37"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16738" y="1524000"/>
            <a:ext cx="1076325" cy="731838"/>
          </a:xfrm>
          <a:prstGeom prst="rect">
            <a:avLst/>
          </a:prstGeom>
          <a:noFill/>
          <a:ln w="9525">
            <a:noFill/>
            <a:miter lim="800000"/>
            <a:headEnd/>
            <a:tailEnd/>
          </a:ln>
        </p:spPr>
      </p:pic>
      <p:sp>
        <p:nvSpPr>
          <p:cNvPr id="38" name="Oval 49"/>
          <p:cNvSpPr>
            <a:spLocks noChangeArrowheads="1"/>
          </p:cNvSpPr>
          <p:nvPr/>
        </p:nvSpPr>
        <p:spPr bwMode="auto">
          <a:xfrm>
            <a:off x="2590800" y="1143000"/>
            <a:ext cx="2209800" cy="1905000"/>
          </a:xfrm>
          <a:prstGeom prst="ellipse">
            <a:avLst/>
          </a:prstGeom>
          <a:noFill/>
          <a:ln w="28575">
            <a:solidFill>
              <a:srgbClr val="FF3300"/>
            </a:solidFill>
            <a:round/>
            <a:headEnd/>
            <a:tailEnd/>
          </a:ln>
        </p:spPr>
        <p:txBody>
          <a:bodyPr wrap="none" anchor="ctr"/>
          <a:lstStyle/>
          <a:p>
            <a:endParaRPr lang="en-US"/>
          </a:p>
        </p:txBody>
      </p:sp>
      <p:sp>
        <p:nvSpPr>
          <p:cNvPr id="39" name="Rectangle 38"/>
          <p:cNvSpPr>
            <a:spLocks noChangeArrowheads="1"/>
          </p:cNvSpPr>
          <p:nvPr/>
        </p:nvSpPr>
        <p:spPr bwMode="auto">
          <a:xfrm>
            <a:off x="234124" y="138391"/>
            <a:ext cx="7101468" cy="6858000"/>
          </a:xfrm>
          <a:prstGeom prst="rect">
            <a:avLst/>
          </a:prstGeom>
          <a:noFill/>
          <a:ln w="25400">
            <a:noFill/>
            <a:miter lim="800000"/>
            <a:headEnd/>
            <a:tailEnd/>
          </a:ln>
        </p:spPr>
        <p:txBody>
          <a:bodyPr anchor="t" anchorCtr="0"/>
          <a:lstStyle/>
          <a:p>
            <a:pPr>
              <a:buSzPct val="150000"/>
            </a:pPr>
            <a:r>
              <a:rPr lang="en-US" sz="4000" b="1" dirty="0" err="1" smtClean="0">
                <a:solidFill>
                  <a:srgbClr val="4F6228"/>
                </a:solidFill>
                <a:latin typeface="Arial"/>
              </a:rPr>
              <a:t>Cyberinfrastructure</a:t>
            </a:r>
            <a:endParaRPr lang="en-US" sz="4000" b="1" dirty="0" smtClean="0">
              <a:solidFill>
                <a:srgbClr val="4F6228"/>
              </a:solidFill>
              <a:latin typeface="Arial"/>
            </a:endParaRPr>
          </a:p>
          <a:p>
            <a:pPr>
              <a:buSzPct val="150000"/>
            </a:pPr>
            <a:endParaRPr lang="en-US" sz="2400" dirty="0" smtClean="0">
              <a:solidFill>
                <a:srgbClr val="4F6228"/>
              </a:solidFill>
              <a:latin typeface="Arial"/>
            </a:endParaRPr>
          </a:p>
          <a:p>
            <a:pPr>
              <a:buSzPct val="150000"/>
            </a:pPr>
            <a:endParaRPr lang="en-US" sz="2400" dirty="0">
              <a:solidFill>
                <a:srgbClr val="FFFEC9"/>
              </a:solidFill>
              <a:latin typeface="Arial"/>
            </a:endParaRPr>
          </a:p>
          <a:p>
            <a:pPr marL="342900" indent="-342900">
              <a:buSzPct val="150000"/>
              <a:buFont typeface="Arial"/>
              <a:buChar char="•"/>
            </a:pPr>
            <a:endParaRPr lang="en-US" sz="2400" dirty="0" smtClean="0">
              <a:solidFill>
                <a:srgbClr val="FFFEC9"/>
              </a:solidFill>
              <a:latin typeface="Arial"/>
            </a:endParaRPr>
          </a:p>
          <a:p>
            <a:pPr>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0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endParaRPr lang="en-US" sz="2800" dirty="0">
              <a:solidFill>
                <a:srgbClr val="FFFEC9"/>
              </a:solidFill>
              <a:latin typeface="Arial"/>
            </a:endParaRPr>
          </a:p>
        </p:txBody>
      </p:sp>
    </p:spTree>
    <p:extLst>
      <p:ext uri="{BB962C8B-B14F-4D97-AF65-F5344CB8AC3E}">
        <p14:creationId xmlns:p14="http://schemas.microsoft.com/office/powerpoint/2010/main" val="2931324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1744133" y="174983"/>
            <a:ext cx="5720645" cy="769441"/>
          </a:xfrm>
          <a:prstGeom prst="rect">
            <a:avLst/>
          </a:prstGeom>
          <a:noFill/>
        </p:spPr>
        <p:txBody>
          <a:bodyPr wrap="square" rtlCol="0">
            <a:spAutoFit/>
          </a:bodyPr>
          <a:lstStyle/>
          <a:p>
            <a:r>
              <a:rPr lang="en-US" sz="4400" dirty="0" smtClean="0">
                <a:solidFill>
                  <a:srgbClr val="008000"/>
                </a:solidFill>
              </a:rPr>
              <a:t>Meeting the Challenges</a:t>
            </a:r>
            <a:endParaRPr lang="en-US" sz="4400" dirty="0">
              <a:solidFill>
                <a:srgbClr val="008000"/>
              </a:solidFill>
            </a:endParaRPr>
          </a:p>
        </p:txBody>
      </p:sp>
      <p:sp>
        <p:nvSpPr>
          <p:cNvPr id="5" name="TextBox 4"/>
          <p:cNvSpPr txBox="1"/>
          <p:nvPr/>
        </p:nvSpPr>
        <p:spPr>
          <a:xfrm>
            <a:off x="965199" y="1879236"/>
            <a:ext cx="7433734" cy="4585871"/>
          </a:xfrm>
          <a:prstGeom prst="rect">
            <a:avLst/>
          </a:prstGeom>
          <a:solidFill>
            <a:schemeClr val="bg2">
              <a:lumMod val="25000"/>
              <a:alpha val="70000"/>
            </a:schemeClr>
          </a:solidFill>
        </p:spPr>
        <p:txBody>
          <a:bodyPr wrap="square" rtlCol="0">
            <a:spAutoFit/>
          </a:bodyPr>
          <a:lstStyle/>
          <a:p>
            <a:r>
              <a:rPr lang="en-US" sz="3600" dirty="0" smtClean="0">
                <a:solidFill>
                  <a:srgbClr val="FFFAC3"/>
                </a:solidFill>
              </a:rPr>
              <a:t>Collaborations and Networking </a:t>
            </a:r>
          </a:p>
          <a:p>
            <a:pPr marL="457200" indent="-457200">
              <a:buFont typeface="Arial"/>
              <a:buChar char="•"/>
            </a:pPr>
            <a:r>
              <a:rPr lang="en-US" sz="3200" dirty="0" smtClean="0">
                <a:solidFill>
                  <a:srgbClr val="FFFAC3"/>
                </a:solidFill>
              </a:rPr>
              <a:t>ARS – LTAR network, </a:t>
            </a:r>
            <a:r>
              <a:rPr lang="en-US" sz="3200" dirty="0" err="1" smtClean="0">
                <a:solidFill>
                  <a:srgbClr val="FFFAC3"/>
                </a:solidFill>
              </a:rPr>
              <a:t>GRACENet</a:t>
            </a:r>
            <a:endParaRPr lang="en-US" sz="3200" dirty="0" smtClean="0">
              <a:solidFill>
                <a:srgbClr val="FFFAC3"/>
              </a:solidFill>
            </a:endParaRPr>
          </a:p>
          <a:p>
            <a:pPr marL="457200" indent="-457200">
              <a:buFont typeface="Arial"/>
              <a:buChar char="•"/>
            </a:pPr>
            <a:r>
              <a:rPr lang="en-US" sz="3200" dirty="0" err="1" smtClean="0">
                <a:solidFill>
                  <a:srgbClr val="FFFAC3"/>
                </a:solidFill>
              </a:rPr>
              <a:t>AmeriFlux</a:t>
            </a:r>
            <a:r>
              <a:rPr lang="en-US" sz="3200" dirty="0" smtClean="0">
                <a:solidFill>
                  <a:srgbClr val="FFFAC3"/>
                </a:solidFill>
              </a:rPr>
              <a:t> Network</a:t>
            </a:r>
          </a:p>
          <a:p>
            <a:pPr marL="457200" indent="-457200">
              <a:buFont typeface="Arial"/>
              <a:buChar char="•"/>
            </a:pPr>
            <a:r>
              <a:rPr lang="en-US" sz="3200" dirty="0" smtClean="0">
                <a:solidFill>
                  <a:srgbClr val="FFFAC3"/>
                </a:solidFill>
              </a:rPr>
              <a:t>NEON</a:t>
            </a:r>
          </a:p>
          <a:p>
            <a:pPr marL="457200" indent="-457200">
              <a:buFont typeface="Arial"/>
              <a:buChar char="•"/>
            </a:pPr>
            <a:r>
              <a:rPr lang="en-US" sz="3200" dirty="0" smtClean="0">
                <a:solidFill>
                  <a:srgbClr val="FFFAC3"/>
                </a:solidFill>
              </a:rPr>
              <a:t>Pacific Northwest Climate Science Center</a:t>
            </a:r>
          </a:p>
          <a:p>
            <a:pPr marL="457200" indent="-457200">
              <a:buFont typeface="Arial"/>
              <a:buChar char="•"/>
            </a:pPr>
            <a:r>
              <a:rPr lang="en-US" sz="3200" dirty="0" smtClean="0">
                <a:solidFill>
                  <a:srgbClr val="FFFAC3"/>
                </a:solidFill>
              </a:rPr>
              <a:t>UI-OSU-WSU </a:t>
            </a:r>
            <a:r>
              <a:rPr lang="en-US" sz="3200" dirty="0" err="1" smtClean="0">
                <a:solidFill>
                  <a:srgbClr val="FFFAC3"/>
                </a:solidFill>
              </a:rPr>
              <a:t>Cyberinfrastructure</a:t>
            </a:r>
            <a:endParaRPr lang="en-US" sz="3200" dirty="0" smtClean="0">
              <a:solidFill>
                <a:srgbClr val="FFFAC3"/>
              </a:solidFill>
            </a:endParaRPr>
          </a:p>
          <a:p>
            <a:pPr marL="457200" indent="-457200">
              <a:buFont typeface="Arial"/>
              <a:buChar char="•"/>
            </a:pPr>
            <a:r>
              <a:rPr lang="en-US" sz="3200" dirty="0" smtClean="0">
                <a:solidFill>
                  <a:srgbClr val="FFFAC3"/>
                </a:solidFill>
              </a:rPr>
              <a:t>Genetics – TCAP and </a:t>
            </a:r>
            <a:r>
              <a:rPr lang="en-US" sz="3200" dirty="0" err="1" smtClean="0">
                <a:solidFill>
                  <a:srgbClr val="FFFAC3"/>
                </a:solidFill>
              </a:rPr>
              <a:t>Limagrain</a:t>
            </a:r>
            <a:endParaRPr lang="en-US" sz="3200" dirty="0" smtClean="0">
              <a:solidFill>
                <a:srgbClr val="FFFAC3"/>
              </a:solidFill>
            </a:endParaRPr>
          </a:p>
          <a:p>
            <a:pPr marL="457200" indent="-457200">
              <a:buFont typeface="Arial"/>
              <a:buChar char="•"/>
            </a:pPr>
            <a:r>
              <a:rPr lang="en-US" sz="3200" dirty="0" smtClean="0">
                <a:solidFill>
                  <a:srgbClr val="FFFAC3"/>
                </a:solidFill>
              </a:rPr>
              <a:t>Other Climate CAPs</a:t>
            </a:r>
          </a:p>
          <a:p>
            <a:endParaRPr lang="en-US" sz="3200" dirty="0">
              <a:solidFill>
                <a:srgbClr val="FFFAC3"/>
              </a:solidFill>
            </a:endParaRPr>
          </a:p>
        </p:txBody>
      </p:sp>
    </p:spTree>
    <p:extLst>
      <p:ext uri="{BB962C8B-B14F-4D97-AF65-F5344CB8AC3E}">
        <p14:creationId xmlns:p14="http://schemas.microsoft.com/office/powerpoint/2010/main" val="3855527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ARASITOID_change_20412060.png"/>
          <p:cNvPicPr>
            <a:picLocks noChangeAspect="1"/>
          </p:cNvPicPr>
          <p:nvPr/>
        </p:nvPicPr>
        <p:blipFill rotWithShape="1">
          <a:blip r:embed="rId2" cstate="screen">
            <a:extLst>
              <a:ext uri="{28A0092B-C50C-407E-A947-70E740481C1C}">
                <a14:useLocalDpi xmlns:a14="http://schemas.microsoft.com/office/drawing/2010/main"/>
              </a:ext>
            </a:extLst>
          </a:blip>
          <a:srcRect t="10896"/>
          <a:stretch/>
        </p:blipFill>
        <p:spPr>
          <a:xfrm>
            <a:off x="2496088" y="2268999"/>
            <a:ext cx="6672961" cy="3789309"/>
          </a:xfrm>
          <a:prstGeom prst="rect">
            <a:avLst/>
          </a:prstGeom>
        </p:spPr>
      </p:pic>
      <p:sp>
        <p:nvSpPr>
          <p:cNvPr id="3" name="TextBox 2"/>
          <p:cNvSpPr txBox="1"/>
          <p:nvPr/>
        </p:nvSpPr>
        <p:spPr>
          <a:xfrm>
            <a:off x="2748494" y="5727174"/>
            <a:ext cx="6420555" cy="707886"/>
          </a:xfrm>
          <a:prstGeom prst="rect">
            <a:avLst/>
          </a:prstGeom>
          <a:solidFill>
            <a:srgbClr val="FFFFFF"/>
          </a:solidFill>
        </p:spPr>
        <p:txBody>
          <a:bodyPr wrap="square" rtlCol="0">
            <a:spAutoFit/>
          </a:bodyPr>
          <a:lstStyle/>
          <a:p>
            <a:pPr algn="ctr"/>
            <a:r>
              <a:rPr lang="en-US" sz="2000" dirty="0" smtClean="0"/>
              <a:t>Mean annual </a:t>
            </a:r>
            <a:r>
              <a:rPr lang="en-US" sz="2000" dirty="0" smtClean="0">
                <a:latin typeface="Symbol" charset="2"/>
                <a:cs typeface="Symbol" charset="2"/>
              </a:rPr>
              <a:t>D </a:t>
            </a:r>
            <a:r>
              <a:rPr lang="en-US" sz="2000" dirty="0" smtClean="0"/>
              <a:t>overlap (days) between CLB larvae and foraging </a:t>
            </a:r>
            <a:r>
              <a:rPr lang="en-US" sz="2000" i="1" dirty="0" err="1" smtClean="0"/>
              <a:t>Terastichus</a:t>
            </a:r>
            <a:r>
              <a:rPr lang="en-US" sz="2000" i="1" dirty="0" smtClean="0"/>
              <a:t> </a:t>
            </a:r>
            <a:r>
              <a:rPr lang="en-US" sz="2000" i="1" dirty="0" err="1" smtClean="0"/>
              <a:t>julis</a:t>
            </a:r>
            <a:r>
              <a:rPr lang="en-US" sz="2000" dirty="0" smtClean="0"/>
              <a:t>, 1950-2005 </a:t>
            </a:r>
            <a:r>
              <a:rPr lang="en-US" sz="2000" dirty="0" err="1" smtClean="0"/>
              <a:t>vs</a:t>
            </a:r>
            <a:r>
              <a:rPr lang="en-US" sz="2000" dirty="0" smtClean="0"/>
              <a:t> 2041-2060</a:t>
            </a:r>
            <a:endParaRPr lang="en-US" sz="2000" dirty="0"/>
          </a:p>
        </p:txBody>
      </p:sp>
      <p:sp>
        <p:nvSpPr>
          <p:cNvPr id="4" name="Rectangle 3"/>
          <p:cNvSpPr>
            <a:spLocks noChangeArrowheads="1"/>
          </p:cNvSpPr>
          <p:nvPr/>
        </p:nvSpPr>
        <p:spPr bwMode="auto">
          <a:xfrm>
            <a:off x="382693" y="1306790"/>
            <a:ext cx="4137561" cy="6858000"/>
          </a:xfrm>
          <a:prstGeom prst="rect">
            <a:avLst/>
          </a:prstGeom>
          <a:noFill/>
          <a:ln w="25400">
            <a:noFill/>
            <a:miter lim="800000"/>
            <a:headEnd/>
            <a:tailEnd/>
          </a:ln>
        </p:spPr>
        <p:txBody>
          <a:bodyPr anchor="t" anchorCtr="0"/>
          <a:lstStyle/>
          <a:p>
            <a:pPr>
              <a:buSzPct val="150000"/>
            </a:pPr>
            <a:endParaRPr lang="en-US" sz="4000" b="1" dirty="0" smtClean="0">
              <a:solidFill>
                <a:srgbClr val="008000"/>
              </a:solidFill>
              <a:latin typeface="Arial"/>
            </a:endParaRPr>
          </a:p>
          <a:p>
            <a:pPr>
              <a:buSzPct val="150000"/>
            </a:pPr>
            <a:r>
              <a:rPr lang="en-US" sz="3200" b="1" dirty="0" smtClean="0">
                <a:solidFill>
                  <a:srgbClr val="008000"/>
                </a:solidFill>
                <a:latin typeface="Arial"/>
              </a:rPr>
              <a:t>Modeling  </a:t>
            </a:r>
          </a:p>
          <a:p>
            <a:pPr marL="457200" indent="-457200">
              <a:buSzPct val="100000"/>
              <a:buFont typeface="Arial"/>
              <a:buChar char="•"/>
            </a:pPr>
            <a:r>
              <a:rPr lang="en-US" sz="3200" b="1" dirty="0" smtClean="0">
                <a:solidFill>
                  <a:srgbClr val="008000"/>
                </a:solidFill>
                <a:latin typeface="Arial"/>
              </a:rPr>
              <a:t>CLB </a:t>
            </a:r>
          </a:p>
          <a:p>
            <a:pPr marL="457200" indent="-457200">
              <a:buSzPct val="100000"/>
              <a:buFont typeface="Arial"/>
              <a:buChar char="•"/>
            </a:pPr>
            <a:r>
              <a:rPr lang="en-US" sz="3200" b="1" dirty="0" err="1" smtClean="0">
                <a:solidFill>
                  <a:srgbClr val="008000"/>
                </a:solidFill>
                <a:latin typeface="Arial"/>
              </a:rPr>
              <a:t>Biocontrol</a:t>
            </a:r>
            <a:endParaRPr lang="en-US" sz="2400" dirty="0" smtClean="0">
              <a:solidFill>
                <a:srgbClr val="008000"/>
              </a:solidFill>
              <a:latin typeface="Arial"/>
            </a:endParaRPr>
          </a:p>
          <a:p>
            <a:pPr marL="228600" indent="-228600">
              <a:buSzPct val="150000"/>
            </a:pPr>
            <a:endParaRPr lang="en-US" sz="2400" dirty="0" smtClean="0">
              <a:solidFill>
                <a:srgbClr val="008000"/>
              </a:solidFill>
              <a:latin typeface="Arial"/>
            </a:endParaRPr>
          </a:p>
          <a:p>
            <a:pPr marL="228600" indent="-228600">
              <a:buSzPct val="150000"/>
              <a:buFont typeface="Wingdings" pitchFamily="2" charset="2"/>
              <a:buChar char="§"/>
            </a:pPr>
            <a:endParaRPr lang="en-US" sz="2400" dirty="0" smtClean="0">
              <a:solidFill>
                <a:srgbClr val="008000"/>
              </a:solidFill>
              <a:latin typeface="Arial"/>
            </a:endParaRPr>
          </a:p>
          <a:p>
            <a:pPr marL="228600" indent="-228600">
              <a:buSzPct val="150000"/>
              <a:buFont typeface="Wingdings" pitchFamily="2" charset="2"/>
              <a:buChar char="§"/>
            </a:pPr>
            <a:endParaRPr lang="en-US" sz="2400" dirty="0" smtClean="0">
              <a:solidFill>
                <a:srgbClr val="008000"/>
              </a:solidFill>
              <a:latin typeface="Arial"/>
            </a:endParaRPr>
          </a:p>
          <a:p>
            <a:endParaRPr lang="en-US" sz="2800" dirty="0">
              <a:solidFill>
                <a:srgbClr val="008000"/>
              </a:solidFill>
              <a:latin typeface="Aria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447" y="3697111"/>
            <a:ext cx="1859801" cy="1232063"/>
          </a:xfrm>
          <a:prstGeom prst="rect">
            <a:avLst/>
          </a:prstGeom>
        </p:spPr>
      </p:pic>
      <p:sp>
        <p:nvSpPr>
          <p:cNvPr id="6" name="Rectangle 5"/>
          <p:cNvSpPr/>
          <p:nvPr/>
        </p:nvSpPr>
        <p:spPr>
          <a:xfrm>
            <a:off x="560447" y="1350724"/>
            <a:ext cx="5148765" cy="584776"/>
          </a:xfrm>
          <a:prstGeom prst="rect">
            <a:avLst/>
          </a:prstGeom>
        </p:spPr>
        <p:txBody>
          <a:bodyPr wrap="none">
            <a:spAutoFit/>
          </a:bodyPr>
          <a:lstStyle/>
          <a:p>
            <a:pPr>
              <a:buSzPct val="150000"/>
            </a:pPr>
            <a:r>
              <a:rPr lang="en-US" sz="3200" b="1" dirty="0">
                <a:solidFill>
                  <a:srgbClr val="4F6228"/>
                </a:solidFill>
                <a:latin typeface="Arial"/>
              </a:rPr>
              <a:t>Pests, Weeds, Pathogens</a:t>
            </a:r>
          </a:p>
        </p:txBody>
      </p:sp>
      <p:sp>
        <p:nvSpPr>
          <p:cNvPr id="7" name="TextBox 6"/>
          <p:cNvSpPr txBox="1"/>
          <p:nvPr/>
        </p:nvSpPr>
        <p:spPr>
          <a:xfrm>
            <a:off x="356513" y="93226"/>
            <a:ext cx="8084579" cy="769441"/>
          </a:xfrm>
          <a:prstGeom prst="rect">
            <a:avLst/>
          </a:prstGeom>
          <a:noFill/>
        </p:spPr>
        <p:txBody>
          <a:bodyPr wrap="square" rtlCol="0">
            <a:spAutoFit/>
          </a:bodyPr>
          <a:lstStyle/>
          <a:p>
            <a:r>
              <a:rPr lang="en-US" sz="4400" b="1" dirty="0" smtClean="0">
                <a:solidFill>
                  <a:schemeClr val="accent3">
                    <a:lumMod val="50000"/>
                  </a:schemeClr>
                </a:solidFill>
                <a:effectLst>
                  <a:reflection blurRad="6350" stA="55000" endA="300" endPos="45500" dir="5400000" sy="-100000" algn="bl" rotWithShape="0"/>
                </a:effectLst>
              </a:rPr>
              <a:t>Highlights</a:t>
            </a:r>
            <a:endParaRPr lang="en-US" sz="4400" b="1" dirty="0">
              <a:solidFill>
                <a:schemeClr val="accent3">
                  <a:lumMod val="50000"/>
                </a:schemeClr>
              </a:solidFill>
              <a:effectLst>
                <a:reflection blurRad="6350" stA="55000" endA="300" endPos="45500" dir="5400000" sy="-100000" algn="bl" rotWithShape="0"/>
              </a:effectLst>
            </a:endParaRPr>
          </a:p>
        </p:txBody>
      </p:sp>
      <p:pic>
        <p:nvPicPr>
          <p:cNvPr id="8" name="Picture 7" descr="REACCH_logoAdjustment3.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6118" y="18781"/>
            <a:ext cx="2067882" cy="1247565"/>
          </a:xfrm>
          <a:prstGeom prst="rect">
            <a:avLst/>
          </a:prstGeom>
          <a:solidFill>
            <a:srgbClr val="FFFFFF"/>
          </a:solidFill>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0447" y="4929174"/>
            <a:ext cx="1859801" cy="1421872"/>
          </a:xfrm>
          <a:prstGeom prst="rect">
            <a:avLst/>
          </a:prstGeom>
        </p:spPr>
      </p:pic>
    </p:spTree>
    <p:extLst>
      <p:ext uri="{BB962C8B-B14F-4D97-AF65-F5344CB8AC3E}">
        <p14:creationId xmlns:p14="http://schemas.microsoft.com/office/powerpoint/2010/main" val="1246231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56513" y="93226"/>
            <a:ext cx="8084579" cy="830997"/>
          </a:xfrm>
          <a:prstGeom prst="rect">
            <a:avLst/>
          </a:prstGeom>
          <a:noFill/>
        </p:spPr>
        <p:txBody>
          <a:bodyPr wrap="square" rtlCol="0">
            <a:spAutoFit/>
          </a:bodyPr>
          <a:lstStyle/>
          <a:p>
            <a:r>
              <a:rPr lang="en-US" sz="4800" b="1" dirty="0" smtClean="0">
                <a:solidFill>
                  <a:schemeClr val="accent3">
                    <a:lumMod val="50000"/>
                  </a:schemeClr>
                </a:solidFill>
                <a:effectLst>
                  <a:reflection blurRad="6350" stA="55000" endA="300" endPos="45500" dir="5400000" sy="-100000" algn="bl" rotWithShape="0"/>
                </a:effectLst>
              </a:rPr>
              <a:t>Highlights</a:t>
            </a:r>
            <a:endParaRPr lang="en-US" sz="4800" b="1" dirty="0">
              <a:solidFill>
                <a:schemeClr val="accent3">
                  <a:lumMod val="50000"/>
                </a:schemeClr>
              </a:solidFill>
              <a:effectLst>
                <a:reflection blurRad="6350" stA="55000" endA="300" endPos="45500" dir="5400000" sy="-100000" algn="bl" rotWithShape="0"/>
              </a:effectLst>
            </a:endParaRPr>
          </a:p>
        </p:txBody>
      </p:sp>
      <p:sp>
        <p:nvSpPr>
          <p:cNvPr id="3" name="Rectangle 2"/>
          <p:cNvSpPr>
            <a:spLocks noChangeArrowheads="1"/>
          </p:cNvSpPr>
          <p:nvPr/>
        </p:nvSpPr>
        <p:spPr bwMode="auto">
          <a:xfrm>
            <a:off x="382693" y="1306790"/>
            <a:ext cx="7101468" cy="6858000"/>
          </a:xfrm>
          <a:prstGeom prst="rect">
            <a:avLst/>
          </a:prstGeom>
          <a:noFill/>
          <a:ln w="25400">
            <a:noFill/>
            <a:miter lim="800000"/>
            <a:headEnd/>
            <a:tailEnd/>
          </a:ln>
        </p:spPr>
        <p:txBody>
          <a:bodyPr anchor="t" anchorCtr="0"/>
          <a:lstStyle/>
          <a:p>
            <a:pPr>
              <a:buSzPct val="150000"/>
            </a:pPr>
            <a:r>
              <a:rPr lang="en-US" sz="4000" b="1" dirty="0" smtClean="0">
                <a:solidFill>
                  <a:srgbClr val="4F6228"/>
                </a:solidFill>
                <a:latin typeface="Arial"/>
              </a:rPr>
              <a:t>Assessment</a:t>
            </a:r>
          </a:p>
          <a:p>
            <a:pPr>
              <a:buSzPct val="150000"/>
            </a:pPr>
            <a:endParaRPr lang="en-US" sz="2400" dirty="0" smtClean="0">
              <a:solidFill>
                <a:srgbClr val="4F6228"/>
              </a:solidFill>
              <a:latin typeface="Arial"/>
            </a:endParaRPr>
          </a:p>
          <a:p>
            <a:pPr>
              <a:buSzPct val="150000"/>
            </a:pPr>
            <a:endParaRPr lang="en-US" sz="2400" dirty="0">
              <a:solidFill>
                <a:srgbClr val="FFFEC9"/>
              </a:solidFill>
              <a:latin typeface="Arial"/>
            </a:endParaRPr>
          </a:p>
          <a:p>
            <a:pPr marL="342900" indent="-342900">
              <a:buSzPct val="150000"/>
              <a:buFont typeface="Arial"/>
              <a:buChar char="•"/>
            </a:pPr>
            <a:endParaRPr lang="en-US" sz="2400" dirty="0" smtClean="0">
              <a:solidFill>
                <a:srgbClr val="FFFEC9"/>
              </a:solidFill>
              <a:latin typeface="Arial"/>
            </a:endParaRPr>
          </a:p>
          <a:p>
            <a:pPr>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0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endParaRPr lang="en-US" sz="2800" dirty="0">
              <a:solidFill>
                <a:srgbClr val="FFFEC9"/>
              </a:solidFill>
              <a:latin typeface="Arial"/>
            </a:endParaRPr>
          </a:p>
        </p:txBody>
      </p:sp>
      <p:sp>
        <p:nvSpPr>
          <p:cNvPr id="5" name="TextBox 4"/>
          <p:cNvSpPr txBox="1"/>
          <p:nvPr/>
        </p:nvSpPr>
        <p:spPr>
          <a:xfrm>
            <a:off x="533399" y="2579760"/>
            <a:ext cx="8390467" cy="4099343"/>
          </a:xfrm>
          <a:prstGeom prst="rect">
            <a:avLst/>
          </a:prstGeom>
          <a:noFill/>
        </p:spPr>
        <p:txBody>
          <a:bodyPr wrap="square" lIns="82058" tIns="41029" rIns="82058" bIns="41029" rtlCol="0">
            <a:spAutoFit/>
          </a:bodyPr>
          <a:lstStyle/>
          <a:p>
            <a:pPr marL="457200" indent="-457200">
              <a:buFont typeface="Arial"/>
              <a:buChar char="•"/>
            </a:pPr>
            <a:r>
              <a:rPr lang="en-US" sz="2900" dirty="0" smtClean="0">
                <a:solidFill>
                  <a:srgbClr val="FFFAC3"/>
                </a:solidFill>
              </a:rPr>
              <a:t>David Meyer (BSU) leading</a:t>
            </a:r>
          </a:p>
          <a:p>
            <a:pPr marL="457200" indent="-457200">
              <a:buFont typeface="Arial"/>
              <a:buChar char="•"/>
            </a:pPr>
            <a:r>
              <a:rPr lang="en-US" sz="2900" dirty="0" smtClean="0">
                <a:solidFill>
                  <a:srgbClr val="FFFAC3"/>
                </a:solidFill>
              </a:rPr>
              <a:t>Surveys of all project personnel, stakeholder representatives to assess process and engagement </a:t>
            </a:r>
          </a:p>
          <a:p>
            <a:pPr marL="457200" indent="-457200">
              <a:buFont typeface="Arial"/>
              <a:buChar char="•"/>
            </a:pPr>
            <a:r>
              <a:rPr lang="en-US" sz="2900" dirty="0" smtClean="0">
                <a:solidFill>
                  <a:srgbClr val="FFFAC3"/>
                </a:solidFill>
              </a:rPr>
              <a:t>Tracking milestones and deliverables through Central Desktop</a:t>
            </a:r>
          </a:p>
          <a:p>
            <a:pPr marL="457200" indent="-457200">
              <a:buFont typeface="Arial"/>
              <a:buChar char="•"/>
            </a:pPr>
            <a:r>
              <a:rPr lang="en-US" sz="2900" dirty="0" smtClean="0">
                <a:solidFill>
                  <a:srgbClr val="FFFAC3"/>
                </a:solidFill>
              </a:rPr>
              <a:t>Assessment specialist participates in or monitors project meetings</a:t>
            </a:r>
          </a:p>
          <a:p>
            <a:pPr marL="457200" indent="-457200">
              <a:buFont typeface="Arial"/>
              <a:buChar char="•"/>
            </a:pPr>
            <a:r>
              <a:rPr lang="en-US" sz="2900" dirty="0" smtClean="0">
                <a:solidFill>
                  <a:srgbClr val="FFFAC3"/>
                </a:solidFill>
              </a:rPr>
              <a:t>Ethnographer studying </a:t>
            </a:r>
            <a:r>
              <a:rPr lang="en-US" sz="2900" dirty="0" err="1" smtClean="0">
                <a:solidFill>
                  <a:srgbClr val="FFFAC3"/>
                </a:solidFill>
              </a:rPr>
              <a:t>transdisciplinary</a:t>
            </a:r>
            <a:r>
              <a:rPr lang="en-US" sz="2900" dirty="0" smtClean="0">
                <a:solidFill>
                  <a:srgbClr val="FFFAC3"/>
                </a:solidFill>
              </a:rPr>
              <a:t> science within the project</a:t>
            </a:r>
          </a:p>
        </p:txBody>
      </p:sp>
      <p:pic>
        <p:nvPicPr>
          <p:cNvPr id="43" name="Picture 42" descr="REACCH_logoAdjustment3.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6118" y="18781"/>
            <a:ext cx="2067882" cy="1247565"/>
          </a:xfrm>
          <a:prstGeom prst="rect">
            <a:avLst/>
          </a:prstGeom>
          <a:solidFill>
            <a:srgbClr val="FFFFFF"/>
          </a:solidFill>
        </p:spPr>
      </p:pic>
    </p:spTree>
    <p:extLst>
      <p:ext uri="{BB962C8B-B14F-4D97-AF65-F5344CB8AC3E}">
        <p14:creationId xmlns:p14="http://schemas.microsoft.com/office/powerpoint/2010/main" val="3456275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382693" y="1306790"/>
            <a:ext cx="5340774" cy="6858000"/>
          </a:xfrm>
          <a:prstGeom prst="rect">
            <a:avLst/>
          </a:prstGeom>
          <a:noFill/>
          <a:ln w="25400">
            <a:noFill/>
            <a:miter lim="800000"/>
            <a:headEnd/>
            <a:tailEnd/>
          </a:ln>
        </p:spPr>
        <p:txBody>
          <a:bodyPr anchor="t" anchorCtr="0"/>
          <a:lstStyle/>
          <a:p>
            <a:pPr>
              <a:buSzPct val="150000"/>
            </a:pPr>
            <a:r>
              <a:rPr lang="en-US" sz="3200" b="1" dirty="0" smtClean="0">
                <a:solidFill>
                  <a:srgbClr val="4F6228"/>
                </a:solidFill>
                <a:latin typeface="Arial"/>
              </a:rPr>
              <a:t>Launch Meeting May 9-11</a:t>
            </a:r>
          </a:p>
          <a:p>
            <a:pPr>
              <a:buSzPct val="150000"/>
            </a:pPr>
            <a:r>
              <a:rPr lang="en-US" sz="3200" b="1" dirty="0" smtClean="0">
                <a:solidFill>
                  <a:srgbClr val="4F6228"/>
                </a:solidFill>
                <a:latin typeface="Arial"/>
              </a:rPr>
              <a:t>University of Idaho</a:t>
            </a:r>
          </a:p>
          <a:p>
            <a:pPr>
              <a:buSzPct val="150000"/>
            </a:pPr>
            <a:endParaRPr lang="en-US" sz="2200" dirty="0" smtClean="0">
              <a:solidFill>
                <a:srgbClr val="FFFEC9"/>
              </a:solidFill>
              <a:latin typeface="Arial"/>
            </a:endParaRPr>
          </a:p>
          <a:p>
            <a:pPr marL="342900" indent="-342900">
              <a:buSzPct val="100000"/>
              <a:buFont typeface="Arial"/>
              <a:buChar char="•"/>
            </a:pPr>
            <a:r>
              <a:rPr lang="en-US" sz="2200" dirty="0" smtClean="0">
                <a:solidFill>
                  <a:srgbClr val="FFFEC9"/>
                </a:solidFill>
                <a:latin typeface="Arial"/>
              </a:rPr>
              <a:t>&gt; 60 posters</a:t>
            </a:r>
          </a:p>
          <a:p>
            <a:pPr marL="342900" indent="-342900">
              <a:buSzPct val="100000"/>
              <a:buFont typeface="Arial"/>
              <a:buChar char="•"/>
            </a:pPr>
            <a:r>
              <a:rPr lang="en-US" sz="2200" dirty="0" smtClean="0">
                <a:solidFill>
                  <a:srgbClr val="FFFEC9"/>
                </a:solidFill>
                <a:latin typeface="Arial"/>
              </a:rPr>
              <a:t>Workshops on improving communication in collaboration and communicating with the press</a:t>
            </a:r>
          </a:p>
          <a:p>
            <a:pPr marL="342900" indent="-342900">
              <a:buSzPct val="100000"/>
              <a:buFont typeface="Arial"/>
              <a:buChar char="•"/>
            </a:pPr>
            <a:r>
              <a:rPr lang="en-US" sz="2200" dirty="0" smtClean="0">
                <a:solidFill>
                  <a:srgbClr val="FFFEC9"/>
                </a:solidFill>
                <a:latin typeface="Arial"/>
              </a:rPr>
              <a:t>Michael Bowers in attendance</a:t>
            </a:r>
          </a:p>
          <a:p>
            <a:pPr marL="342900" indent="-342900">
              <a:buSzPct val="100000"/>
              <a:buFont typeface="Arial"/>
              <a:buChar char="•"/>
            </a:pPr>
            <a:r>
              <a:rPr lang="en-US" sz="2200" dirty="0" smtClean="0">
                <a:solidFill>
                  <a:srgbClr val="FFFEC9"/>
                </a:solidFill>
                <a:latin typeface="Arial"/>
              </a:rPr>
              <a:t>Stakeholder participation</a:t>
            </a:r>
          </a:p>
          <a:p>
            <a:pPr marL="342900" indent="-342900">
              <a:buSzPct val="150000"/>
              <a:buFont typeface="Arial"/>
              <a:buChar char="•"/>
            </a:pPr>
            <a:endParaRPr lang="en-US" sz="2400" dirty="0" smtClean="0">
              <a:solidFill>
                <a:srgbClr val="FFFEC9"/>
              </a:solidFill>
              <a:latin typeface="Arial"/>
            </a:endParaRPr>
          </a:p>
          <a:p>
            <a:pPr>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0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endParaRPr lang="en-US" sz="2800" dirty="0">
              <a:solidFill>
                <a:srgbClr val="FFFEC9"/>
              </a:solidFill>
              <a:latin typeface="Arial"/>
            </a:endParaRPr>
          </a:p>
        </p:txBody>
      </p:sp>
      <p:pic>
        <p:nvPicPr>
          <p:cNvPr id="4" name="Picture 3" descr="Agenda Launch Meeting May 4.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83552">
            <a:off x="1033863" y="5373796"/>
            <a:ext cx="4256741" cy="3289300"/>
          </a:xfrm>
          <a:prstGeom prst="rect">
            <a:avLst/>
          </a:prstGeom>
          <a:solidFill>
            <a:srgbClr val="FFFFFF"/>
          </a:solidFill>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80106">
            <a:off x="5584784" y="4396860"/>
            <a:ext cx="3274984" cy="2184607"/>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3535" y="2649183"/>
            <a:ext cx="2963527" cy="2156475"/>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356513" y="93226"/>
            <a:ext cx="8084579" cy="769441"/>
          </a:xfrm>
          <a:prstGeom prst="rect">
            <a:avLst/>
          </a:prstGeom>
          <a:noFill/>
        </p:spPr>
        <p:txBody>
          <a:bodyPr wrap="square" rtlCol="0">
            <a:spAutoFit/>
          </a:bodyPr>
          <a:lstStyle/>
          <a:p>
            <a:r>
              <a:rPr lang="en-US" sz="4400" b="1" dirty="0" smtClean="0">
                <a:solidFill>
                  <a:schemeClr val="accent3">
                    <a:lumMod val="50000"/>
                  </a:schemeClr>
                </a:solidFill>
                <a:effectLst>
                  <a:reflection blurRad="6350" stA="55000" endA="300" endPos="45500" dir="5400000" sy="-100000" algn="bl" rotWithShape="0"/>
                </a:effectLst>
              </a:rPr>
              <a:t>Highlights</a:t>
            </a:r>
            <a:endParaRPr lang="en-US" sz="4400" b="1" dirty="0">
              <a:solidFill>
                <a:schemeClr val="accent3">
                  <a:lumMod val="50000"/>
                </a:schemeClr>
              </a:solidFill>
              <a:effectLst>
                <a:reflection blurRad="6350" stA="55000" endA="300" endPos="45500" dir="5400000" sy="-100000" algn="bl" rotWithShape="0"/>
              </a:effectLst>
            </a:endParaRPr>
          </a:p>
        </p:txBody>
      </p:sp>
      <p:pic>
        <p:nvPicPr>
          <p:cNvPr id="10" name="Picture 9" descr="REACCH_logoAdjustment3.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76118" y="18781"/>
            <a:ext cx="2067882" cy="1247565"/>
          </a:xfrm>
          <a:prstGeom prst="rect">
            <a:avLst/>
          </a:prstGeom>
          <a:solidFill>
            <a:srgbClr val="FFFFFF"/>
          </a:solidFill>
        </p:spPr>
      </p:pic>
    </p:spTree>
    <p:extLst>
      <p:ext uri="{BB962C8B-B14F-4D97-AF65-F5344CB8AC3E}">
        <p14:creationId xmlns:p14="http://schemas.microsoft.com/office/powerpoint/2010/main" val="3725739279"/>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D Drive\Proposals\USDA CAP\CAP proposal\Objective 3\CombinedAEZ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40569" y="1136430"/>
            <a:ext cx="1903433" cy="1533322"/>
          </a:xfrm>
          <a:prstGeom prst="rect">
            <a:avLst/>
          </a:prstGeom>
          <a:noFill/>
        </p:spPr>
      </p:pic>
      <p:grpSp>
        <p:nvGrpSpPr>
          <p:cNvPr id="23554" name="Group 8"/>
          <p:cNvGrpSpPr>
            <a:grpSpLocks/>
          </p:cNvGrpSpPr>
          <p:nvPr/>
        </p:nvGrpSpPr>
        <p:grpSpPr bwMode="auto">
          <a:xfrm>
            <a:off x="700088" y="1438275"/>
            <a:ext cx="7683500" cy="5275263"/>
            <a:chOff x="2211" y="907"/>
            <a:chExt cx="3036" cy="2345"/>
          </a:xfrm>
        </p:grpSpPr>
        <p:pic>
          <p:nvPicPr>
            <p:cNvPr id="23558"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11" y="907"/>
              <a:ext cx="3036" cy="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9"/>
            <p:cNvSpPr txBox="1">
              <a:spLocks noChangeArrowheads="1"/>
            </p:cNvSpPr>
            <p:nvPr/>
          </p:nvSpPr>
          <p:spPr bwMode="auto">
            <a:xfrm>
              <a:off x="2264" y="1513"/>
              <a:ext cx="42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800">
                  <a:solidFill>
                    <a:schemeClr val="bg1"/>
                  </a:solidFill>
                  <a:latin typeface="Calibri" charset="0"/>
                </a:rPr>
                <a:t>“</a:t>
              </a:r>
              <a:r>
                <a:rPr lang="en-US" altLang="ja-JP" sz="1800">
                  <a:solidFill>
                    <a:schemeClr val="bg1"/>
                  </a:solidFill>
                  <a:latin typeface="Calibri" charset="0"/>
                </a:rPr>
                <a:t>Current</a:t>
              </a:r>
              <a:r>
                <a:rPr lang="ja-JP" altLang="en-US" sz="1800">
                  <a:solidFill>
                    <a:schemeClr val="bg1"/>
                  </a:solidFill>
                  <a:latin typeface="Calibri" charset="0"/>
                </a:rPr>
                <a:t>”</a:t>
              </a:r>
              <a:endParaRPr lang="en-US" sz="1800">
                <a:solidFill>
                  <a:schemeClr val="bg1"/>
                </a:solidFill>
                <a:latin typeface="Calibri" charset="0"/>
              </a:endParaRPr>
            </a:p>
          </p:txBody>
        </p:sp>
      </p:grpSp>
      <p:grpSp>
        <p:nvGrpSpPr>
          <p:cNvPr id="3" name="Group 9"/>
          <p:cNvGrpSpPr>
            <a:grpSpLocks/>
          </p:cNvGrpSpPr>
          <p:nvPr/>
        </p:nvGrpSpPr>
        <p:grpSpPr bwMode="auto">
          <a:xfrm>
            <a:off x="676275" y="1492250"/>
            <a:ext cx="7735888" cy="5119688"/>
            <a:chOff x="4877" y="1283"/>
            <a:chExt cx="3006" cy="2323"/>
          </a:xfrm>
        </p:grpSpPr>
        <p:pic>
          <p:nvPicPr>
            <p:cNvPr id="2355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7" y="1283"/>
              <a:ext cx="3006" cy="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10"/>
            <p:cNvSpPr txBox="1">
              <a:spLocks noChangeArrowheads="1"/>
            </p:cNvSpPr>
            <p:nvPr/>
          </p:nvSpPr>
          <p:spPr bwMode="auto">
            <a:xfrm>
              <a:off x="5070" y="1570"/>
              <a:ext cx="252"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2050</a:t>
              </a:r>
            </a:p>
          </p:txBody>
        </p:sp>
      </p:grpSp>
      <p:grpSp>
        <p:nvGrpSpPr>
          <p:cNvPr id="11" name="Group 10"/>
          <p:cNvGrpSpPr/>
          <p:nvPr/>
        </p:nvGrpSpPr>
        <p:grpSpPr>
          <a:xfrm>
            <a:off x="268527" y="1079501"/>
            <a:ext cx="8494286" cy="5778500"/>
            <a:chOff x="468971" y="1120768"/>
            <a:chExt cx="7919528" cy="5279363"/>
          </a:xfrm>
        </p:grpSpPr>
        <p:pic>
          <p:nvPicPr>
            <p:cNvPr id="12" name="Picture 11" descr="palousespring.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20381" y="1198341"/>
              <a:ext cx="3568118" cy="2378046"/>
            </a:xfrm>
            <a:prstGeom prst="rect">
              <a:avLst/>
            </a:prstGeom>
            <a:noFill/>
            <a:ln w="9525">
              <a:noFill/>
              <a:miter lim="800000"/>
              <a:headEnd/>
              <a:tailEnd/>
            </a:ln>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29078" y="3668266"/>
              <a:ext cx="3641707" cy="2731865"/>
            </a:xfrm>
            <a:prstGeom prst="rect">
              <a:avLst/>
            </a:prstGeom>
            <a:noFill/>
            <a:ln w="9525">
              <a:noFill/>
              <a:miter lim="800000"/>
              <a:headEnd/>
              <a:tailEnd/>
            </a:ln>
          </p:spPr>
        </p:pic>
        <p:pic>
          <p:nvPicPr>
            <p:cNvPr id="14" name="Picture 1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68972" y="3708599"/>
              <a:ext cx="3690371" cy="2534874"/>
            </a:xfrm>
            <a:prstGeom prst="rect">
              <a:avLst/>
            </a:prstGeom>
          </p:spPr>
        </p:pic>
        <p:pic>
          <p:nvPicPr>
            <p:cNvPr id="15" name="Picture 1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68971" y="1120768"/>
              <a:ext cx="3742901" cy="2455619"/>
            </a:xfrm>
            <a:prstGeom prst="rect">
              <a:avLst/>
            </a:prstGeom>
          </p:spPr>
        </p:pic>
      </p:grpSp>
      <p:sp>
        <p:nvSpPr>
          <p:cNvPr id="16" name="Rectangle 15"/>
          <p:cNvSpPr/>
          <p:nvPr/>
        </p:nvSpPr>
        <p:spPr>
          <a:xfrm>
            <a:off x="0" y="0"/>
            <a:ext cx="9144001" cy="1079500"/>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FFFEC9"/>
                </a:solidFill>
              </a:rPr>
              <a:t>REACCH</a:t>
            </a:r>
            <a:endParaRPr lang="en-US" dirty="0">
              <a:solidFill>
                <a:srgbClr val="FFFEC9"/>
              </a:solidFill>
            </a:endParaRPr>
          </a:p>
        </p:txBody>
      </p:sp>
    </p:spTree>
    <p:extLst>
      <p:ext uri="{BB962C8B-B14F-4D97-AF65-F5344CB8AC3E}">
        <p14:creationId xmlns:p14="http://schemas.microsoft.com/office/powerpoint/2010/main" val="820429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xit" presetSubtype="32" fill="hold"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335118" y="767030"/>
            <a:ext cx="8466751" cy="5339419"/>
            <a:chOff x="335118" y="767030"/>
            <a:chExt cx="8466751" cy="5339419"/>
          </a:xfrm>
        </p:grpSpPr>
        <p:sp>
          <p:nvSpPr>
            <p:cNvPr id="6" name="TextBox 5"/>
            <p:cNvSpPr txBox="1"/>
            <p:nvPr/>
          </p:nvSpPr>
          <p:spPr>
            <a:xfrm>
              <a:off x="335118" y="767030"/>
              <a:ext cx="8084579" cy="1754327"/>
            </a:xfrm>
            <a:prstGeom prst="rect">
              <a:avLst/>
            </a:prstGeom>
            <a:noFill/>
          </p:spPr>
          <p:txBody>
            <a:bodyPr wrap="square" rtlCol="0">
              <a:spAutoFit/>
            </a:bodyPr>
            <a:lstStyle/>
            <a:p>
              <a:pPr algn="ctr"/>
              <a:r>
                <a:rPr lang="en-US" sz="5400" b="1" dirty="0" smtClean="0">
                  <a:solidFill>
                    <a:schemeClr val="accent3">
                      <a:lumMod val="50000"/>
                    </a:schemeClr>
                  </a:solidFill>
                  <a:effectLst>
                    <a:reflection blurRad="6350" stA="20000" endA="300" endPos="45500" dir="5400000" sy="-100000" algn="bl" rotWithShape="0"/>
                  </a:effectLst>
                </a:rPr>
                <a:t>This Presentation</a:t>
              </a:r>
            </a:p>
            <a:p>
              <a:pPr algn="ctr"/>
              <a:endParaRPr lang="en-US" sz="5400" b="1" dirty="0">
                <a:solidFill>
                  <a:schemeClr val="accent3">
                    <a:lumMod val="50000"/>
                  </a:schemeClr>
                </a:solidFill>
                <a:effectLst>
                  <a:reflection blurRad="6350" stA="20000" endA="300" endPos="45500" dir="5400000" sy="-100000" algn="bl" rotWithShape="0"/>
                </a:effectLst>
              </a:endParaRPr>
            </a:p>
          </p:txBody>
        </p:sp>
        <p:sp>
          <p:nvSpPr>
            <p:cNvPr id="5" name="TextBox 4"/>
            <p:cNvSpPr txBox="1"/>
            <p:nvPr/>
          </p:nvSpPr>
          <p:spPr>
            <a:xfrm>
              <a:off x="1092276" y="2267450"/>
              <a:ext cx="7709593" cy="3838999"/>
            </a:xfrm>
            <a:prstGeom prst="rect">
              <a:avLst/>
            </a:prstGeom>
            <a:noFill/>
          </p:spPr>
          <p:txBody>
            <a:bodyPr wrap="square" rtlCol="0">
              <a:spAutoFit/>
            </a:bodyPr>
            <a:lstStyle/>
            <a:p>
              <a:pPr marL="571500" indent="-571500">
                <a:lnSpc>
                  <a:spcPct val="140000"/>
                </a:lnSpc>
                <a:buFont typeface="Wingdings" charset="2"/>
                <a:buChar char="ü"/>
              </a:pPr>
              <a:r>
                <a:rPr lang="en-US" sz="4400" dirty="0" smtClean="0">
                  <a:solidFill>
                    <a:schemeClr val="accent3">
                      <a:lumMod val="20000"/>
                      <a:lumOff val="80000"/>
                    </a:schemeClr>
                  </a:solidFill>
                </a:rPr>
                <a:t>Highlights of Year 1</a:t>
              </a:r>
            </a:p>
            <a:p>
              <a:pPr marL="571500" indent="-571500">
                <a:lnSpc>
                  <a:spcPct val="140000"/>
                </a:lnSpc>
                <a:buFont typeface="Wingdings" charset="2"/>
                <a:buChar char="ü"/>
              </a:pPr>
              <a:r>
                <a:rPr lang="en-US" sz="4400" dirty="0" smtClean="0">
                  <a:solidFill>
                    <a:schemeClr val="accent3">
                      <a:lumMod val="20000"/>
                      <a:lumOff val="80000"/>
                    </a:schemeClr>
                  </a:solidFill>
                </a:rPr>
                <a:t>Challenges in Year 2</a:t>
              </a:r>
            </a:p>
            <a:p>
              <a:pPr marL="571500" indent="-571500">
                <a:lnSpc>
                  <a:spcPct val="140000"/>
                </a:lnSpc>
                <a:buFont typeface="Wingdings" charset="2"/>
                <a:buChar char="ü"/>
              </a:pPr>
              <a:r>
                <a:rPr lang="en-US" sz="4400" dirty="0" smtClean="0">
                  <a:solidFill>
                    <a:schemeClr val="accent3">
                      <a:lumMod val="20000"/>
                      <a:lumOff val="80000"/>
                    </a:schemeClr>
                  </a:solidFill>
                </a:rPr>
                <a:t>Networking</a:t>
              </a:r>
            </a:p>
            <a:p>
              <a:pPr marL="571500" indent="-571500">
                <a:lnSpc>
                  <a:spcPct val="140000"/>
                </a:lnSpc>
                <a:buFont typeface="Wingdings" charset="2"/>
                <a:buChar char="ü"/>
              </a:pPr>
              <a:r>
                <a:rPr lang="en-US" sz="4400" dirty="0" smtClean="0">
                  <a:solidFill>
                    <a:schemeClr val="accent3">
                      <a:lumMod val="20000"/>
                      <a:lumOff val="80000"/>
                    </a:schemeClr>
                  </a:solidFill>
                </a:rPr>
                <a:t>Q &amp; A</a:t>
              </a:r>
            </a:p>
          </p:txBody>
        </p:sp>
      </p:gr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7442" y="5221111"/>
            <a:ext cx="3009983" cy="1282723"/>
          </a:xfrm>
          <a:prstGeom prst="rect">
            <a:avLst/>
          </a:prstGeom>
        </p:spPr>
      </p:pic>
    </p:spTree>
    <p:extLst>
      <p:ext uri="{BB962C8B-B14F-4D97-AF65-F5344CB8AC3E}">
        <p14:creationId xmlns:p14="http://schemas.microsoft.com/office/powerpoint/2010/main" val="3922076602"/>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0825" y="265113"/>
            <a:ext cx="8520113" cy="6309419"/>
          </a:xfrm>
          <a:prstGeom prst="rect">
            <a:avLst/>
          </a:prstGeom>
          <a:noFill/>
        </p:spPr>
        <p:txBody>
          <a:bodyPr>
            <a:spAutoFit/>
          </a:bodyPr>
          <a:lstStyle/>
          <a:p>
            <a:pPr marL="342900" indent="-342900" fontAlgn="auto">
              <a:spcBef>
                <a:spcPts val="0"/>
              </a:spcBef>
              <a:spcAft>
                <a:spcPts val="0"/>
              </a:spcAft>
              <a:defRPr/>
            </a:pPr>
            <a:r>
              <a:rPr lang="en-US" sz="3600" b="1" dirty="0">
                <a:solidFill>
                  <a:srgbClr val="FFFFFF"/>
                </a:solidFill>
                <a:latin typeface="Arial"/>
                <a:ea typeface="+mn-ea"/>
                <a:cs typeface="Arial"/>
              </a:rPr>
              <a:t>Objectives</a:t>
            </a:r>
            <a:endParaRPr lang="en-US" sz="3600" b="1" dirty="0" smtClean="0">
              <a:solidFill>
                <a:srgbClr val="FFFFFF"/>
              </a:solidFill>
              <a:latin typeface="Arial"/>
              <a:ea typeface="+mn-ea"/>
              <a:cs typeface="Arial"/>
            </a:endParaRPr>
          </a:p>
          <a:p>
            <a:pPr marL="342900" indent="-342900" fontAlgn="auto">
              <a:spcBef>
                <a:spcPts val="0"/>
              </a:spcBef>
              <a:spcAft>
                <a:spcPts val="0"/>
              </a:spcAft>
              <a:defRPr/>
            </a:pPr>
            <a:endParaRPr lang="en-US" sz="2400" b="1" dirty="0" smtClean="0">
              <a:latin typeface="Arial"/>
              <a:ea typeface="+mn-ea"/>
              <a:cs typeface="Arial"/>
            </a:endParaRPr>
          </a:p>
          <a:p>
            <a:r>
              <a:rPr lang="en-US" sz="3200" cap="small" dirty="0" smtClean="0">
                <a:latin typeface="Arial"/>
                <a:cs typeface="Arial"/>
              </a:rPr>
              <a:t>Research</a:t>
            </a:r>
            <a:endParaRPr lang="en-US" sz="3200" dirty="0" smtClean="0">
              <a:latin typeface="Arial"/>
              <a:cs typeface="Arial"/>
            </a:endParaRPr>
          </a:p>
          <a:p>
            <a:pPr marL="514350" lvl="0" indent="-514350">
              <a:buFont typeface="+mj-lt"/>
              <a:buAutoNum type="arabicPeriod"/>
            </a:pPr>
            <a:r>
              <a:rPr lang="en-US" sz="2400" dirty="0" smtClean="0">
                <a:latin typeface="Arial"/>
                <a:cs typeface="Arial"/>
              </a:rPr>
              <a:t>Create a </a:t>
            </a:r>
            <a:r>
              <a:rPr lang="en-US" sz="2400" b="1" u="sng" dirty="0" smtClean="0">
                <a:latin typeface="Arial"/>
                <a:cs typeface="Arial"/>
              </a:rPr>
              <a:t>modeling framework </a:t>
            </a:r>
            <a:r>
              <a:rPr lang="en-US" sz="2400" dirty="0" smtClean="0">
                <a:latin typeface="Arial"/>
                <a:cs typeface="Arial"/>
              </a:rPr>
              <a:t>integrating </a:t>
            </a:r>
            <a:r>
              <a:rPr lang="en-US" sz="2400" dirty="0" smtClean="0">
                <a:latin typeface="Arial"/>
                <a:cs typeface="Arial"/>
              </a:rPr>
              <a:t>climatic, biophysical </a:t>
            </a:r>
            <a:r>
              <a:rPr lang="en-US" sz="2400" dirty="0" smtClean="0">
                <a:latin typeface="Arial"/>
                <a:cs typeface="Arial"/>
              </a:rPr>
              <a:t>and socioeconomic aspects of the system. </a:t>
            </a:r>
          </a:p>
          <a:p>
            <a:pPr marL="514350" lvl="0" indent="-514350">
              <a:buFont typeface="+mj-lt"/>
              <a:buAutoNum type="arabicPeriod"/>
            </a:pPr>
            <a:r>
              <a:rPr lang="en-US" sz="2400" dirty="0" smtClean="0">
                <a:latin typeface="Arial"/>
                <a:cs typeface="Arial"/>
              </a:rPr>
              <a:t>Establish a baselines and </a:t>
            </a:r>
            <a:r>
              <a:rPr lang="en-US" sz="2400" b="1" u="sng" dirty="0" smtClean="0">
                <a:latin typeface="Arial"/>
                <a:cs typeface="Arial"/>
              </a:rPr>
              <a:t>monitor soil </a:t>
            </a:r>
            <a:r>
              <a:rPr lang="en-US" sz="2400" b="1" u="sng" dirty="0" smtClean="0">
                <a:latin typeface="Arial"/>
                <a:cs typeface="Arial"/>
              </a:rPr>
              <a:t>carbon, erosion, nitrogen </a:t>
            </a:r>
            <a:r>
              <a:rPr lang="en-US" sz="2400" b="1" u="sng" dirty="0" smtClean="0">
                <a:latin typeface="Arial"/>
                <a:cs typeface="Arial"/>
              </a:rPr>
              <a:t>and GHG emissions</a:t>
            </a:r>
            <a:r>
              <a:rPr lang="en-US" sz="2400" b="1" dirty="0" smtClean="0">
                <a:latin typeface="Arial"/>
                <a:cs typeface="Arial"/>
              </a:rPr>
              <a:t> </a:t>
            </a:r>
            <a:r>
              <a:rPr lang="en-US" sz="2400" dirty="0" smtClean="0">
                <a:latin typeface="Arial"/>
                <a:cs typeface="Arial"/>
              </a:rPr>
              <a:t>from PNW cereal systems.</a:t>
            </a:r>
            <a:endParaRPr lang="en-US" sz="3200" dirty="0">
              <a:latin typeface="Arial"/>
              <a:cs typeface="Arial"/>
            </a:endParaRPr>
          </a:p>
          <a:p>
            <a:pPr marL="514350" lvl="0" indent="-514350">
              <a:buFont typeface="+mj-lt"/>
              <a:buAutoNum type="arabicPeriod"/>
            </a:pPr>
            <a:r>
              <a:rPr lang="en-US" sz="2400" b="1" u="sng" dirty="0">
                <a:latin typeface="Arial"/>
                <a:cs typeface="Arial"/>
              </a:rPr>
              <a:t>Compare current and alternative production</a:t>
            </a:r>
            <a:r>
              <a:rPr lang="en-US" sz="2400" b="1" dirty="0">
                <a:latin typeface="Arial"/>
                <a:cs typeface="Arial"/>
              </a:rPr>
              <a:t> </a:t>
            </a:r>
            <a:r>
              <a:rPr lang="en-US" sz="2400" dirty="0">
                <a:latin typeface="Arial"/>
                <a:cs typeface="Arial"/>
              </a:rPr>
              <a:t>practices </a:t>
            </a:r>
            <a:r>
              <a:rPr lang="en-US" sz="2400" dirty="0" smtClean="0">
                <a:latin typeface="Arial"/>
                <a:cs typeface="Arial"/>
              </a:rPr>
              <a:t>for N </a:t>
            </a:r>
            <a:r>
              <a:rPr lang="en-US" sz="2400" dirty="0">
                <a:latin typeface="Arial"/>
                <a:cs typeface="Arial"/>
              </a:rPr>
              <a:t>and C use </a:t>
            </a:r>
            <a:r>
              <a:rPr lang="en-US" sz="2400" dirty="0" smtClean="0">
                <a:latin typeface="Arial"/>
                <a:cs typeface="Arial"/>
              </a:rPr>
              <a:t>efficiency, GHG emissions and agronomics.</a:t>
            </a:r>
          </a:p>
          <a:p>
            <a:pPr marL="457200" lvl="0" indent="-457200">
              <a:buFont typeface="+mj-lt"/>
              <a:buAutoNum type="arabicPeriod" startAt="4"/>
            </a:pPr>
            <a:r>
              <a:rPr lang="en-US" sz="2400" dirty="0">
                <a:latin typeface="Arial"/>
                <a:cs typeface="Arial"/>
              </a:rPr>
              <a:t>Determine </a:t>
            </a:r>
            <a:r>
              <a:rPr lang="en-US" sz="2400" b="1" u="sng" dirty="0">
                <a:latin typeface="Arial"/>
                <a:cs typeface="Arial"/>
              </a:rPr>
              <a:t>social and economic factors </a:t>
            </a:r>
            <a:r>
              <a:rPr lang="en-US" sz="2400" dirty="0">
                <a:latin typeface="Arial"/>
                <a:cs typeface="Arial"/>
              </a:rPr>
              <a:t>influencing </a:t>
            </a:r>
            <a:r>
              <a:rPr lang="en-US" sz="2400" dirty="0" smtClean="0">
                <a:latin typeface="Arial"/>
                <a:cs typeface="Arial"/>
              </a:rPr>
              <a:t>adoption of agricultural practices </a:t>
            </a:r>
            <a:r>
              <a:rPr lang="en-US" sz="2400" dirty="0" smtClean="0">
                <a:latin typeface="Arial"/>
                <a:cs typeface="Arial"/>
              </a:rPr>
              <a:t>for climate change adaptation </a:t>
            </a:r>
            <a:r>
              <a:rPr lang="en-US" sz="2400" dirty="0" smtClean="0">
                <a:latin typeface="Arial"/>
                <a:cs typeface="Arial"/>
              </a:rPr>
              <a:t>and mitigation. </a:t>
            </a:r>
            <a:endParaRPr lang="en-US" sz="2400" dirty="0">
              <a:latin typeface="Arial"/>
              <a:cs typeface="Arial"/>
            </a:endParaRPr>
          </a:p>
          <a:p>
            <a:pPr marL="457200" lvl="0" indent="-457200">
              <a:buFont typeface="+mj-lt"/>
              <a:buAutoNum type="arabicPeriod" startAt="4"/>
            </a:pPr>
            <a:r>
              <a:rPr lang="en-US" sz="2400" dirty="0" smtClean="0">
                <a:latin typeface="Arial"/>
                <a:cs typeface="Arial"/>
              </a:rPr>
              <a:t>Assess effects of climate change and alternative practices on </a:t>
            </a:r>
            <a:r>
              <a:rPr lang="en-US" sz="2400" b="1" u="sng" dirty="0" smtClean="0">
                <a:latin typeface="Arial"/>
                <a:cs typeface="Arial"/>
              </a:rPr>
              <a:t>crop protection and beneficial organisms</a:t>
            </a:r>
            <a:r>
              <a:rPr lang="en-US" sz="2400" dirty="0" smtClean="0">
                <a:latin typeface="Arial"/>
                <a:cs typeface="Arial"/>
              </a:rPr>
              <a:t>.</a:t>
            </a:r>
            <a:endParaRPr lang="en-US" sz="2400" dirty="0">
              <a:latin typeface="Arial"/>
              <a:cs typeface="Aria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97" y="28344"/>
            <a:ext cx="2008221" cy="855816"/>
          </a:xfrm>
          <a:prstGeom prst="rect">
            <a:avLst/>
          </a:prstGeom>
        </p:spPr>
      </p:pic>
      <p:sp>
        <p:nvSpPr>
          <p:cNvPr id="8" name="Rectangle 7"/>
          <p:cNvSpPr/>
          <p:nvPr/>
        </p:nvSpPr>
        <p:spPr>
          <a:xfrm>
            <a:off x="0" y="0"/>
            <a:ext cx="9144001" cy="1079500"/>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FFFEC9"/>
                </a:solidFill>
              </a:rPr>
              <a:t>        Objectives</a:t>
            </a:r>
            <a:endParaRPr lang="en-US" dirty="0">
              <a:solidFill>
                <a:srgbClr val="FFFEC9"/>
              </a:solidFill>
            </a:endParaRPr>
          </a:p>
        </p:txBody>
      </p:sp>
      <p:pic>
        <p:nvPicPr>
          <p:cNvPr id="10" name="Picture 9" descr="REACCH_logoAdjustment3.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23" y="-33866"/>
            <a:ext cx="2067882" cy="1247565"/>
          </a:xfrm>
          <a:prstGeom prst="rect">
            <a:avLst/>
          </a:prstGeom>
          <a:solidFill>
            <a:srgbClr val="FFFFFF"/>
          </a:solidFill>
        </p:spPr>
      </p:pic>
    </p:spTree>
    <p:extLst>
      <p:ext uri="{BB962C8B-B14F-4D97-AF65-F5344CB8AC3E}">
        <p14:creationId xmlns:p14="http://schemas.microsoft.com/office/powerpoint/2010/main" val="28219734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0825" y="265113"/>
            <a:ext cx="8520113" cy="6370974"/>
          </a:xfrm>
          <a:prstGeom prst="rect">
            <a:avLst/>
          </a:prstGeom>
          <a:noFill/>
        </p:spPr>
        <p:txBody>
          <a:bodyPr>
            <a:spAutoFit/>
          </a:bodyPr>
          <a:lstStyle/>
          <a:p>
            <a:pPr marL="342900" indent="-342900" fontAlgn="auto">
              <a:spcBef>
                <a:spcPts val="0"/>
              </a:spcBef>
              <a:spcAft>
                <a:spcPts val="0"/>
              </a:spcAft>
              <a:defRPr/>
            </a:pPr>
            <a:r>
              <a:rPr lang="en-US" sz="3600" b="1" dirty="0">
                <a:solidFill>
                  <a:srgbClr val="FFFFFF"/>
                </a:solidFill>
                <a:latin typeface="Arial"/>
                <a:cs typeface="Arial"/>
              </a:rPr>
              <a:t>Objectives</a:t>
            </a:r>
          </a:p>
          <a:p>
            <a:pPr marL="342900" indent="-342900" fontAlgn="auto">
              <a:spcBef>
                <a:spcPts val="0"/>
              </a:spcBef>
              <a:spcAft>
                <a:spcPts val="0"/>
              </a:spcAft>
              <a:defRPr/>
            </a:pPr>
            <a:endParaRPr lang="en-US" sz="2200" b="1" dirty="0">
              <a:latin typeface="Arial"/>
              <a:cs typeface="Arial"/>
            </a:endParaRPr>
          </a:p>
          <a:p>
            <a:pPr marL="342900" indent="-342900" fontAlgn="auto">
              <a:spcBef>
                <a:spcPts val="0"/>
              </a:spcBef>
              <a:spcAft>
                <a:spcPts val="0"/>
              </a:spcAft>
              <a:buFont typeface="+mj-lt"/>
              <a:buAutoNum type="arabicPeriod"/>
              <a:defRPr/>
            </a:pPr>
            <a:endParaRPr lang="en-US" sz="2200" b="1" dirty="0" smtClean="0">
              <a:latin typeface="Arial"/>
              <a:cs typeface="Arial"/>
            </a:endParaRPr>
          </a:p>
          <a:p>
            <a:r>
              <a:rPr lang="en-US" sz="3200" cap="small" dirty="0" smtClean="0">
                <a:latin typeface="Arial"/>
                <a:cs typeface="Arial"/>
              </a:rPr>
              <a:t>Education and Extension </a:t>
            </a:r>
            <a:endParaRPr lang="en-US" sz="2800" dirty="0" smtClean="0">
              <a:latin typeface="Arial"/>
              <a:cs typeface="Arial"/>
            </a:endParaRPr>
          </a:p>
          <a:p>
            <a:pPr marL="457200" lvl="0" indent="-457200">
              <a:buFont typeface="+mj-lt"/>
              <a:buAutoNum type="arabicPeriod" startAt="6"/>
            </a:pPr>
            <a:r>
              <a:rPr lang="en-US" sz="2400" dirty="0" smtClean="0">
                <a:latin typeface="Arial"/>
                <a:cs typeface="Arial"/>
              </a:rPr>
              <a:t>Introduce climate and agriculture themes into </a:t>
            </a:r>
            <a:r>
              <a:rPr lang="en-US" sz="2400" b="1" u="sng" dirty="0" smtClean="0">
                <a:latin typeface="Arial"/>
                <a:cs typeface="Arial"/>
              </a:rPr>
              <a:t>K-20</a:t>
            </a:r>
            <a:r>
              <a:rPr lang="en-US" sz="2400" dirty="0" smtClean="0">
                <a:latin typeface="Arial"/>
                <a:cs typeface="Arial"/>
              </a:rPr>
              <a:t>, curricula; train grad students for integration.</a:t>
            </a:r>
          </a:p>
          <a:p>
            <a:pPr marL="457200" lvl="0" indent="-457200">
              <a:buFont typeface="+mj-lt"/>
              <a:buAutoNum type="arabicPeriod" startAt="6"/>
            </a:pPr>
            <a:endParaRPr lang="en-US" sz="2400" dirty="0" smtClean="0">
              <a:latin typeface="Arial"/>
              <a:cs typeface="Arial"/>
            </a:endParaRPr>
          </a:p>
          <a:p>
            <a:pPr marL="457200" lvl="0" indent="-457200">
              <a:buFont typeface="+mj-lt"/>
              <a:buAutoNum type="arabicPeriod" startAt="6"/>
            </a:pPr>
            <a:r>
              <a:rPr lang="en-US" sz="2400" dirty="0" smtClean="0">
                <a:latin typeface="Arial"/>
                <a:cs typeface="Arial"/>
              </a:rPr>
              <a:t>Work closely with stakeholders in project design and execution. Ensure project findings are relevant and communicated effectively. </a:t>
            </a:r>
          </a:p>
          <a:p>
            <a:pPr lvl="0"/>
            <a:endParaRPr lang="en-US" sz="2400" dirty="0">
              <a:latin typeface="Arial"/>
              <a:cs typeface="Arial"/>
            </a:endParaRPr>
          </a:p>
          <a:p>
            <a:r>
              <a:rPr lang="en-US" sz="3200" cap="small" dirty="0">
                <a:latin typeface="Arial"/>
                <a:cs typeface="Arial"/>
              </a:rPr>
              <a:t>Capacity Building </a:t>
            </a:r>
          </a:p>
          <a:p>
            <a:pPr marL="457200" lvl="0" indent="-457200">
              <a:buFont typeface="+mj-lt"/>
              <a:buAutoNum type="arabicPeriod" startAt="8"/>
            </a:pPr>
            <a:r>
              <a:rPr lang="en-US" sz="2400" dirty="0">
                <a:latin typeface="Arial"/>
                <a:cs typeface="Arial"/>
              </a:rPr>
              <a:t>Develop the </a:t>
            </a:r>
            <a:r>
              <a:rPr lang="en-US" sz="2400" b="1" dirty="0">
                <a:latin typeface="Arial"/>
                <a:cs typeface="Arial"/>
              </a:rPr>
              <a:t>regional capacity</a:t>
            </a:r>
            <a:r>
              <a:rPr lang="en-US" sz="2400" dirty="0">
                <a:latin typeface="Arial"/>
                <a:cs typeface="Arial"/>
              </a:rPr>
              <a:t> for continued</a:t>
            </a:r>
            <a:r>
              <a:rPr lang="en-US" sz="2400" b="1" dirty="0">
                <a:latin typeface="Arial"/>
                <a:cs typeface="Arial"/>
              </a:rPr>
              <a:t>, long-term </a:t>
            </a:r>
            <a:r>
              <a:rPr lang="en-US" sz="2400" dirty="0">
                <a:latin typeface="Arial"/>
                <a:cs typeface="Arial"/>
              </a:rPr>
              <a:t>research, education, and extension efforts to mitigate and adapt to climate change.</a:t>
            </a:r>
          </a:p>
          <a:p>
            <a:pPr marL="457200" lvl="0" indent="-457200">
              <a:buFont typeface="+mj-lt"/>
              <a:buAutoNum type="arabicPeriod" startAt="6"/>
            </a:pPr>
            <a:endParaRPr lang="en-US" sz="2400" dirty="0" smtClean="0">
              <a:latin typeface="Arial"/>
              <a:cs typeface="Aria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97" y="28344"/>
            <a:ext cx="2008221" cy="855816"/>
          </a:xfrm>
          <a:prstGeom prst="rect">
            <a:avLst/>
          </a:prstGeom>
        </p:spPr>
      </p:pic>
      <p:sp>
        <p:nvSpPr>
          <p:cNvPr id="8" name="Rectangle 7"/>
          <p:cNvSpPr/>
          <p:nvPr/>
        </p:nvSpPr>
        <p:spPr>
          <a:xfrm>
            <a:off x="0" y="0"/>
            <a:ext cx="9144001" cy="1079500"/>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FFFEC9"/>
                </a:solidFill>
              </a:rPr>
              <a:t>        Objectives, cont.</a:t>
            </a:r>
            <a:endParaRPr lang="en-US" dirty="0">
              <a:solidFill>
                <a:srgbClr val="FFFEC9"/>
              </a:solidFill>
            </a:endParaRPr>
          </a:p>
        </p:txBody>
      </p:sp>
      <p:pic>
        <p:nvPicPr>
          <p:cNvPr id="10" name="Picture 9" descr="REACCH_logoAdjustment3.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23" y="-33866"/>
            <a:ext cx="2067882" cy="1247565"/>
          </a:xfrm>
          <a:prstGeom prst="rect">
            <a:avLst/>
          </a:prstGeom>
          <a:solidFill>
            <a:srgbClr val="FFFFFF"/>
          </a:solidFill>
        </p:spPr>
      </p:pic>
    </p:spTree>
    <p:extLst>
      <p:ext uri="{BB962C8B-B14F-4D97-AF65-F5344CB8AC3E}">
        <p14:creationId xmlns:p14="http://schemas.microsoft.com/office/powerpoint/2010/main" val="2351934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382693" y="1306790"/>
            <a:ext cx="7101468" cy="6858000"/>
          </a:xfrm>
          <a:prstGeom prst="rect">
            <a:avLst/>
          </a:prstGeom>
          <a:noFill/>
          <a:ln w="25400">
            <a:noFill/>
            <a:miter lim="800000"/>
            <a:headEnd/>
            <a:tailEnd/>
          </a:ln>
        </p:spPr>
        <p:txBody>
          <a:bodyPr anchor="t" anchorCtr="0"/>
          <a:lstStyle/>
          <a:p>
            <a:pPr>
              <a:buSzPct val="150000"/>
            </a:pPr>
            <a:endParaRPr lang="en-US" sz="2400" dirty="0" smtClean="0">
              <a:solidFill>
                <a:srgbClr val="4F6228"/>
              </a:solidFill>
              <a:latin typeface="Arial"/>
            </a:endParaRPr>
          </a:p>
          <a:p>
            <a:pPr>
              <a:buSzPct val="150000"/>
            </a:pPr>
            <a:endParaRPr lang="en-US" sz="2400" dirty="0">
              <a:solidFill>
                <a:srgbClr val="FFFEC9"/>
              </a:solidFill>
              <a:latin typeface="Arial"/>
            </a:endParaRPr>
          </a:p>
          <a:p>
            <a:pPr marL="342900" indent="-342900">
              <a:buSzPct val="150000"/>
              <a:buFont typeface="Arial"/>
              <a:buChar char="•"/>
            </a:pPr>
            <a:endParaRPr lang="en-US" sz="2400" dirty="0" smtClean="0">
              <a:solidFill>
                <a:srgbClr val="FFFEC9"/>
              </a:solidFill>
              <a:latin typeface="Arial"/>
            </a:endParaRPr>
          </a:p>
          <a:p>
            <a:pPr>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0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endParaRPr lang="en-US" sz="2800" dirty="0">
              <a:solidFill>
                <a:srgbClr val="FFFEC9"/>
              </a:solidFill>
              <a:latin typeface="Arial"/>
            </a:endParaRPr>
          </a:p>
        </p:txBody>
      </p:sp>
      <p:pic>
        <p:nvPicPr>
          <p:cNvPr id="5" name="Picture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4692" y="1306790"/>
            <a:ext cx="4139128" cy="5428528"/>
          </a:xfrm>
          <a:prstGeom prst="rect">
            <a:avLst/>
          </a:prstGeom>
          <a:noFill/>
          <a:extLst/>
        </p:spPr>
      </p:pic>
      <p:sp>
        <p:nvSpPr>
          <p:cNvPr id="7" name="Flowchart: Connector 20"/>
          <p:cNvSpPr>
            <a:spLocks noChangeAspect="1" noChangeArrowheads="1"/>
          </p:cNvSpPr>
          <p:nvPr/>
        </p:nvSpPr>
        <p:spPr bwMode="auto">
          <a:xfrm>
            <a:off x="6806043" y="3293319"/>
            <a:ext cx="38213" cy="23623"/>
          </a:xfrm>
          <a:prstGeom prst="flowChartConnector">
            <a:avLst/>
          </a:prstGeom>
          <a:solidFill>
            <a:srgbClr val="000000"/>
          </a:solidFill>
          <a:ln w="254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8" name="Flowchart: Connector 27"/>
          <p:cNvSpPr>
            <a:spLocks noChangeAspect="1" noChangeArrowheads="1"/>
          </p:cNvSpPr>
          <p:nvPr/>
        </p:nvSpPr>
        <p:spPr bwMode="auto">
          <a:xfrm flipV="1">
            <a:off x="6732251" y="3373421"/>
            <a:ext cx="38213" cy="27697"/>
          </a:xfrm>
          <a:prstGeom prst="flowChartConnector">
            <a:avLst/>
          </a:prstGeom>
          <a:solidFill>
            <a:srgbClr val="000000"/>
          </a:solidFill>
          <a:ln w="254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9" name="TextBox 8"/>
          <p:cNvSpPr txBox="1"/>
          <p:nvPr/>
        </p:nvSpPr>
        <p:spPr>
          <a:xfrm>
            <a:off x="175408" y="2500371"/>
            <a:ext cx="4292409" cy="4154983"/>
          </a:xfrm>
          <a:prstGeom prst="rect">
            <a:avLst/>
          </a:prstGeom>
          <a:noFill/>
        </p:spPr>
        <p:txBody>
          <a:bodyPr wrap="square" rtlCol="0">
            <a:spAutoFit/>
          </a:bodyPr>
          <a:lstStyle/>
          <a:p>
            <a:r>
              <a:rPr lang="en-US" sz="3600" b="1" dirty="0" smtClean="0">
                <a:solidFill>
                  <a:srgbClr val="FFFAC3"/>
                </a:solidFill>
              </a:rPr>
              <a:t>Dynamic </a:t>
            </a:r>
            <a:r>
              <a:rPr lang="en-US" sz="3600" b="1" dirty="0" err="1" smtClean="0">
                <a:solidFill>
                  <a:srgbClr val="FFFAC3"/>
                </a:solidFill>
              </a:rPr>
              <a:t>Agroecological</a:t>
            </a:r>
            <a:r>
              <a:rPr lang="en-US" sz="3600" b="1" dirty="0" smtClean="0">
                <a:solidFill>
                  <a:srgbClr val="FFFAC3"/>
                </a:solidFill>
              </a:rPr>
              <a:t> Zones for the region</a:t>
            </a:r>
          </a:p>
          <a:p>
            <a:r>
              <a:rPr lang="en-US" sz="3600" b="1" dirty="0" smtClean="0">
                <a:solidFill>
                  <a:srgbClr val="FFFAC3"/>
                </a:solidFill>
              </a:rPr>
              <a:t> </a:t>
            </a:r>
          </a:p>
          <a:p>
            <a:pPr marL="571500" indent="-571500">
              <a:buFont typeface="Wingdings" charset="2"/>
              <a:buChar char="ü"/>
            </a:pPr>
            <a:r>
              <a:rPr lang="en-US" sz="3200" b="1" dirty="0" smtClean="0">
                <a:solidFill>
                  <a:srgbClr val="FFFAC3"/>
                </a:solidFill>
              </a:rPr>
              <a:t>Concept Developed</a:t>
            </a:r>
          </a:p>
          <a:p>
            <a:pPr marL="571500" indent="-571500">
              <a:buFont typeface="Wingdings" charset="2"/>
              <a:buChar char="ü"/>
            </a:pPr>
            <a:r>
              <a:rPr lang="en-US" sz="3200" b="1" dirty="0" smtClean="0">
                <a:solidFill>
                  <a:srgbClr val="FFFAC3"/>
                </a:solidFill>
              </a:rPr>
              <a:t>First </a:t>
            </a:r>
            <a:r>
              <a:rPr lang="en-US" sz="3200" b="1" dirty="0" smtClean="0">
                <a:solidFill>
                  <a:srgbClr val="FFFAC3"/>
                </a:solidFill>
              </a:rPr>
              <a:t>Outputs</a:t>
            </a:r>
            <a:endParaRPr lang="en-US" sz="3200" b="1" dirty="0" smtClean="0">
              <a:solidFill>
                <a:srgbClr val="FFFAC3"/>
              </a:solidFill>
            </a:endParaRPr>
          </a:p>
          <a:p>
            <a:pPr marL="571500" indent="-571500">
              <a:buFont typeface="Wingdings" charset="2"/>
              <a:buChar char="ü"/>
            </a:pPr>
            <a:r>
              <a:rPr lang="en-US" sz="3200" b="1" dirty="0" smtClean="0">
                <a:solidFill>
                  <a:srgbClr val="FFFAC3"/>
                </a:solidFill>
              </a:rPr>
              <a:t>MS in prep</a:t>
            </a:r>
          </a:p>
          <a:p>
            <a:endParaRPr lang="en-US" sz="2400" b="1" dirty="0" smtClean="0">
              <a:solidFill>
                <a:srgbClr val="FFFAC3"/>
              </a:solidFill>
            </a:endParaRPr>
          </a:p>
        </p:txBody>
      </p:sp>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426228" y="1858239"/>
            <a:ext cx="3085451" cy="3411349"/>
          </a:xfrm>
          <a:prstGeom prst="rect">
            <a:avLst/>
          </a:prstGeom>
          <a:noFill/>
          <a:ln w="9525">
            <a:solidFill>
              <a:srgbClr val="000000"/>
            </a:solidFill>
            <a:miter lim="800000"/>
            <a:headEnd/>
            <a:tailEnd/>
          </a:ln>
          <a:effectLst>
            <a:outerShdw blurRad="358775" dist="279400" dir="858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56513" y="93226"/>
            <a:ext cx="8084579" cy="769441"/>
          </a:xfrm>
          <a:prstGeom prst="rect">
            <a:avLst/>
          </a:prstGeom>
          <a:noFill/>
        </p:spPr>
        <p:txBody>
          <a:bodyPr wrap="square" rtlCol="0">
            <a:spAutoFit/>
          </a:bodyPr>
          <a:lstStyle/>
          <a:p>
            <a:r>
              <a:rPr lang="en-US" sz="4400" b="1" dirty="0" smtClean="0">
                <a:solidFill>
                  <a:schemeClr val="accent3">
                    <a:lumMod val="50000"/>
                  </a:schemeClr>
                </a:solidFill>
                <a:effectLst>
                  <a:reflection blurRad="6350" stA="55000" endA="300" endPos="45500" dir="5400000" sy="-100000" algn="bl" rotWithShape="0"/>
                </a:effectLst>
              </a:rPr>
              <a:t>Highlights</a:t>
            </a:r>
            <a:endParaRPr lang="en-US" sz="4400" b="1" dirty="0">
              <a:solidFill>
                <a:schemeClr val="accent3">
                  <a:lumMod val="50000"/>
                </a:schemeClr>
              </a:solidFill>
              <a:effectLst>
                <a:reflection blurRad="6350" stA="55000" endA="300" endPos="45500" dir="5400000" sy="-100000" algn="bl" rotWithShape="0"/>
              </a:effectLst>
            </a:endParaRPr>
          </a:p>
        </p:txBody>
      </p:sp>
      <p:pic>
        <p:nvPicPr>
          <p:cNvPr id="14" name="Picture 13" descr="REACCH_logoAdjustment3.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6118" y="18781"/>
            <a:ext cx="2067882" cy="1247565"/>
          </a:xfrm>
          <a:prstGeom prst="rect">
            <a:avLst/>
          </a:prstGeom>
          <a:solidFill>
            <a:srgbClr val="FFFFFF"/>
          </a:solidFill>
        </p:spPr>
      </p:pic>
    </p:spTree>
    <p:extLst>
      <p:ext uri="{BB962C8B-B14F-4D97-AF65-F5344CB8AC3E}">
        <p14:creationId xmlns:p14="http://schemas.microsoft.com/office/powerpoint/2010/main" val="3073955137"/>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382693" y="1306790"/>
            <a:ext cx="3909907" cy="6858000"/>
          </a:xfrm>
          <a:prstGeom prst="rect">
            <a:avLst/>
          </a:prstGeom>
          <a:noFill/>
          <a:ln w="25400">
            <a:noFill/>
            <a:miter lim="800000"/>
            <a:headEnd/>
            <a:tailEnd/>
          </a:ln>
        </p:spPr>
        <p:txBody>
          <a:bodyPr anchor="t" anchorCtr="0"/>
          <a:lstStyle/>
          <a:p>
            <a:pPr>
              <a:buSzPct val="150000"/>
            </a:pPr>
            <a:endParaRPr lang="en-US" sz="4000" b="1" dirty="0" smtClean="0">
              <a:solidFill>
                <a:srgbClr val="4F6228"/>
              </a:solidFill>
              <a:latin typeface="Arial"/>
            </a:endParaRPr>
          </a:p>
          <a:p>
            <a:pPr>
              <a:buSzPct val="150000"/>
            </a:pPr>
            <a:endParaRPr lang="en-US" sz="2400" dirty="0" smtClean="0">
              <a:solidFill>
                <a:srgbClr val="4F6228"/>
              </a:solidFill>
              <a:latin typeface="Arial"/>
            </a:endParaRPr>
          </a:p>
          <a:p>
            <a:pPr>
              <a:buSzPct val="150000"/>
            </a:pPr>
            <a:endParaRPr lang="en-US" sz="1600" b="1" dirty="0" smtClean="0">
              <a:solidFill>
                <a:srgbClr val="FFFAC3"/>
              </a:solidFill>
            </a:endParaRPr>
          </a:p>
          <a:p>
            <a:pPr>
              <a:buSzPct val="150000"/>
            </a:pPr>
            <a:r>
              <a:rPr lang="en-US" sz="4000" b="1" dirty="0" smtClean="0">
                <a:solidFill>
                  <a:srgbClr val="FFFAC3"/>
                </a:solidFill>
              </a:rPr>
              <a:t>15 Experiments Established</a:t>
            </a:r>
          </a:p>
          <a:p>
            <a:pPr>
              <a:buSzPct val="150000"/>
            </a:pPr>
            <a:endParaRPr lang="en-US" sz="4000" b="1" dirty="0">
              <a:solidFill>
                <a:srgbClr val="FFFAC3"/>
              </a:solidFill>
              <a:latin typeface="Arial"/>
            </a:endParaRPr>
          </a:p>
          <a:p>
            <a:pPr>
              <a:buSzPct val="150000"/>
            </a:pPr>
            <a:endParaRPr lang="en-US" sz="4000" b="1" dirty="0" smtClean="0">
              <a:solidFill>
                <a:srgbClr val="FFFAC3"/>
              </a:solidFill>
              <a:latin typeface="Arial"/>
            </a:endParaRPr>
          </a:p>
          <a:p>
            <a:pPr>
              <a:buSzPct val="150000"/>
            </a:pPr>
            <a:endParaRPr lang="en-US" sz="4000" b="1" dirty="0">
              <a:solidFill>
                <a:srgbClr val="FFFAC3"/>
              </a:solidFill>
              <a:latin typeface="Arial"/>
            </a:endParaRPr>
          </a:p>
          <a:p>
            <a:pPr marL="228600" indent="-228600">
              <a:buSzPct val="150000"/>
              <a:buFont typeface="Wingdings" pitchFamily="2" charset="2"/>
              <a:buChar char="§"/>
            </a:pPr>
            <a:endParaRPr lang="en-US" sz="20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endParaRPr lang="en-US" sz="2800" dirty="0">
              <a:solidFill>
                <a:srgbClr val="FFFEC9"/>
              </a:solidFill>
              <a:latin typeface="Arial"/>
            </a:endParaRPr>
          </a:p>
        </p:txBody>
      </p:sp>
      <p:pic>
        <p:nvPicPr>
          <p:cNvPr id="8" name="Picture 7"/>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70937" y="1306790"/>
            <a:ext cx="4139128" cy="5428528"/>
          </a:xfrm>
          <a:prstGeom prst="rect">
            <a:avLst/>
          </a:prstGeom>
          <a:noFill/>
          <a:extLst/>
        </p:spPr>
      </p:pic>
      <p:grpSp>
        <p:nvGrpSpPr>
          <p:cNvPr id="9" name="Group 8"/>
          <p:cNvGrpSpPr/>
          <p:nvPr/>
        </p:nvGrpSpPr>
        <p:grpSpPr>
          <a:xfrm>
            <a:off x="5232709" y="2606098"/>
            <a:ext cx="2768020" cy="2273300"/>
            <a:chOff x="4858330" y="2317750"/>
            <a:chExt cx="2768020" cy="2273300"/>
          </a:xfrm>
        </p:grpSpPr>
        <p:sp>
          <p:nvSpPr>
            <p:cNvPr id="10" name="8-Point Star 9"/>
            <p:cNvSpPr/>
            <p:nvPr/>
          </p:nvSpPr>
          <p:spPr>
            <a:xfrm>
              <a:off x="6540500" y="2317750"/>
              <a:ext cx="228600" cy="241300"/>
            </a:xfrm>
            <a:prstGeom prst="star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8-Point Star 10"/>
            <p:cNvSpPr/>
            <p:nvPr/>
          </p:nvSpPr>
          <p:spPr>
            <a:xfrm>
              <a:off x="7169150" y="3251200"/>
              <a:ext cx="228600" cy="241300"/>
            </a:xfrm>
            <a:prstGeom prst="star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8-Point Star 11"/>
            <p:cNvSpPr/>
            <p:nvPr/>
          </p:nvSpPr>
          <p:spPr>
            <a:xfrm>
              <a:off x="7397750" y="3492500"/>
              <a:ext cx="228600" cy="241300"/>
            </a:xfrm>
            <a:prstGeom prst="star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8-Point Star 12"/>
            <p:cNvSpPr/>
            <p:nvPr/>
          </p:nvSpPr>
          <p:spPr>
            <a:xfrm>
              <a:off x="6176608" y="3009900"/>
              <a:ext cx="228600" cy="241300"/>
            </a:xfrm>
            <a:prstGeom prst="star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8-Point Star 13"/>
            <p:cNvSpPr/>
            <p:nvPr/>
          </p:nvSpPr>
          <p:spPr>
            <a:xfrm>
              <a:off x="5457116" y="3733800"/>
              <a:ext cx="228600" cy="241300"/>
            </a:xfrm>
            <a:prstGeom prst="star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8-Point Star 14"/>
            <p:cNvSpPr/>
            <p:nvPr/>
          </p:nvSpPr>
          <p:spPr>
            <a:xfrm>
              <a:off x="6060012" y="3251200"/>
              <a:ext cx="228600" cy="241300"/>
            </a:xfrm>
            <a:prstGeom prst="star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8-Point Star 15"/>
            <p:cNvSpPr/>
            <p:nvPr/>
          </p:nvSpPr>
          <p:spPr>
            <a:xfrm>
              <a:off x="6100521" y="4229100"/>
              <a:ext cx="228600" cy="241300"/>
            </a:xfrm>
            <a:prstGeom prst="star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8-Point Star 16"/>
            <p:cNvSpPr/>
            <p:nvPr/>
          </p:nvSpPr>
          <p:spPr>
            <a:xfrm>
              <a:off x="4858330" y="4349750"/>
              <a:ext cx="228600" cy="241300"/>
            </a:xfrm>
            <a:prstGeom prst="star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8-Point Star 17"/>
            <p:cNvSpPr/>
            <p:nvPr/>
          </p:nvSpPr>
          <p:spPr>
            <a:xfrm>
              <a:off x="5945712" y="2684004"/>
              <a:ext cx="228600" cy="241300"/>
            </a:xfrm>
            <a:prstGeom prst="star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8-Point Star 18"/>
            <p:cNvSpPr/>
            <p:nvPr/>
          </p:nvSpPr>
          <p:spPr>
            <a:xfrm>
              <a:off x="5350924" y="3050258"/>
              <a:ext cx="228600" cy="241300"/>
            </a:xfrm>
            <a:prstGeom prst="star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8-Point Star 19"/>
            <p:cNvSpPr/>
            <p:nvPr/>
          </p:nvSpPr>
          <p:spPr>
            <a:xfrm>
              <a:off x="7144005" y="3391713"/>
              <a:ext cx="228600" cy="241300"/>
            </a:xfrm>
            <a:prstGeom prst="star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8-Point Star 20"/>
            <p:cNvSpPr/>
            <p:nvPr/>
          </p:nvSpPr>
          <p:spPr>
            <a:xfrm>
              <a:off x="5086930" y="4349750"/>
              <a:ext cx="228600" cy="241300"/>
            </a:xfrm>
            <a:prstGeom prst="star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TextBox 23"/>
          <p:cNvSpPr txBox="1"/>
          <p:nvPr/>
        </p:nvSpPr>
        <p:spPr>
          <a:xfrm>
            <a:off x="356513" y="93226"/>
            <a:ext cx="8084579" cy="769441"/>
          </a:xfrm>
          <a:prstGeom prst="rect">
            <a:avLst/>
          </a:prstGeom>
          <a:noFill/>
        </p:spPr>
        <p:txBody>
          <a:bodyPr wrap="square" rtlCol="0">
            <a:spAutoFit/>
          </a:bodyPr>
          <a:lstStyle/>
          <a:p>
            <a:r>
              <a:rPr lang="en-US" sz="4400" b="1" dirty="0" smtClean="0">
                <a:solidFill>
                  <a:schemeClr val="accent3">
                    <a:lumMod val="50000"/>
                  </a:schemeClr>
                </a:solidFill>
                <a:effectLst>
                  <a:reflection blurRad="6350" stA="55000" endA="300" endPos="45500" dir="5400000" sy="-100000" algn="bl" rotWithShape="0"/>
                </a:effectLst>
              </a:rPr>
              <a:t>Highlights</a:t>
            </a:r>
            <a:endParaRPr lang="en-US" sz="4400" b="1" dirty="0">
              <a:solidFill>
                <a:schemeClr val="accent3">
                  <a:lumMod val="50000"/>
                </a:schemeClr>
              </a:solidFill>
              <a:effectLst>
                <a:reflection blurRad="6350" stA="55000" endA="300" endPos="45500" dir="5400000" sy="-100000" algn="bl" rotWithShape="0"/>
              </a:effectLst>
            </a:endParaRPr>
          </a:p>
        </p:txBody>
      </p:sp>
      <p:pic>
        <p:nvPicPr>
          <p:cNvPr id="25" name="Picture 24" descr="REACCH_logoAdjustment3.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6118" y="18781"/>
            <a:ext cx="2067882" cy="1247565"/>
          </a:xfrm>
          <a:prstGeom prst="rect">
            <a:avLst/>
          </a:prstGeom>
          <a:solidFill>
            <a:srgbClr val="FFFFFF"/>
          </a:solidFill>
        </p:spPr>
      </p:pic>
    </p:spTree>
    <p:extLst>
      <p:ext uri="{BB962C8B-B14F-4D97-AF65-F5344CB8AC3E}">
        <p14:creationId xmlns:p14="http://schemas.microsoft.com/office/powerpoint/2010/main" val="30265113"/>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382693" y="1306790"/>
            <a:ext cx="7101468" cy="6858000"/>
          </a:xfrm>
          <a:prstGeom prst="rect">
            <a:avLst/>
          </a:prstGeom>
          <a:noFill/>
          <a:ln w="25400">
            <a:noFill/>
            <a:miter lim="800000"/>
            <a:headEnd/>
            <a:tailEnd/>
          </a:ln>
        </p:spPr>
        <p:txBody>
          <a:bodyPr anchor="t" anchorCtr="0"/>
          <a:lstStyle/>
          <a:p>
            <a:pPr>
              <a:buSzPct val="150000"/>
            </a:pPr>
            <a:r>
              <a:rPr lang="en-US" sz="4000" b="1" dirty="0" smtClean="0">
                <a:solidFill>
                  <a:srgbClr val="4F6228"/>
                </a:solidFill>
                <a:latin typeface="Arial"/>
              </a:rPr>
              <a:t>Monitoring</a:t>
            </a:r>
          </a:p>
          <a:p>
            <a:pPr>
              <a:buSzPct val="150000"/>
            </a:pPr>
            <a:endParaRPr lang="en-US" sz="2400" dirty="0" smtClean="0">
              <a:solidFill>
                <a:srgbClr val="4F6228"/>
              </a:solidFill>
              <a:latin typeface="Arial"/>
            </a:endParaRPr>
          </a:p>
          <a:p>
            <a:pPr>
              <a:buSzPct val="150000"/>
            </a:pPr>
            <a:endParaRPr lang="en-US" sz="1600" dirty="0" smtClean="0">
              <a:solidFill>
                <a:srgbClr val="FFFAC3"/>
              </a:solidFill>
            </a:endParaRPr>
          </a:p>
          <a:p>
            <a:pPr marL="571500" indent="-571500">
              <a:buSzPct val="100000"/>
              <a:buFont typeface="Arial"/>
              <a:buChar char="•"/>
            </a:pPr>
            <a:r>
              <a:rPr lang="en-US" sz="4000" dirty="0" smtClean="0">
                <a:solidFill>
                  <a:srgbClr val="FFFAC3"/>
                </a:solidFill>
              </a:rPr>
              <a:t>Flux towers (2 of 7) </a:t>
            </a:r>
          </a:p>
          <a:p>
            <a:pPr marL="571500" indent="-571500">
              <a:buSzPct val="100000"/>
              <a:buFont typeface="Arial"/>
              <a:buChar char="•"/>
            </a:pPr>
            <a:r>
              <a:rPr lang="en-US" sz="4000" dirty="0" smtClean="0">
                <a:solidFill>
                  <a:srgbClr val="FFFAC3"/>
                </a:solidFill>
              </a:rPr>
              <a:t>Chamber array</a:t>
            </a:r>
            <a:endParaRPr lang="en-US" sz="4000" dirty="0">
              <a:solidFill>
                <a:srgbClr val="FFFAC3"/>
              </a:solidFill>
            </a:endParaRPr>
          </a:p>
          <a:p>
            <a:pPr>
              <a:buSzPct val="150000"/>
            </a:pPr>
            <a:endParaRPr lang="en-US" sz="4000" dirty="0" smtClean="0">
              <a:solidFill>
                <a:srgbClr val="FFFAC3"/>
              </a:solidFill>
            </a:endParaRPr>
          </a:p>
          <a:p>
            <a:pPr>
              <a:buSzPct val="150000"/>
            </a:pPr>
            <a:endParaRPr lang="en-US" sz="4000" dirty="0">
              <a:solidFill>
                <a:srgbClr val="FFFAC3"/>
              </a:solidFill>
            </a:endParaRPr>
          </a:p>
          <a:p>
            <a:pPr>
              <a:buSzPct val="150000"/>
            </a:pPr>
            <a:endParaRPr lang="en-US" sz="4000" dirty="0" smtClean="0">
              <a:solidFill>
                <a:srgbClr val="FFFAC3"/>
              </a:solidFill>
            </a:endParaRPr>
          </a:p>
          <a:p>
            <a:pPr marL="228600" indent="-228600">
              <a:buSzPct val="150000"/>
            </a:pPr>
            <a:endParaRPr lang="en-US" sz="24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endParaRPr lang="en-US" sz="2800" dirty="0">
              <a:solidFill>
                <a:srgbClr val="FFFEC9"/>
              </a:solidFill>
              <a:latin typeface="Arial"/>
            </a:endParaRPr>
          </a:p>
        </p:txBody>
      </p:sp>
      <p:pic>
        <p:nvPicPr>
          <p:cNvPr id="5" name="Picture 4"/>
          <p:cNvPicPr/>
          <p:nvPr/>
        </p:nvPicPr>
        <p:blipFill>
          <a:blip r:embed="rId3" cstate="email">
            <a:extLst>
              <a:ext uri="{28A0092B-C50C-407E-A947-70E740481C1C}">
                <a14:useLocalDpi xmlns:a14="http://schemas.microsoft.com/office/drawing/2010/main"/>
              </a:ext>
            </a:extLst>
          </a:blip>
          <a:srcRect/>
          <a:stretch>
            <a:fillRect/>
          </a:stretch>
        </p:blipFill>
        <p:spPr bwMode="auto">
          <a:xfrm>
            <a:off x="5320584" y="1035482"/>
            <a:ext cx="3619321" cy="2925855"/>
          </a:xfrm>
          <a:prstGeom prst="rect">
            <a:avLst/>
          </a:prstGeom>
          <a:noFill/>
        </p:spPr>
      </p:pic>
      <p:pic>
        <p:nvPicPr>
          <p:cNvPr id="7" name="Picture 6"/>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513" y="3961337"/>
            <a:ext cx="3670300" cy="2672457"/>
          </a:xfrm>
          <a:prstGeom prst="rect">
            <a:avLst/>
          </a:prstGeom>
          <a:noFill/>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39708" y="3961337"/>
            <a:ext cx="6104292" cy="2741451"/>
          </a:xfrm>
          <a:prstGeom prst="rect">
            <a:avLst/>
          </a:prstGeom>
        </p:spPr>
      </p:pic>
      <p:sp>
        <p:nvSpPr>
          <p:cNvPr id="8" name="TextBox 7"/>
          <p:cNvSpPr txBox="1"/>
          <p:nvPr/>
        </p:nvSpPr>
        <p:spPr>
          <a:xfrm>
            <a:off x="356513" y="93226"/>
            <a:ext cx="8084579" cy="769441"/>
          </a:xfrm>
          <a:prstGeom prst="rect">
            <a:avLst/>
          </a:prstGeom>
          <a:noFill/>
        </p:spPr>
        <p:txBody>
          <a:bodyPr wrap="square" rtlCol="0">
            <a:spAutoFit/>
          </a:bodyPr>
          <a:lstStyle/>
          <a:p>
            <a:r>
              <a:rPr lang="en-US" sz="4400" b="1" dirty="0" smtClean="0">
                <a:solidFill>
                  <a:schemeClr val="accent3">
                    <a:lumMod val="50000"/>
                  </a:schemeClr>
                </a:solidFill>
                <a:effectLst>
                  <a:reflection blurRad="6350" stA="55000" endA="300" endPos="45500" dir="5400000" sy="-100000" algn="bl" rotWithShape="0"/>
                </a:effectLst>
              </a:rPr>
              <a:t>Highlights</a:t>
            </a:r>
            <a:endParaRPr lang="en-US" sz="4400" b="1" dirty="0">
              <a:solidFill>
                <a:schemeClr val="accent3">
                  <a:lumMod val="5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4162395172"/>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382694" y="1306790"/>
            <a:ext cx="3901439" cy="6858000"/>
          </a:xfrm>
          <a:prstGeom prst="rect">
            <a:avLst/>
          </a:prstGeom>
          <a:noFill/>
          <a:ln w="25400">
            <a:noFill/>
            <a:miter lim="800000"/>
            <a:headEnd/>
            <a:tailEnd/>
          </a:ln>
        </p:spPr>
        <p:txBody>
          <a:bodyPr anchor="t" anchorCtr="0"/>
          <a:lstStyle/>
          <a:p>
            <a:pPr>
              <a:buSzPct val="150000"/>
            </a:pPr>
            <a:endParaRPr lang="en-US" sz="2400" dirty="0" smtClean="0">
              <a:solidFill>
                <a:srgbClr val="4F6228"/>
              </a:solidFill>
              <a:latin typeface="Arial"/>
            </a:endParaRPr>
          </a:p>
          <a:p>
            <a:pPr>
              <a:buSzPct val="150000"/>
            </a:pPr>
            <a:endParaRPr lang="en-US" sz="2400" dirty="0">
              <a:solidFill>
                <a:srgbClr val="4F6228"/>
              </a:solidFill>
              <a:latin typeface="Arial"/>
            </a:endParaRPr>
          </a:p>
          <a:p>
            <a:pPr>
              <a:buSzPct val="150000"/>
            </a:pPr>
            <a:endParaRPr lang="en-US" sz="2400" dirty="0">
              <a:solidFill>
                <a:srgbClr val="FFFEC9"/>
              </a:solidFill>
              <a:latin typeface="Arial"/>
            </a:endParaRPr>
          </a:p>
          <a:p>
            <a:pPr marL="231775" indent="-231775">
              <a:buSzPct val="100000"/>
              <a:buFont typeface="Arial"/>
              <a:buChar char="•"/>
            </a:pPr>
            <a:r>
              <a:rPr lang="en-US" sz="2800" dirty="0" smtClean="0">
                <a:solidFill>
                  <a:srgbClr val="FFFEC9"/>
                </a:solidFill>
                <a:latin typeface="Arial"/>
              </a:rPr>
              <a:t>Monitoring</a:t>
            </a:r>
          </a:p>
          <a:p>
            <a:pPr marL="688975" lvl="2" indent="-231775">
              <a:buSzPct val="100000"/>
              <a:buFont typeface="Arial"/>
              <a:buChar char="•"/>
            </a:pPr>
            <a:r>
              <a:rPr lang="en-US" sz="2800" dirty="0" smtClean="0">
                <a:solidFill>
                  <a:srgbClr val="FFFEC9"/>
                </a:solidFill>
                <a:latin typeface="Arial"/>
              </a:rPr>
              <a:t>Experiments</a:t>
            </a:r>
          </a:p>
          <a:p>
            <a:pPr marL="688975" lvl="2" indent="-231775">
              <a:buSzPct val="100000"/>
              <a:buFont typeface="Arial"/>
              <a:buChar char="•"/>
              <a:tabLst>
                <a:tab pos="6807200" algn="l"/>
              </a:tabLst>
            </a:pPr>
            <a:r>
              <a:rPr lang="en-US" sz="2800" dirty="0" smtClean="0">
                <a:solidFill>
                  <a:srgbClr val="FFFEC9"/>
                </a:solidFill>
                <a:latin typeface="Arial"/>
              </a:rPr>
              <a:t>Grower cooperators</a:t>
            </a:r>
          </a:p>
          <a:p>
            <a:pPr marL="231775" indent="-231775">
              <a:buSzPct val="100000"/>
              <a:buFont typeface="Arial"/>
              <a:buChar char="•"/>
              <a:tabLst>
                <a:tab pos="6807200" algn="l"/>
              </a:tabLst>
            </a:pPr>
            <a:r>
              <a:rPr lang="en-US" sz="2800" dirty="0" smtClean="0">
                <a:solidFill>
                  <a:srgbClr val="FFFEC9"/>
                </a:solidFill>
                <a:latin typeface="Arial"/>
              </a:rPr>
              <a:t>Modeling</a:t>
            </a:r>
          </a:p>
          <a:p>
            <a:pPr marL="688975" lvl="2" indent="-231775">
              <a:buSzPct val="100000"/>
              <a:buFont typeface="Arial"/>
              <a:buChar char="•"/>
              <a:tabLst>
                <a:tab pos="6807200" algn="l"/>
              </a:tabLst>
            </a:pPr>
            <a:r>
              <a:rPr lang="en-US" sz="2800" dirty="0" smtClean="0">
                <a:solidFill>
                  <a:srgbClr val="FFFEC9"/>
                </a:solidFill>
                <a:latin typeface="Arial"/>
              </a:rPr>
              <a:t>Cereal leaf beetle</a:t>
            </a:r>
          </a:p>
          <a:p>
            <a:pPr marL="688975" lvl="2" indent="-231775">
              <a:buSzPct val="100000"/>
              <a:buFont typeface="Arial"/>
              <a:buChar char="•"/>
              <a:tabLst>
                <a:tab pos="6807200" algn="l"/>
              </a:tabLst>
            </a:pPr>
            <a:r>
              <a:rPr lang="en-US" sz="2800" dirty="0" smtClean="0">
                <a:solidFill>
                  <a:srgbClr val="FFFEC9"/>
                </a:solidFill>
                <a:latin typeface="Arial"/>
              </a:rPr>
              <a:t>Downy Brome</a:t>
            </a:r>
          </a:p>
          <a:p>
            <a:pPr>
              <a:buSzPct val="150000"/>
            </a:pPr>
            <a:endParaRPr lang="en-US" sz="3200" b="1" dirty="0" smtClean="0">
              <a:solidFill>
                <a:srgbClr val="FFFEC9"/>
              </a:solidFill>
              <a:latin typeface="Arial"/>
            </a:endParaRPr>
          </a:p>
          <a:p>
            <a:pPr>
              <a:buSzPct val="150000"/>
            </a:pPr>
            <a:endParaRPr lang="en-US" sz="3200" b="1" dirty="0">
              <a:solidFill>
                <a:srgbClr val="FFFEC9"/>
              </a:solidFill>
              <a:latin typeface="Arial"/>
            </a:endParaRPr>
          </a:p>
          <a:p>
            <a:pPr>
              <a:buSzPct val="150000"/>
            </a:pPr>
            <a:endParaRPr lang="en-US" sz="3200" b="1" dirty="0">
              <a:solidFill>
                <a:srgbClr val="FFFEC9"/>
              </a:solidFill>
              <a:latin typeface="Arial"/>
            </a:endParaRPr>
          </a:p>
          <a:p>
            <a:pPr>
              <a:buSzPct val="150000"/>
            </a:pPr>
            <a:endParaRPr lang="en-US" sz="3200" b="1"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pPr marL="228600" indent="-228600">
              <a:buSzPct val="150000"/>
              <a:buFont typeface="Wingdings" pitchFamily="2" charset="2"/>
              <a:buChar char="§"/>
            </a:pPr>
            <a:endParaRPr lang="en-US" sz="2400" dirty="0" smtClean="0">
              <a:solidFill>
                <a:srgbClr val="FFFEC9"/>
              </a:solidFill>
              <a:latin typeface="Arial"/>
            </a:endParaRPr>
          </a:p>
          <a:p>
            <a:endParaRPr lang="en-US" sz="2800" dirty="0">
              <a:solidFill>
                <a:srgbClr val="FFFEC9"/>
              </a:solidFill>
              <a:latin typeface="Arial"/>
            </a:endParaRPr>
          </a:p>
        </p:txBody>
      </p:sp>
      <p:pic>
        <p:nvPicPr>
          <p:cNvPr id="4" name="Picture 3"/>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2297" y="2392786"/>
            <a:ext cx="4930630" cy="3627767"/>
          </a:xfrm>
          <a:prstGeom prst="rect">
            <a:avLst/>
          </a:prstGeom>
          <a:noFill/>
          <a:ln>
            <a:noFill/>
          </a:ln>
        </p:spPr>
      </p:pic>
      <p:sp>
        <p:nvSpPr>
          <p:cNvPr id="5" name="Rectangle 4"/>
          <p:cNvSpPr/>
          <p:nvPr/>
        </p:nvSpPr>
        <p:spPr>
          <a:xfrm>
            <a:off x="560447" y="1350724"/>
            <a:ext cx="5148765" cy="584776"/>
          </a:xfrm>
          <a:prstGeom prst="rect">
            <a:avLst/>
          </a:prstGeom>
        </p:spPr>
        <p:txBody>
          <a:bodyPr wrap="none">
            <a:spAutoFit/>
          </a:bodyPr>
          <a:lstStyle/>
          <a:p>
            <a:pPr>
              <a:buSzPct val="150000"/>
            </a:pPr>
            <a:r>
              <a:rPr lang="en-US" sz="3200" b="1" dirty="0">
                <a:solidFill>
                  <a:srgbClr val="4F6228"/>
                </a:solidFill>
                <a:latin typeface="Arial"/>
              </a:rPr>
              <a:t>Pests, Weeds, Pathogens</a:t>
            </a:r>
          </a:p>
        </p:txBody>
      </p:sp>
      <p:sp>
        <p:nvSpPr>
          <p:cNvPr id="7" name="TextBox 6"/>
          <p:cNvSpPr txBox="1"/>
          <p:nvPr/>
        </p:nvSpPr>
        <p:spPr>
          <a:xfrm>
            <a:off x="356513" y="93226"/>
            <a:ext cx="8084579" cy="769441"/>
          </a:xfrm>
          <a:prstGeom prst="rect">
            <a:avLst/>
          </a:prstGeom>
          <a:noFill/>
        </p:spPr>
        <p:txBody>
          <a:bodyPr wrap="square" rtlCol="0">
            <a:spAutoFit/>
          </a:bodyPr>
          <a:lstStyle/>
          <a:p>
            <a:r>
              <a:rPr lang="en-US" sz="4400" b="1" dirty="0" smtClean="0">
                <a:solidFill>
                  <a:schemeClr val="accent3">
                    <a:lumMod val="50000"/>
                  </a:schemeClr>
                </a:solidFill>
                <a:effectLst>
                  <a:reflection blurRad="6350" stA="55000" endA="300" endPos="45500" dir="5400000" sy="-100000" algn="bl" rotWithShape="0"/>
                </a:effectLst>
              </a:rPr>
              <a:t>Highlights</a:t>
            </a:r>
            <a:endParaRPr lang="en-US" sz="4400" b="1" dirty="0">
              <a:solidFill>
                <a:schemeClr val="accent3">
                  <a:lumMod val="50000"/>
                </a:schemeClr>
              </a:solidFill>
              <a:effectLst>
                <a:reflection blurRad="6350" stA="55000" endA="300" endPos="45500" dir="5400000" sy="-100000" algn="bl" rotWithShape="0"/>
              </a:effectLst>
            </a:endParaRPr>
          </a:p>
        </p:txBody>
      </p:sp>
      <p:pic>
        <p:nvPicPr>
          <p:cNvPr id="8" name="Picture 7" descr="REACCH_logoAdjustment3.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6118" y="18781"/>
            <a:ext cx="2067882" cy="1247565"/>
          </a:xfrm>
          <a:prstGeom prst="rect">
            <a:avLst/>
          </a:prstGeom>
          <a:solidFill>
            <a:srgbClr val="FFFFFF"/>
          </a:solidFill>
        </p:spPr>
      </p:pic>
      <p:grpSp>
        <p:nvGrpSpPr>
          <p:cNvPr id="11" name="Group 10"/>
          <p:cNvGrpSpPr/>
          <p:nvPr/>
        </p:nvGrpSpPr>
        <p:grpSpPr>
          <a:xfrm>
            <a:off x="4032297" y="2378812"/>
            <a:ext cx="4930630" cy="3719428"/>
            <a:chOff x="4032297" y="2378812"/>
            <a:chExt cx="4930630" cy="3719428"/>
          </a:xfrm>
        </p:grpSpPr>
        <p:sp>
          <p:nvSpPr>
            <p:cNvPr id="2" name="Rectangle 1"/>
            <p:cNvSpPr/>
            <p:nvPr/>
          </p:nvSpPr>
          <p:spPr>
            <a:xfrm>
              <a:off x="4032297" y="2392786"/>
              <a:ext cx="4930630" cy="37054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ARASITOID_change_20412060.png"/>
            <p:cNvPicPr>
              <a:picLocks noChangeAspect="1"/>
            </p:cNvPicPr>
            <p:nvPr/>
          </p:nvPicPr>
          <p:blipFill rotWithShape="1">
            <a:blip r:embed="rId5" cstate="screen">
              <a:extLst>
                <a:ext uri="{28A0092B-C50C-407E-A947-70E740481C1C}">
                  <a14:useLocalDpi xmlns:a14="http://schemas.microsoft.com/office/drawing/2010/main"/>
                </a:ext>
              </a:extLst>
            </a:blip>
            <a:srcRect l="14401" t="10896" r="8418" b="7120"/>
            <a:stretch/>
          </p:blipFill>
          <p:spPr>
            <a:xfrm>
              <a:off x="4104093" y="2768687"/>
              <a:ext cx="4818518" cy="3261946"/>
            </a:xfrm>
            <a:prstGeom prst="rect">
              <a:avLst/>
            </a:prstGeom>
          </p:spPr>
        </p:pic>
        <p:sp>
          <p:nvSpPr>
            <p:cNvPr id="6" name="TextBox 5"/>
            <p:cNvSpPr txBox="1"/>
            <p:nvPr/>
          </p:nvSpPr>
          <p:spPr>
            <a:xfrm>
              <a:off x="4364765" y="2378812"/>
              <a:ext cx="4444119" cy="369332"/>
            </a:xfrm>
            <a:prstGeom prst="rect">
              <a:avLst/>
            </a:prstGeom>
            <a:noFill/>
          </p:spPr>
          <p:txBody>
            <a:bodyPr wrap="square" rtlCol="0">
              <a:spAutoFit/>
            </a:bodyPr>
            <a:lstStyle/>
            <a:p>
              <a:r>
                <a:rPr lang="en-US" dirty="0" smtClean="0"/>
                <a:t>Model: Cereal Leaf Beetle Biological Control</a:t>
              </a:r>
              <a:endParaRPr lang="en-US" dirty="0"/>
            </a:p>
          </p:txBody>
        </p:sp>
      </p:grpSp>
    </p:spTree>
    <p:extLst>
      <p:ext uri="{BB962C8B-B14F-4D97-AF65-F5344CB8AC3E}">
        <p14:creationId xmlns:p14="http://schemas.microsoft.com/office/powerpoint/2010/main" val="2260731425"/>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4373</TotalTime>
  <Words>934</Words>
  <Application>Microsoft Macintosh PowerPoint</Application>
  <PresentationFormat>On-screen Show (4:3)</PresentationFormat>
  <Paragraphs>391</Paragraphs>
  <Slides>30</Slides>
  <Notes>4</Notes>
  <HiddenSlides>4</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Leveraging 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Idaho Department of Plant, Soil and 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Sanford Eigenbrode</dc:creator>
  <cp:lastModifiedBy>Sanford Eigenbrode</cp:lastModifiedBy>
  <cp:revision>111</cp:revision>
  <dcterms:created xsi:type="dcterms:W3CDTF">2012-03-15T21:40:19Z</dcterms:created>
  <dcterms:modified xsi:type="dcterms:W3CDTF">2012-05-15T11:03:35Z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FolderId">
    <vt:lpwstr/>
  </property>
  <property fmtid="{D5CDD505-2E9C-101B-9397-08002B2CF9AE}" pid="3" name="Offisync_SaveTime">
    <vt:lpwstr/>
  </property>
  <property fmtid="{D5CDD505-2E9C-101B-9397-08002B2CF9AE}" pid="4" name="Offisync_IsSaved">
    <vt:lpwstr>False</vt:lpwstr>
  </property>
  <property fmtid="{D5CDD505-2E9C-101B-9397-08002B2CF9AE}" pid="5" name="Offisync_UniqueId">
    <vt:lpwstr>237455;18420595</vt:lpwstr>
  </property>
  <property fmtid="{D5CDD505-2E9C-101B-9397-08002B2CF9AE}" pid="6" name="CentralDesktop_MDAdded">
    <vt:lpwstr>True</vt:lpwstr>
  </property>
  <property fmtid="{D5CDD505-2E9C-101B-9397-08002B2CF9AE}" pid="7" name="Offisync_FileTitle">
    <vt:lpwstr/>
  </property>
  <property fmtid="{D5CDD505-2E9C-101B-9397-08002B2CF9AE}" pid="8" name="Offisync_UpdateToken">
    <vt:lpwstr>2012-04-17T11:23:20-0700</vt:lpwstr>
  </property>
  <property fmtid="{D5CDD505-2E9C-101B-9397-08002B2CF9AE}" pid="9" name="Offisync_ProviderName">
    <vt:lpwstr>Central Desktop</vt:lpwstr>
  </property>
</Properties>
</file>