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6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73" r:id="rId8"/>
    <p:sldId id="262" r:id="rId9"/>
    <p:sldId id="263" r:id="rId10"/>
    <p:sldId id="274" r:id="rId11"/>
    <p:sldId id="266" r:id="rId12"/>
    <p:sldId id="264" r:id="rId13"/>
    <p:sldId id="277" r:id="rId14"/>
    <p:sldId id="268" r:id="rId15"/>
    <p:sldId id="269" r:id="rId16"/>
    <p:sldId id="267" r:id="rId17"/>
    <p:sldId id="270" r:id="rId18"/>
    <p:sldId id="271" r:id="rId19"/>
    <p:sldId id="272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8000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1" y="-2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C9D4F-7567-46AF-AAC2-1D8E7E91C5C4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F8B08-1E41-4002-9945-BAC37BBD9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09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207223-D116-4069-B9F3-23DD37539433}" type="slidenum">
              <a:rPr lang="en-US" sz="1200" b="0">
                <a:solidFill>
                  <a:prstClr val="black"/>
                </a:solidFill>
              </a:rPr>
              <a:pPr eaLnBrk="1" hangingPunct="1"/>
              <a:t>7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FD4299F-15B9-4633-B752-5489D2809282}" type="slidenum">
              <a:rPr lang="en-US" sz="1200" b="0">
                <a:solidFill>
                  <a:prstClr val="black"/>
                </a:solidFill>
              </a:rPr>
              <a:pPr eaLnBrk="1" hangingPunct="1"/>
              <a:t>8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40" tIns="45819" rIns="91640" bIns="45819" anchor="b"/>
          <a:lstStyle>
            <a:lvl1pPr defTabSz="8651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51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51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51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51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BF87041-6E7A-41C7-B772-7EDF0DB784F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40" tIns="45819" rIns="91640" bIns="45819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850FED-B50C-47F2-A82D-7223B4EC4D42}" type="slidenum">
              <a:rPr lang="en-US" sz="1200" b="0">
                <a:solidFill>
                  <a:prstClr val="black"/>
                </a:solidFill>
              </a:rPr>
              <a:pPr eaLnBrk="1" hangingPunct="1"/>
              <a:t>11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AC9E5-E43B-4943-946F-066195C26D4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2145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AC9E5-E43B-4943-946F-066195C26D4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9586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E638-8C40-4DA3-92FC-2D9DBA39837F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2640-EACF-42EA-9916-0C7DB2B49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849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E638-8C40-4DA3-92FC-2D9DBA39837F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2640-EACF-42EA-9916-0C7DB2B49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862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E638-8C40-4DA3-92FC-2D9DBA39837F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2640-EACF-42EA-9916-0C7DB2B49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2084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Center for Advanced Forestry Systems 2011 Meeting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4367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Center for Advanced Forestry Systems 2011 Meeting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485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Center for Advanced Forestry Systems 2011 Meeting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0997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Center for Advanced Forestry Systems 2011 Meeting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9556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Center for Advanced Forestry Systems 2011 Meeting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3928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Center for Advanced Forestry Systems 2011 Meeting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403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Center for Advanced Forestry Systems 2011 Meeting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6510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Center for Advanced Forestry Systems 2011 Meeting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848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E638-8C40-4DA3-92FC-2D9DBA39837F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2640-EACF-42EA-9916-0C7DB2B49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954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Center for Advanced Forestry Systems 2011 Meeting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3486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Center for Advanced Forestry Systems 2011 Meeting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6707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Center for Advanced Forestry Systems 2010 Meeting</a:t>
            </a:r>
          </a:p>
        </p:txBody>
      </p:sp>
    </p:spTree>
    <p:extLst>
      <p:ext uri="{BB962C8B-B14F-4D97-AF65-F5344CB8AC3E}">
        <p14:creationId xmlns="" xmlns:p14="http://schemas.microsoft.com/office/powerpoint/2010/main" val="2983611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Center for Advanced Forestry Systems 2010 Meeting</a:t>
            </a:r>
          </a:p>
        </p:txBody>
      </p:sp>
    </p:spTree>
    <p:extLst>
      <p:ext uri="{BB962C8B-B14F-4D97-AF65-F5344CB8AC3E}">
        <p14:creationId xmlns="" xmlns:p14="http://schemas.microsoft.com/office/powerpoint/2010/main" val="40709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Center for Advanced Forestry Systems 2011 Meeting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9125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Center for Advanced Forestry Systems 2011 Meeting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2561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011D2EB-9669-4868-9896-551A0B6136E5}" type="datetimeFigureOut">
              <a:rPr lang="en-US"/>
              <a:pPr>
                <a:defRPr/>
              </a:pPr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0EDAE40-9905-4F77-B5DB-5FB836B41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1105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28B775-4400-402D-9654-E642B82A06B9}" type="datetimeFigureOut">
              <a:rPr lang="en-US"/>
              <a:pPr>
                <a:defRPr/>
              </a:pPr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ACB194D-2926-4DAF-9177-F25826040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0994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6554A79-7E5B-42BB-827E-D7A6A54CEA01}" type="datetimeFigureOut">
              <a:rPr lang="en-US"/>
              <a:pPr>
                <a:defRPr/>
              </a:pPr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655AF0F-FE53-4D82-B1AE-C1566FCED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0402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14DB45C-C641-4C95-955D-67DD8C087CB1}" type="datetimeFigureOut">
              <a:rPr lang="en-US"/>
              <a:pPr>
                <a:defRPr/>
              </a:pPr>
              <a:t>5/13/2012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3E63273-005D-47CC-85C0-D318CA78E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895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E638-8C40-4DA3-92FC-2D9DBA39837F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2640-EACF-42EA-9916-0C7DB2B49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98686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2FEE61D-9D99-4654-98BB-D11C27465433}" type="datetimeFigureOut">
              <a:rPr lang="en-US"/>
              <a:pPr>
                <a:defRPr/>
              </a:pPr>
              <a:t>5/13/2012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0F1226-70AC-4497-A492-CFE41C418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3402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0A03793-A387-496E-847E-889F29CCD6A6}" type="datetimeFigureOut">
              <a:rPr lang="en-US"/>
              <a:pPr>
                <a:defRPr/>
              </a:pPr>
              <a:t>5/13/2012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5385CED-3C12-46A1-9DD2-F7C8216E3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44852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5FAC87A-630C-406E-971E-A6FD2078201B}" type="datetimeFigureOut">
              <a:rPr lang="en-US"/>
              <a:pPr>
                <a:defRPr/>
              </a:pPr>
              <a:t>5/13/2012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B6465F1-09E9-4199-BF91-E357E554C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7165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5E1E9F4-12C4-4F23-85FC-9230313E2F24}" type="datetimeFigureOut">
              <a:rPr lang="en-US"/>
              <a:pPr>
                <a:defRPr/>
              </a:pPr>
              <a:t>5/13/2012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F94E356-89C1-4175-8BA2-E597F3AD2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8571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C240755-C244-44C6-AB27-06EEE2307030}" type="datetimeFigureOut">
              <a:rPr lang="en-US"/>
              <a:pPr>
                <a:defRPr/>
              </a:pPr>
              <a:t>5/13/2012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122F1E7-3E35-4A60-AF4C-E5D336ABF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38501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05C73B8-1ECB-41AC-8133-552A25610B95}" type="datetimeFigureOut">
              <a:rPr lang="en-US"/>
              <a:pPr>
                <a:defRPr/>
              </a:pPr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F8D5016-4A74-4C92-A750-11BC5A0B8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80542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DD16AF-02DC-4EA2-8D6C-89E6FE17035A}" type="datetimeFigureOut">
              <a:rPr lang="en-US"/>
              <a:pPr>
                <a:defRPr/>
              </a:pPr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45D25EB-C734-45EF-BCCD-65A9BAA09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541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E638-8C40-4DA3-92FC-2D9DBA39837F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2640-EACF-42EA-9916-0C7DB2B49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896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E638-8C40-4DA3-92FC-2D9DBA39837F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2640-EACF-42EA-9916-0C7DB2B49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086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E638-8C40-4DA3-92FC-2D9DBA39837F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2640-EACF-42EA-9916-0C7DB2B49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667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E638-8C40-4DA3-92FC-2D9DBA39837F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2640-EACF-42EA-9916-0C7DB2B49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193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E638-8C40-4DA3-92FC-2D9DBA39837F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2640-EACF-42EA-9916-0C7DB2B49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72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E638-8C40-4DA3-92FC-2D9DBA39837F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2640-EACF-42EA-9916-0C7DB2B49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192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80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6E638-8C40-4DA3-92FC-2D9DBA39837F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C2640-EACF-42EA-9916-0C7DB2B49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46622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54" r:id="rId12"/>
    <p:sldLayoutId id="2147483755" r:id="rId13"/>
    <p:sldLayoutId id="2147483738" r:id="rId14"/>
    <p:sldLayoutId id="2147483739" r:id="rId15"/>
    <p:sldLayoutId id="2147483742" r:id="rId16"/>
    <p:sldLayoutId id="2147483743" r:id="rId17"/>
    <p:sldLayoutId id="2147483746" r:id="rId18"/>
    <p:sldLayoutId id="2147483747" r:id="rId19"/>
    <p:sldLayoutId id="2147483750" r:id="rId20"/>
    <p:sldLayoutId id="2147483751" r:id="rId21"/>
    <p:sldLayoutId id="2147483722" r:id="rId22"/>
    <p:sldLayoutId id="2147483723" r:id="rId23"/>
    <p:sldLayoutId id="2147483769" r:id="rId24"/>
    <p:sldLayoutId id="2147483770" r:id="rId2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80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D641A01B-D3A7-42CC-A284-756DBCE4A9CD}" type="datetimeFigureOut">
              <a:rPr lang="en-US"/>
              <a:pPr>
                <a:defRPr/>
              </a:pPr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C6AF0B0B-1B86-429F-B9BC-2C039661C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84552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1143000"/>
          </a:xfrm>
        </p:spPr>
        <p:txBody>
          <a:bodyPr>
            <a:noAutofit/>
          </a:bodyPr>
          <a:lstStyle/>
          <a:p>
            <a:r>
              <a:rPr lang="en-US" sz="3800" dirty="0" smtClean="0">
                <a:solidFill>
                  <a:srgbClr val="FFCC00"/>
                </a:solidFill>
              </a:rPr>
              <a:t>Integrating Research Aims 2 and 3</a:t>
            </a:r>
            <a:br>
              <a:rPr lang="en-US" sz="3800" dirty="0" smtClean="0">
                <a:solidFill>
                  <a:srgbClr val="FFCC00"/>
                </a:solidFill>
              </a:rPr>
            </a:br>
            <a:r>
              <a:rPr lang="en-US" sz="3800" dirty="0" smtClean="0">
                <a:solidFill>
                  <a:srgbClr val="FFCC00"/>
                </a:solidFill>
              </a:rPr>
              <a:t>Modeling </a:t>
            </a:r>
            <a:r>
              <a:rPr lang="en-US" sz="3800" smtClean="0">
                <a:solidFill>
                  <a:srgbClr val="FFCC00"/>
                </a:solidFill>
              </a:rPr>
              <a:t>and Genetics</a:t>
            </a:r>
            <a:endParaRPr lang="en-US" sz="3800" dirty="0">
              <a:solidFill>
                <a:srgbClr val="FFCC00"/>
              </a:solidFill>
            </a:endParaRPr>
          </a:p>
        </p:txBody>
      </p:sp>
      <p:pic>
        <p:nvPicPr>
          <p:cNvPr id="4" name="Picture 6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" y="2590800"/>
            <a:ext cx="3475038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ontrol mass pollin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44044"/>
            <a:ext cx="2741612" cy="1827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8820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8"/>
          <p:cNvSpPr txBox="1">
            <a:spLocks noChangeArrowheads="1"/>
          </p:cNvSpPr>
          <p:nvPr/>
        </p:nvSpPr>
        <p:spPr bwMode="auto">
          <a:xfrm>
            <a:off x="4017962" y="152400"/>
            <a:ext cx="4892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CC00"/>
                </a:solidFill>
                <a:latin typeface="+mj-lt"/>
                <a:cs typeface="Arial" charset="0"/>
              </a:rPr>
              <a:t>Height/Age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CC00"/>
                </a:solidFill>
                <a:latin typeface="+mj-lt"/>
                <a:cs typeface="Arial" charset="0"/>
              </a:rPr>
              <a:t>for loblolly pine in clonal screening trial</a:t>
            </a:r>
          </a:p>
        </p:txBody>
      </p:sp>
      <p:pic>
        <p:nvPicPr>
          <p:cNvPr id="17411" name="Picture 11" descr="stop 1 (14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3388"/>
            <a:ext cx="3336925" cy="56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1954994"/>
            <a:ext cx="41402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128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457200" y="33338"/>
            <a:ext cx="2519363" cy="3436937"/>
            <a:chOff x="520" y="49"/>
            <a:chExt cx="1587" cy="2165"/>
          </a:xfrm>
        </p:grpSpPr>
        <p:pic>
          <p:nvPicPr>
            <p:cNvPr id="14345" name="Picture 3" descr="burkhart_buford_fig_!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" y="274"/>
              <a:ext cx="1587" cy="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6" name="Text Box 4"/>
            <p:cNvSpPr txBox="1">
              <a:spLocks noChangeArrowheads="1"/>
            </p:cNvSpPr>
            <p:nvPr/>
          </p:nvSpPr>
          <p:spPr bwMode="auto">
            <a:xfrm>
              <a:off x="681" y="49"/>
              <a:ext cx="126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FFFF"/>
                  </a:solidFill>
                </a:rPr>
                <a:t>Seed source study</a:t>
              </a:r>
            </a:p>
          </p:txBody>
        </p:sp>
      </p:grpSp>
      <p:grpSp>
        <p:nvGrpSpPr>
          <p:cNvPr id="14339" name="Group 5"/>
          <p:cNvGrpSpPr>
            <a:grpSpLocks/>
          </p:cNvGrpSpPr>
          <p:nvPr/>
        </p:nvGrpSpPr>
        <p:grpSpPr bwMode="auto">
          <a:xfrm>
            <a:off x="330200" y="3584575"/>
            <a:ext cx="2773363" cy="3162300"/>
            <a:chOff x="433" y="2286"/>
            <a:chExt cx="1747" cy="1992"/>
          </a:xfrm>
        </p:grpSpPr>
        <p:pic>
          <p:nvPicPr>
            <p:cNvPr id="14343" name="Picture 6" descr="burkhart_buford_fig_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" y="2286"/>
              <a:ext cx="1604" cy="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4" name="Text Box 7"/>
            <p:cNvSpPr txBox="1">
              <a:spLocks noChangeArrowheads="1"/>
            </p:cNvSpPr>
            <p:nvPr/>
          </p:nvSpPr>
          <p:spPr bwMode="auto">
            <a:xfrm>
              <a:off x="433" y="4066"/>
              <a:ext cx="174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FFFF"/>
                  </a:solidFill>
                </a:rPr>
                <a:t>Open-pollinated families</a:t>
              </a:r>
            </a:p>
          </p:txBody>
        </p:sp>
      </p:grp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3841750" y="317500"/>
            <a:ext cx="4413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CC00"/>
                </a:solidFill>
                <a:latin typeface="+mj-lt"/>
              </a:rPr>
              <a:t>Height/Age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CC00"/>
                </a:solidFill>
                <a:latin typeface="+mj-lt"/>
              </a:rPr>
              <a:t>for Loblolly Pine</a:t>
            </a: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4527550" y="6140450"/>
            <a:ext cx="299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FFFF"/>
                </a:solidFill>
              </a:rPr>
              <a:t>Clonal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1768475"/>
            <a:ext cx="41402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655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8000"/>
            </a:gs>
            <a:gs pos="100000">
              <a:schemeClr val="bg1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5558" y="-9961"/>
            <a:ext cx="2294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Plot Data</a:t>
            </a:r>
            <a:endParaRPr lang="en-US" sz="4000" dirty="0">
              <a:solidFill>
                <a:srgbClr val="FFCC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6" y="1524000"/>
            <a:ext cx="4770836" cy="329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87199" y="1371600"/>
            <a:ext cx="35797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/>
              <a:t>Plot size = 0.44 acre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cs typeface="Calibri" pitchFamily="34" charset="0"/>
              </a:rPr>
              <a:t>CRD </a:t>
            </a:r>
            <a:r>
              <a:rPr lang="en-US" sz="2400" dirty="0" smtClean="0">
                <a:cs typeface="Calibri" pitchFamily="34" charset="0"/>
              </a:rPr>
              <a:t>Experiment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cs typeface="Calibri" pitchFamily="34" charset="0"/>
              </a:rPr>
              <a:t>Planted in </a:t>
            </a:r>
            <a:r>
              <a:rPr lang="en-US" sz="2400" dirty="0" smtClean="0">
                <a:cs typeface="Calibri" pitchFamily="34" charset="0"/>
              </a:rPr>
              <a:t>2002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cs typeface="Calibri" pitchFamily="34" charset="0"/>
              </a:rPr>
              <a:t>Operational silviculture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953000"/>
            <a:ext cx="28969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Ages 8 and 9 data  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2009/10 and 2010/11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dormant seasons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707436"/>
            <a:ext cx="8908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/>
              <a:t>Height and dbh data from a genetic variety by density study</a:t>
            </a:r>
            <a:endParaRPr lang="en-US" sz="2800" dirty="0"/>
          </a:p>
        </p:txBody>
      </p:sp>
      <p:pic>
        <p:nvPicPr>
          <p:cNvPr id="16" name="Picture 2" descr="C:\Users\Obuya\Pictures\South Carolina Trip - Nov 2010\100_35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4" y="3851879"/>
            <a:ext cx="3724275" cy="2792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60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86" y="2209800"/>
            <a:ext cx="7053496" cy="358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C00"/>
                </a:solidFill>
              </a:rPr>
              <a:t>Height-Diameter Relationships</a:t>
            </a:r>
            <a:br>
              <a:rPr lang="en-US" dirty="0" smtClean="0">
                <a:solidFill>
                  <a:srgbClr val="FFCC00"/>
                </a:solidFill>
              </a:rPr>
            </a:br>
            <a:r>
              <a:rPr lang="en-US" sz="3900" dirty="0" smtClean="0">
                <a:latin typeface="+mn-lt"/>
              </a:rPr>
              <a:t>Two densities, Four genotypes</a:t>
            </a:r>
            <a:endParaRPr lang="en-US" sz="39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91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44387"/>
            <a:ext cx="74622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 smtClean="0">
                <a:solidFill>
                  <a:srgbClr val="FFCC00"/>
                </a:solidFill>
                <a:latin typeface="+mj-lt"/>
              </a:rPr>
              <a:t>Diameter and height distributional </a:t>
            </a:r>
            <a:r>
              <a:rPr lang="en-US" sz="3000" dirty="0">
                <a:solidFill>
                  <a:srgbClr val="FFCC00"/>
                </a:solidFill>
                <a:latin typeface="+mj-lt"/>
              </a:rPr>
              <a:t>changes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9065" y="1112375"/>
            <a:ext cx="1271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275 TPA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1590" y="1129218"/>
            <a:ext cx="1271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550 TPA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29" y="1590883"/>
            <a:ext cx="4404382" cy="435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73" y="1590882"/>
            <a:ext cx="4443145" cy="435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6797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752600"/>
            <a:ext cx="8382000" cy="46116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66" name="AutoShape 2"/>
          <p:cNvSpPr>
            <a:spLocks noChangeArrowheads="1"/>
          </p:cNvSpPr>
          <p:nvPr/>
        </p:nvSpPr>
        <p:spPr bwMode="auto">
          <a:xfrm>
            <a:off x="762000" y="2057400"/>
            <a:ext cx="1447800" cy="1905000"/>
          </a:xfrm>
          <a:prstGeom prst="triangle">
            <a:avLst>
              <a:gd name="adj" fmla="val 50000"/>
            </a:avLst>
          </a:prstGeom>
          <a:solidFill>
            <a:srgbClr val="00CC66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4867" name="AutoShape 3"/>
          <p:cNvSpPr>
            <a:spLocks noChangeArrowheads="1"/>
          </p:cNvSpPr>
          <p:nvPr/>
        </p:nvSpPr>
        <p:spPr bwMode="auto">
          <a:xfrm>
            <a:off x="5105400" y="2971800"/>
            <a:ext cx="1600200" cy="1600200"/>
          </a:xfrm>
          <a:prstGeom prst="triangle">
            <a:avLst>
              <a:gd name="adj" fmla="val 50000"/>
            </a:avLst>
          </a:prstGeom>
          <a:solidFill>
            <a:srgbClr val="00CC66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4868" name="AutoShape 4"/>
          <p:cNvSpPr>
            <a:spLocks noChangeArrowheads="1"/>
          </p:cNvSpPr>
          <p:nvPr/>
        </p:nvSpPr>
        <p:spPr bwMode="auto">
          <a:xfrm>
            <a:off x="6934200" y="2971800"/>
            <a:ext cx="1600200" cy="1600200"/>
          </a:xfrm>
          <a:prstGeom prst="triangle">
            <a:avLst>
              <a:gd name="adj" fmla="val 50000"/>
            </a:avLst>
          </a:prstGeom>
          <a:solidFill>
            <a:srgbClr val="00CC66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>
            <a:off x="2667000" y="2057400"/>
            <a:ext cx="1447800" cy="1905000"/>
          </a:xfrm>
          <a:prstGeom prst="triangle">
            <a:avLst>
              <a:gd name="adj" fmla="val 50000"/>
            </a:avLst>
          </a:prstGeom>
          <a:solidFill>
            <a:srgbClr val="00CC66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6487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2209800"/>
            <a:ext cx="77628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59113"/>
            <a:ext cx="129540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87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2209800"/>
            <a:ext cx="77628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873" name="Line 9"/>
          <p:cNvSpPr>
            <a:spLocks noChangeShapeType="1"/>
          </p:cNvSpPr>
          <p:nvPr/>
        </p:nvSpPr>
        <p:spPr bwMode="auto">
          <a:xfrm>
            <a:off x="609600" y="58674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4874" name="Line 10"/>
          <p:cNvSpPr>
            <a:spLocks noChangeShapeType="1"/>
          </p:cNvSpPr>
          <p:nvPr/>
        </p:nvSpPr>
        <p:spPr bwMode="auto">
          <a:xfrm>
            <a:off x="4953000" y="58674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1831975" y="5907088"/>
            <a:ext cx="1236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Clone 1</a:t>
            </a:r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6327775" y="5865813"/>
            <a:ext cx="1236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Clone 2</a:t>
            </a:r>
          </a:p>
        </p:txBody>
      </p:sp>
      <p:pic>
        <p:nvPicPr>
          <p:cNvPr id="16487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59113"/>
            <a:ext cx="129540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747713" y="579438"/>
            <a:ext cx="76517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 err="1" smtClean="0">
                <a:solidFill>
                  <a:srgbClr val="FFCC00"/>
                </a:solidFill>
                <a:latin typeface="Arial" charset="0"/>
              </a:rPr>
              <a:t>Allometry</a:t>
            </a:r>
            <a:r>
              <a:rPr lang="en-US" sz="4000" dirty="0" smtClean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en-US" sz="4000" dirty="0" smtClean="0">
                <a:solidFill>
                  <a:srgbClr val="FFCC00"/>
                </a:solidFill>
                <a:latin typeface="Arial" charset="0"/>
              </a:rPr>
              <a:t>Can </a:t>
            </a:r>
            <a:r>
              <a:rPr lang="en-US" sz="4000" dirty="0" smtClean="0">
                <a:solidFill>
                  <a:srgbClr val="FFCC00"/>
                </a:solidFill>
                <a:latin typeface="Arial" charset="0"/>
              </a:rPr>
              <a:t>Vary </a:t>
            </a:r>
            <a:r>
              <a:rPr lang="en-US" sz="4000" smtClean="0">
                <a:solidFill>
                  <a:srgbClr val="FFCC00"/>
                </a:solidFill>
                <a:latin typeface="Arial" charset="0"/>
              </a:rPr>
              <a:t>For Clones </a:t>
            </a:r>
            <a:endParaRPr lang="en-US" sz="4000" dirty="0">
              <a:solidFill>
                <a:srgbClr val="FFCC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327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493" y="1600200"/>
            <a:ext cx="6373237" cy="476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08724" y="275656"/>
            <a:ext cx="60067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CC00"/>
                </a:solidFill>
                <a:latin typeface="+mj-lt"/>
              </a:rPr>
              <a:t>Stem Quality Characteristics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CC00"/>
                </a:solidFill>
                <a:latin typeface="+mj-lt"/>
              </a:rPr>
              <a:t>Fusiform </a:t>
            </a:r>
            <a:r>
              <a:rPr lang="en-US" sz="3600" dirty="0">
                <a:solidFill>
                  <a:srgbClr val="FFCC00"/>
                </a:solidFill>
                <a:latin typeface="+mj-lt"/>
              </a:rPr>
              <a:t>Rust &amp; Forking</a:t>
            </a:r>
          </a:p>
        </p:txBody>
      </p:sp>
    </p:spTree>
    <p:extLst>
      <p:ext uri="{BB962C8B-B14F-4D97-AF65-F5344CB8AC3E}">
        <p14:creationId xmlns="" xmlns:p14="http://schemas.microsoft.com/office/powerpoint/2010/main" val="37050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4576" y="533400"/>
            <a:ext cx="7313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FFCC00"/>
                </a:solidFill>
                <a:latin typeface="+mj-lt"/>
              </a:rPr>
              <a:t>Stem </a:t>
            </a:r>
            <a:r>
              <a:rPr lang="en-US" sz="4000" dirty="0">
                <a:solidFill>
                  <a:srgbClr val="FFCC00"/>
                </a:solidFill>
                <a:latin typeface="+mj-lt"/>
              </a:rPr>
              <a:t>Straightness &amp; Branching</a:t>
            </a:r>
          </a:p>
        </p:txBody>
      </p:sp>
      <p:pic>
        <p:nvPicPr>
          <p:cNvPr id="4098" name="Picture 2" descr="C:\Users\Obuya\Desktop\100_35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4453" b="7139"/>
          <a:stretch/>
        </p:blipFill>
        <p:spPr bwMode="auto">
          <a:xfrm>
            <a:off x="80200" y="1676400"/>
            <a:ext cx="4392579" cy="40491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Obuya\Desktop\100_35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413"/>
          <a:stretch/>
        </p:blipFill>
        <p:spPr bwMode="auto">
          <a:xfrm>
            <a:off x="4541185" y="1676400"/>
            <a:ext cx="4513070" cy="40491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54125" y="5860000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/>
              <a:t>OP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3184" y="5860968"/>
            <a:ext cx="1989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/>
              <a:t>Clone AA93</a:t>
            </a:r>
          </a:p>
        </p:txBody>
      </p:sp>
    </p:spTree>
    <p:extLst>
      <p:ext uri="{BB962C8B-B14F-4D97-AF65-F5344CB8AC3E}">
        <p14:creationId xmlns="" xmlns:p14="http://schemas.microsoft.com/office/powerpoint/2010/main" val="35517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Properties of Models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315200" cy="3733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Modelers of population biology strive to maximize simultaneously three desirable properties (</a:t>
            </a:r>
            <a:r>
              <a:rPr lang="en-US" dirty="0" err="1" smtClean="0"/>
              <a:t>Levins</a:t>
            </a:r>
            <a:r>
              <a:rPr lang="en-US" dirty="0" smtClean="0"/>
              <a:t>, 1966):</a:t>
            </a:r>
          </a:p>
          <a:p>
            <a:pPr marL="1257300">
              <a:buClr>
                <a:srgbClr val="FFCC00"/>
              </a:buClr>
            </a:pPr>
            <a:r>
              <a:rPr lang="en-US" dirty="0" smtClean="0"/>
              <a:t>Generality</a:t>
            </a:r>
          </a:p>
          <a:p>
            <a:pPr marL="1257300">
              <a:buClr>
                <a:srgbClr val="FFCC00"/>
              </a:buClr>
            </a:pPr>
            <a:r>
              <a:rPr lang="en-US" dirty="0" smtClean="0"/>
              <a:t>Reality</a:t>
            </a:r>
          </a:p>
          <a:p>
            <a:pPr marL="1257300">
              <a:buClr>
                <a:srgbClr val="FFCC00"/>
              </a:buClr>
            </a:pPr>
            <a:r>
              <a:rPr lang="en-US" dirty="0" smtClean="0"/>
              <a:t>Precision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58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FFCC00"/>
                </a:solidFill>
              </a:rPr>
              <a:t>Strategy for incorporating genetic improvement effects in growth and yield models</a:t>
            </a:r>
            <a:endParaRPr lang="en-US" sz="3000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000" dirty="0" smtClean="0"/>
              <a:t>Assemble data with varying levels of genetic selection (seed source, OP, clone) and analyze in a common framework for genetic effects on</a:t>
            </a:r>
          </a:p>
          <a:p>
            <a:pPr marL="976312" lvl="1" indent="-457200">
              <a:buFont typeface="+mj-lt"/>
              <a:buAutoNum type="alphaLcPeriod"/>
            </a:pPr>
            <a:r>
              <a:rPr lang="en-US" sz="2000" dirty="0" smtClean="0"/>
              <a:t>Height development</a:t>
            </a:r>
          </a:p>
          <a:p>
            <a:pPr marL="976312" lvl="1" indent="-457200">
              <a:buFont typeface="+mj-lt"/>
              <a:buAutoNum type="alphaLcPeriod"/>
            </a:pPr>
            <a:r>
              <a:rPr lang="en-US" sz="2000" dirty="0" smtClean="0"/>
              <a:t>Diameter development</a:t>
            </a:r>
          </a:p>
          <a:p>
            <a:pPr marL="976312" lvl="1" indent="-457200">
              <a:buFont typeface="+mj-lt"/>
              <a:buAutoNum type="alphaLcPeriod"/>
            </a:pPr>
            <a:r>
              <a:rPr lang="en-US" sz="2000" dirty="0" smtClean="0"/>
              <a:t>Tree stem quality</a:t>
            </a:r>
          </a:p>
          <a:p>
            <a:pPr marL="976312" lvl="1" indent="-457200">
              <a:buFont typeface="+mj-lt"/>
              <a:buAutoNum type="alphaLcPeriod"/>
            </a:pPr>
            <a:r>
              <a:rPr lang="en-US" sz="2000" dirty="0" smtClean="0"/>
              <a:t>Disease incidence</a:t>
            </a:r>
          </a:p>
          <a:p>
            <a:pPr marL="520700" indent="-401638">
              <a:buFont typeface="+mj-lt"/>
              <a:buAutoNum type="arabicParenR"/>
            </a:pPr>
            <a:r>
              <a:rPr lang="en-US" sz="2000" dirty="0" smtClean="0"/>
              <a:t>Incorporate impacts in model components</a:t>
            </a:r>
          </a:p>
          <a:p>
            <a:pPr marL="976312" lvl="1" indent="-457200">
              <a:buFont typeface="+mj-lt"/>
              <a:buAutoNum type="alphaLcPeriod"/>
            </a:pPr>
            <a:r>
              <a:rPr lang="en-US" sz="2000" dirty="0" smtClean="0"/>
              <a:t>Height growth</a:t>
            </a:r>
          </a:p>
          <a:p>
            <a:pPr marL="976312" lvl="1" indent="-457200">
              <a:buFont typeface="+mj-lt"/>
              <a:buAutoNum type="alphaLcPeriod"/>
            </a:pPr>
            <a:r>
              <a:rPr lang="en-US" sz="2000" dirty="0" smtClean="0"/>
              <a:t>Diameter growth</a:t>
            </a:r>
          </a:p>
          <a:p>
            <a:pPr marL="976312" lvl="1" indent="-457200">
              <a:buFont typeface="+mj-lt"/>
              <a:buAutoNum type="alphaLcPeriod"/>
            </a:pPr>
            <a:r>
              <a:rPr lang="en-US" sz="2000" dirty="0" smtClean="0"/>
              <a:t>Mortality estimation</a:t>
            </a:r>
          </a:p>
          <a:p>
            <a:pPr marL="976312" lvl="1" indent="-457200">
              <a:buFont typeface="+mj-lt"/>
              <a:buAutoNum type="alphaLcPeriod"/>
            </a:pPr>
            <a:r>
              <a:rPr lang="en-US" sz="2000" dirty="0" smtClean="0"/>
              <a:t>Product distributions by size classes</a:t>
            </a:r>
          </a:p>
          <a:p>
            <a:pPr marL="520700" indent="-401638">
              <a:buFont typeface="+mj-lt"/>
              <a:buAutoNum type="arabicParenR"/>
            </a:pPr>
            <a:r>
              <a:rPr lang="en-US" sz="2000" dirty="0" smtClean="0"/>
              <a:t>Structure a stand simulator to reflect the impact of changes in components on stand dynamics, growth and yield.</a:t>
            </a:r>
          </a:p>
        </p:txBody>
      </p:sp>
    </p:spTree>
    <p:extLst>
      <p:ext uri="{BB962C8B-B14F-4D97-AF65-F5344CB8AC3E}">
        <p14:creationId xmlns="" xmlns:p14="http://schemas.microsoft.com/office/powerpoint/2010/main" val="87491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9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C00"/>
                </a:solidFill>
              </a:rPr>
              <a:t>Overall Modeling Flow Chart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Tiff\AppData\Local\Microsoft\Windows\Temporary Internet Files\Content.Outlook\EU0ZCH0J\CAP Modeling Noormets Diagr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68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68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C00"/>
                </a:solidFill>
              </a:rPr>
              <a:t>Strategy for developing</a:t>
            </a:r>
            <a:br>
              <a:rPr lang="en-US" dirty="0" smtClean="0">
                <a:solidFill>
                  <a:srgbClr val="FFCC00"/>
                </a:solidFill>
              </a:rPr>
            </a:br>
            <a:r>
              <a:rPr lang="en-US" dirty="0" smtClean="0">
                <a:solidFill>
                  <a:srgbClr val="FFCC00"/>
                </a:solidFill>
              </a:rPr>
              <a:t>Universal Response Functions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1600200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Develop Version 1 with provenance trial data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Develop Version 2 with progeny data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43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C00"/>
                </a:solidFill>
              </a:rPr>
              <a:t>Interdependent Goals/Deliverables</a:t>
            </a:r>
            <a:br>
              <a:rPr lang="en-US" dirty="0" smtClean="0">
                <a:solidFill>
                  <a:srgbClr val="FFCC00"/>
                </a:solidFill>
              </a:rPr>
            </a:br>
            <a:r>
              <a:rPr lang="en-US" dirty="0" smtClean="0">
                <a:solidFill>
                  <a:srgbClr val="FFCC00"/>
                </a:solidFill>
              </a:rPr>
              <a:t>Aims 2 and 3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Aim 2</a:t>
            </a:r>
          </a:p>
          <a:p>
            <a:r>
              <a:rPr lang="en-US" sz="2500" dirty="0" smtClean="0"/>
              <a:t>Develop improved growth and yield models for evaluating tradeoffs among C seq., forest products, ecosystem services. </a:t>
            </a:r>
          </a:p>
          <a:p>
            <a:r>
              <a:rPr lang="en-US" sz="2500" dirty="0" smtClean="0"/>
              <a:t>Incorporate response to genetic improvement </a:t>
            </a:r>
            <a:r>
              <a:rPr lang="en-US" sz="2500" dirty="0" err="1" smtClean="0"/>
              <a:t>silvicultural</a:t>
            </a:r>
            <a:r>
              <a:rPr lang="en-US" sz="2500" dirty="0" smtClean="0"/>
              <a:t> treatments, and climate.</a:t>
            </a:r>
            <a:endParaRPr lang="en-US" sz="2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Aim 3</a:t>
            </a:r>
          </a:p>
          <a:p>
            <a:r>
              <a:rPr lang="en-US" sz="2500" dirty="0" smtClean="0"/>
              <a:t>Develop universal response functions </a:t>
            </a:r>
            <a:r>
              <a:rPr lang="en-US" sz="2500" dirty="0" smtClean="0"/>
              <a:t>to guide</a:t>
            </a:r>
            <a:r>
              <a:rPr lang="en-US" sz="2500" dirty="0" smtClean="0"/>
              <a:t> </a:t>
            </a:r>
            <a:r>
              <a:rPr lang="en-US" sz="2500" dirty="0" smtClean="0"/>
              <a:t>deployment of genetic material.</a:t>
            </a:r>
          </a:p>
          <a:p>
            <a:r>
              <a:rPr lang="en-US" sz="2500" dirty="0" smtClean="0"/>
              <a:t>Identify alleles and genes associated, with growth, wood characteristics, disease resistance.</a:t>
            </a:r>
          </a:p>
        </p:txBody>
      </p:sp>
    </p:spTree>
    <p:extLst>
      <p:ext uri="{BB962C8B-B14F-4D97-AF65-F5344CB8AC3E}">
        <p14:creationId xmlns="" xmlns:p14="http://schemas.microsoft.com/office/powerpoint/2010/main" val="36664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C00"/>
                </a:solidFill>
              </a:rPr>
              <a:t>Two Major Components</a:t>
            </a:r>
            <a:br>
              <a:rPr lang="en-US" dirty="0" smtClean="0">
                <a:solidFill>
                  <a:srgbClr val="FFCC00"/>
                </a:solidFill>
              </a:rPr>
            </a:br>
            <a:r>
              <a:rPr lang="en-US" dirty="0" smtClean="0">
                <a:solidFill>
                  <a:srgbClr val="FFCC00"/>
                </a:solidFill>
              </a:rPr>
              <a:t>For Implementing Aims 2 and 3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733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Develop improved methods for reflecting genetic improvement in models of forest growth and yield. To be carried out by Aim 2.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Develop </a:t>
            </a:r>
            <a:r>
              <a:rPr lang="en-US" dirty="0" smtClean="0"/>
              <a:t>Universal Response </a:t>
            </a:r>
            <a:r>
              <a:rPr lang="en-US" dirty="0" smtClean="0"/>
              <a:t>Functions </a:t>
            </a:r>
            <a:r>
              <a:rPr lang="en-US" dirty="0" smtClean="0"/>
              <a:t>to guide deployment strategy for varying genotypes and climate scenarios. To be carried out by Aim 3.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4502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3124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C00"/>
                </a:solidFill>
              </a:rPr>
              <a:t>Past, Present, Planned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+mn-lt"/>
              </a:rPr>
              <a:t>Work </a:t>
            </a:r>
            <a:r>
              <a:rPr lang="en-US" dirty="0">
                <a:latin typeface="+mn-lt"/>
              </a:rPr>
              <a:t>on Incorporating Genetic Effects on Growth and Yield of Loblolly </a:t>
            </a:r>
            <a:r>
              <a:rPr lang="en-US" dirty="0" smtClean="0">
                <a:latin typeface="+mn-lt"/>
              </a:rPr>
              <a:t>Pine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212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8320" y="1133548"/>
            <a:ext cx="1762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Growth Yield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170227" y="1120349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Wood Quality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262349" y="534089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Disease/Pest Resistance</a:t>
            </a:r>
            <a:endParaRPr lang="en-US" sz="20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87"/>
          <a:stretch/>
        </p:blipFill>
        <p:spPr bwMode="auto">
          <a:xfrm>
            <a:off x="3361386" y="4311397"/>
            <a:ext cx="1847851" cy="239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Obuya\AppData\Local\Temp\WLMDSS.tmp\WLM6ED9.tmp\DSC017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7" y="1560618"/>
            <a:ext cx="3118096" cy="23385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12" y="1533658"/>
            <a:ext cx="2988176" cy="233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4261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CC00"/>
                </a:solidFill>
              </a:rPr>
              <a:t>Genetic Improvement to Enhance</a:t>
            </a:r>
            <a:endParaRPr lang="en-US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483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9075" y="228600"/>
            <a:ext cx="8451850" cy="908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FFCC00"/>
                </a:solidFill>
                <a:latin typeface="Times New Roman" pitchFamily="18" charset="0"/>
              </a:rPr>
              <a:t>Study of Genetically Improved Loblolly Pine</a:t>
            </a:r>
            <a:r>
              <a:rPr lang="en-US" sz="2800" b="1" dirty="0" smtClean="0">
                <a:solidFill>
                  <a:srgbClr val="FFCC00"/>
                </a:solidFill>
                <a:latin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CC00"/>
                </a:solidFill>
                <a:latin typeface="Times New Roman" pitchFamily="18" charset="0"/>
              </a:rPr>
            </a:br>
            <a:r>
              <a:rPr lang="en-US" sz="2400" b="1" dirty="0" smtClean="0">
                <a:solidFill>
                  <a:srgbClr val="FFCC00"/>
                </a:solidFill>
                <a:latin typeface="Times New Roman" pitchFamily="18" charset="0"/>
              </a:rPr>
              <a:t>Buford and Burkhart.  1987.  Forest Science 33:707-724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330325"/>
            <a:ext cx="8275638" cy="779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marL="346075" indent="0">
              <a:buClr>
                <a:srgbClr val="FFCC66"/>
              </a:buClr>
              <a:buFontTx/>
              <a:buNone/>
              <a:tabLst>
                <a:tab pos="798513" algn="l"/>
              </a:tabLst>
            </a:pP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</a:rPr>
              <a:t>Shape of height/age (site index) relationship related to site; level related to genetic stock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911225" y="2112963"/>
            <a:ext cx="2970213" cy="4035425"/>
            <a:chOff x="574" y="1646"/>
            <a:chExt cx="1871" cy="2542"/>
          </a:xfrm>
        </p:grpSpPr>
        <p:pic>
          <p:nvPicPr>
            <p:cNvPr id="10249" name="Picture 5" descr="burkhart_buford_fig_!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" y="1900"/>
              <a:ext cx="1871" cy="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0" name="Text Box 6"/>
            <p:cNvSpPr txBox="1">
              <a:spLocks noChangeArrowheads="1"/>
            </p:cNvSpPr>
            <p:nvPr/>
          </p:nvSpPr>
          <p:spPr bwMode="auto">
            <a:xfrm>
              <a:off x="618" y="1646"/>
              <a:ext cx="17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chemeClr val="tx1">
                      <a:lumMod val="85000"/>
                    </a:schemeClr>
                  </a:solidFill>
                </a:rPr>
                <a:t>Seed source study</a:t>
              </a:r>
            </a:p>
          </p:txBody>
        </p:sp>
      </p:grpSp>
      <p:grpSp>
        <p:nvGrpSpPr>
          <p:cNvPr id="10245" name="Group 7"/>
          <p:cNvGrpSpPr>
            <a:grpSpLocks/>
          </p:cNvGrpSpPr>
          <p:nvPr/>
        </p:nvGrpSpPr>
        <p:grpSpPr bwMode="auto">
          <a:xfrm>
            <a:off x="4916488" y="2109788"/>
            <a:ext cx="3289300" cy="4040187"/>
            <a:chOff x="3253" y="1652"/>
            <a:chExt cx="2072" cy="2545"/>
          </a:xfrm>
        </p:grpSpPr>
        <p:pic>
          <p:nvPicPr>
            <p:cNvPr id="10247" name="Picture 8" descr="burkhart_buford_fig_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3" y="1904"/>
              <a:ext cx="2072" cy="2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Text Box 9"/>
            <p:cNvSpPr txBox="1">
              <a:spLocks noChangeArrowheads="1"/>
            </p:cNvSpPr>
            <p:nvPr/>
          </p:nvSpPr>
          <p:spPr bwMode="auto">
            <a:xfrm>
              <a:off x="3283" y="1652"/>
              <a:ext cx="200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chemeClr val="tx1">
                      <a:lumMod val="85000"/>
                    </a:schemeClr>
                  </a:solidFill>
                </a:rPr>
                <a:t>Open-pollinated families</a:t>
              </a:r>
            </a:p>
          </p:txBody>
        </p:sp>
      </p:grpSp>
      <p:sp>
        <p:nvSpPr>
          <p:cNvPr id="814090" name="Text Box 10"/>
          <p:cNvSpPr txBox="1">
            <a:spLocks noChangeArrowheads="1"/>
          </p:cNvSpPr>
          <p:nvPr/>
        </p:nvSpPr>
        <p:spPr bwMode="auto">
          <a:xfrm>
            <a:off x="219075" y="6186488"/>
            <a:ext cx="8707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Genetic effects not significant for other tree or stand variables.</a:t>
            </a:r>
          </a:p>
        </p:txBody>
      </p:sp>
    </p:spTree>
    <p:extLst>
      <p:ext uri="{BB962C8B-B14F-4D97-AF65-F5344CB8AC3E}">
        <p14:creationId xmlns="" xmlns:p14="http://schemas.microsoft.com/office/powerpoint/2010/main" val="394013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905000"/>
            <a:ext cx="3395663" cy="809625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CC00"/>
                </a:solidFill>
              </a:rPr>
              <a:t>Bottomline</a:t>
            </a:r>
            <a:r>
              <a:rPr lang="en-US" b="1" dirty="0" smtClean="0">
                <a:solidFill>
                  <a:srgbClr val="FFCC00"/>
                </a:solidFill>
              </a:rPr>
              <a:t>: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910013" y="2105025"/>
            <a:ext cx="46640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</a:rPr>
              <a:t>To predict growth and yield of plantations established with varying seed sources or open-pollinated families, it is necessary (and sufficient) to correctly specify site index.</a:t>
            </a:r>
          </a:p>
        </p:txBody>
      </p:sp>
    </p:spTree>
    <p:extLst>
      <p:ext uri="{BB962C8B-B14F-4D97-AF65-F5344CB8AC3E}">
        <p14:creationId xmlns="" xmlns:p14="http://schemas.microsoft.com/office/powerpoint/2010/main" val="1802472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ctrTitle" idx="4294967295"/>
          </p:nvPr>
        </p:nvSpPr>
        <p:spPr>
          <a:xfrm>
            <a:off x="5827713" y="4065588"/>
            <a:ext cx="3159125" cy="334962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latin typeface="Times New Roman" pitchFamily="18" charset="0"/>
                <a:cs typeface="Arial" charset="0"/>
              </a:rPr>
              <a:t>Mass Control Pollinated </a:t>
            </a:r>
          </a:p>
        </p:txBody>
      </p:sp>
      <p:pic>
        <p:nvPicPr>
          <p:cNvPr id="107523" name="Picture 5" descr="control mass pollinat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2230438"/>
            <a:ext cx="2741612" cy="1827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4" name="TextBox 6"/>
          <p:cNvSpPr txBox="1">
            <a:spLocks noChangeArrowheads="1"/>
          </p:cNvSpPr>
          <p:nvPr/>
        </p:nvSpPr>
        <p:spPr bwMode="auto">
          <a:xfrm>
            <a:off x="3387725" y="2654300"/>
            <a:ext cx="2386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CC00"/>
                </a:solidFill>
                <a:cs typeface="Arial" charset="0"/>
              </a:rPr>
              <a:t>Genotypes</a:t>
            </a:r>
            <a:endParaRPr lang="en-US" sz="3200" b="0" dirty="0" smtClean="0">
              <a:solidFill>
                <a:srgbClr val="FFCC00"/>
              </a:solidFill>
            </a:endParaRPr>
          </a:p>
        </p:txBody>
      </p:sp>
      <p:grpSp>
        <p:nvGrpSpPr>
          <p:cNvPr id="107525" name="Group 5"/>
          <p:cNvGrpSpPr>
            <a:grpSpLocks/>
          </p:cNvGrpSpPr>
          <p:nvPr/>
        </p:nvGrpSpPr>
        <p:grpSpPr bwMode="auto">
          <a:xfrm>
            <a:off x="3400425" y="4351338"/>
            <a:ext cx="2241550" cy="2168525"/>
            <a:chOff x="1955" y="2523"/>
            <a:chExt cx="1412" cy="1366"/>
          </a:xfrm>
        </p:grpSpPr>
        <p:pic>
          <p:nvPicPr>
            <p:cNvPr id="107530" name="Picture 6" descr="se seedling in petree dish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6" y="2523"/>
              <a:ext cx="1411" cy="11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531" name="TextBox 8"/>
            <p:cNvSpPr txBox="1">
              <a:spLocks noChangeArrowheads="1"/>
            </p:cNvSpPr>
            <p:nvPr/>
          </p:nvSpPr>
          <p:spPr bwMode="auto">
            <a:xfrm>
              <a:off x="1955" y="3639"/>
              <a:ext cx="14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FFFFFF"/>
                  </a:solidFill>
                  <a:cs typeface="Arial" charset="0"/>
                </a:rPr>
                <a:t>Clonal</a:t>
              </a:r>
              <a:endParaRPr lang="en-US" sz="2000" b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07526" name="Group 8"/>
          <p:cNvGrpSpPr>
            <a:grpSpLocks/>
          </p:cNvGrpSpPr>
          <p:nvPr/>
        </p:nvGrpSpPr>
        <p:grpSpPr bwMode="auto">
          <a:xfrm>
            <a:off x="403225" y="2230438"/>
            <a:ext cx="2754313" cy="2205037"/>
            <a:chOff x="302" y="1462"/>
            <a:chExt cx="1735" cy="1389"/>
          </a:xfrm>
        </p:grpSpPr>
        <p:pic>
          <p:nvPicPr>
            <p:cNvPr id="107528" name="Picture 4" descr="SeedOrchard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" y="1462"/>
              <a:ext cx="1727" cy="11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529" name="TextBox 8"/>
            <p:cNvSpPr txBox="1">
              <a:spLocks noChangeArrowheads="1"/>
            </p:cNvSpPr>
            <p:nvPr/>
          </p:nvSpPr>
          <p:spPr bwMode="auto">
            <a:xfrm>
              <a:off x="307" y="2601"/>
              <a:ext cx="173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FFFFFF"/>
                  </a:solidFill>
                  <a:cs typeface="Arial" charset="0"/>
                </a:rPr>
                <a:t>Open Pollinated</a:t>
              </a:r>
              <a:endParaRPr lang="en-US" sz="2000" b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223168" y="383779"/>
            <a:ext cx="671512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400" kern="0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Range of Genetically Improved Material Now Available</a:t>
            </a:r>
          </a:p>
        </p:txBody>
      </p:sp>
    </p:spTree>
    <p:extLst>
      <p:ext uri="{BB962C8B-B14F-4D97-AF65-F5344CB8AC3E}">
        <p14:creationId xmlns="" xmlns:p14="http://schemas.microsoft.com/office/powerpoint/2010/main" val="60356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434</Words>
  <Application>Microsoft Office PowerPoint</Application>
  <PresentationFormat>On-screen Show (4:3)</PresentationFormat>
  <Paragraphs>83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2_Office Theme</vt:lpstr>
      <vt:lpstr>Integrating Research Aims 2 and 3 Modeling and Genetics</vt:lpstr>
      <vt:lpstr>Overall Modeling Flow Chart</vt:lpstr>
      <vt:lpstr>Interdependent Goals/Deliverables Aims 2 and 3</vt:lpstr>
      <vt:lpstr>Two Major Components For Implementing Aims 2 and 3</vt:lpstr>
      <vt:lpstr>Past, Present, Planned  Work on Incorporating Genetic Effects on Growth and Yield of Loblolly Pine</vt:lpstr>
      <vt:lpstr>Genetic Improvement to Enhance</vt:lpstr>
      <vt:lpstr>Study of Genetically Improved Loblolly Pine Buford and Burkhart.  1987.  Forest Science 33:707-724</vt:lpstr>
      <vt:lpstr>Bottomline:</vt:lpstr>
      <vt:lpstr>Mass Control Pollinated </vt:lpstr>
      <vt:lpstr>Slide 10</vt:lpstr>
      <vt:lpstr>Slide 11</vt:lpstr>
      <vt:lpstr>Slide 12</vt:lpstr>
      <vt:lpstr>Height-Diameter Relationships Two densities, Four genotypes</vt:lpstr>
      <vt:lpstr>Slide 14</vt:lpstr>
      <vt:lpstr>Slide 15</vt:lpstr>
      <vt:lpstr>Slide 16</vt:lpstr>
      <vt:lpstr>Slide 17</vt:lpstr>
      <vt:lpstr>Properties of Models</vt:lpstr>
      <vt:lpstr>Strategy for incorporating genetic improvement effects in growth and yield models</vt:lpstr>
      <vt:lpstr>Strategy for developing Universal Response Functions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Research Aims 2 and 3</dc:title>
  <dc:creator>Tiff</dc:creator>
  <cp:lastModifiedBy>burkhart</cp:lastModifiedBy>
  <cp:revision>32</cp:revision>
  <dcterms:created xsi:type="dcterms:W3CDTF">2012-05-08T14:18:15Z</dcterms:created>
  <dcterms:modified xsi:type="dcterms:W3CDTF">2012-05-14T02:00:10Z</dcterms:modified>
</cp:coreProperties>
</file>