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9" r:id="rId4"/>
    <p:sldId id="262" r:id="rId5"/>
    <p:sldId id="280" r:id="rId6"/>
    <p:sldId id="279" r:id="rId7"/>
    <p:sldId id="260" r:id="rId8"/>
    <p:sldId id="261" r:id="rId9"/>
    <p:sldId id="286" r:id="rId10"/>
    <p:sldId id="263" r:id="rId11"/>
    <p:sldId id="264" r:id="rId12"/>
    <p:sldId id="265" r:id="rId13"/>
    <p:sldId id="266" r:id="rId14"/>
    <p:sldId id="285" r:id="rId15"/>
    <p:sldId id="270" r:id="rId16"/>
    <p:sldId id="292" r:id="rId17"/>
    <p:sldId id="268" r:id="rId18"/>
    <p:sldId id="269" r:id="rId19"/>
    <p:sldId id="267" r:id="rId20"/>
    <p:sldId id="271" r:id="rId21"/>
    <p:sldId id="287" r:id="rId22"/>
    <p:sldId id="289" r:id="rId23"/>
    <p:sldId id="272" r:id="rId24"/>
    <p:sldId id="281" r:id="rId25"/>
    <p:sldId id="296" r:id="rId26"/>
    <p:sldId id="273" r:id="rId27"/>
    <p:sldId id="282" r:id="rId28"/>
    <p:sldId id="291" r:id="rId29"/>
    <p:sldId id="274" r:id="rId30"/>
    <p:sldId id="275" r:id="rId31"/>
    <p:sldId id="293" r:id="rId32"/>
    <p:sldId id="276" r:id="rId33"/>
    <p:sldId id="294" r:id="rId34"/>
    <p:sldId id="277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209"/>
    <a:srgbClr val="D56509"/>
    <a:srgbClr val="B858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4112136"/>
            <a:ext cx="9137904" cy="274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1"/>
            <a:ext cx="7772400" cy="18033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AUTHORS</a:t>
            </a:r>
            <a:endParaRPr lang="en-US" dirty="0"/>
          </a:p>
        </p:txBody>
      </p:sp>
      <p:pic>
        <p:nvPicPr>
          <p:cNvPr id="1026" name="Picture 2" descr="\\iastate.edu\soc\Climate Cap\Cap Operations\Project Identity\Logos\Sustainablecorn\sustainablecorn (digital)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81200" y="246528"/>
            <a:ext cx="2438400" cy="10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astate.edu\soc\Climate Cap\Cap Operations\Project Identity\Logos\USDA NIFA\Digital JPG\usda_nifa_c_rgb_300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0600" y="336748"/>
            <a:ext cx="2030965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0" y="59931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</a:rPr>
              <a:t>This research is part of a regional collaborative project supported by the USDA-NIFA, Award No. 2011-68002-30190:</a:t>
            </a:r>
          </a:p>
          <a:p>
            <a:pPr algn="ctr"/>
            <a:r>
              <a:rPr lang="en-US" sz="1200" b="0" i="1" u="none" strike="noStrike" dirty="0" smtClean="0">
                <a:solidFill>
                  <a:srgbClr val="000000"/>
                </a:solidFill>
                <a:effectLst/>
                <a:latin typeface="Arial"/>
              </a:rPr>
              <a:t>Cropping Systems Coordinated Agricultural Project: Climate Change, Mitigation, and Adaptation in Corn-based Cropping Systems</a:t>
            </a:r>
          </a:p>
          <a:p>
            <a:pPr algn="ctr"/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</a:rPr>
              <a:t>Project Web site: sustainablecorn.org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593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2" descr="\\iastate.edu\soc\Climate Cap\Cap Operations\Project Identity\Logos\Sustainablecorn\sustainablecorn (digital)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9797" y="6175381"/>
            <a:ext cx="1600203" cy="6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iastate.edu\soc\Climate Cap\Cap Operations\Project Identity\Logos\USDA NIFA\Digital JPG\usda_nifa_c_rgb_300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10505" y="6252049"/>
            <a:ext cx="1332823" cy="5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312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2" descr="\\iastate.edu\soc\Climate Cap\Cap Operations\Project Identity\Logos\Sustainablecorn\sustainablecorn (digital)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9797" y="6175381"/>
            <a:ext cx="1600203" cy="6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iastate.edu\soc\Climate Cap\Cap Operations\Project Identity\Logos\USDA NIFA\Digital JPG\usda_nifa_c_rgb_300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10505" y="6252049"/>
            <a:ext cx="1332823" cy="5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801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 descr="\\iastate.edu\soc\Climate Cap\Cap Operations\Project Identity\Logos\Sustainablecorn\sustainablecorn (digital)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9797" y="6175381"/>
            <a:ext cx="1600203" cy="6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iastate.edu\soc\Climate Cap\Cap Operations\Project Identity\Logos\USDA NIFA\Digital JPG\usda_nifa_c_rgb_300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10505" y="6252049"/>
            <a:ext cx="1332823" cy="5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368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4311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2" descr="\\iastate.edu\soc\Climate Cap\Cap Operations\Project Identity\Logos\Sustainablecorn\sustainablecorn (digital)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9797" y="6175381"/>
            <a:ext cx="1600203" cy="6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iastate.edu\soc\Climate Cap\Cap Operations\Project Identity\Logos\USDA NIFA\Digital JPG\usda_nifa_c_rgb_300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10505" y="6252049"/>
            <a:ext cx="1332823" cy="5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039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559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3428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Change, Mitigation, and Adaptation in </a:t>
            </a:r>
            <a:r>
              <a:rPr lang="en-US" dirty="0" smtClean="0"/>
              <a:t>Corn-based </a:t>
            </a:r>
            <a:r>
              <a:rPr lang="en-US" dirty="0"/>
              <a:t>Cropping Systems Coordinated Agricultural </a:t>
            </a:r>
            <a:r>
              <a:rPr lang="en-US" dirty="0" smtClean="0"/>
              <a:t>Project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Lori J. Abendroth, Project Manager</a:t>
            </a:r>
            <a:br>
              <a:rPr lang="en-US" sz="2700" dirty="0" smtClean="0"/>
            </a:br>
            <a:r>
              <a:rPr lang="en-US" sz="2700" dirty="0" smtClean="0"/>
              <a:t>Lois Wright Morton, Project Director</a:t>
            </a:r>
            <a:br>
              <a:rPr lang="en-US" sz="2700" dirty="0" smtClean="0"/>
            </a:br>
            <a:r>
              <a:rPr lang="en-US" sz="2700" dirty="0" smtClean="0"/>
              <a:t>Iowa State University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22647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00" y="1066800"/>
            <a:ext cx="7772400" cy="50593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Develop </a:t>
            </a:r>
            <a:r>
              <a:rPr lang="en-US" sz="1600" dirty="0"/>
              <a:t>standardized methodologies and perform baseline monitoring of carbon, nitrogen and water footprints at agricultural test sites across the Midwest</a:t>
            </a:r>
            <a:r>
              <a:rPr lang="en-US" sz="1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 smtClean="0"/>
              <a:t>Evaluate </a:t>
            </a:r>
            <a:r>
              <a:rPr lang="en-US" sz="1600" dirty="0"/>
              <a:t>how crop management practices impact carbon, nitrogen and water footprints at test sites</a:t>
            </a:r>
            <a:r>
              <a:rPr lang="en-US" sz="1600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endParaRPr lang="en-US" sz="8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 smtClean="0"/>
              <a:t>Apply </a:t>
            </a:r>
            <a:r>
              <a:rPr lang="en-US" sz="1600" dirty="0"/>
              <a:t>models to research data and climate scenarios to identify impacts and outcomes that could affect the sustainability and economic vitality of corn-based cropping systems</a:t>
            </a:r>
            <a:r>
              <a:rPr lang="en-US" sz="1600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Gain </a:t>
            </a:r>
            <a:r>
              <a:rPr lang="en-US" sz="1600" dirty="0"/>
              <a:t>knowledge of farmer beliefs and concerns about climate change, attitudes toward </a:t>
            </a:r>
            <a:r>
              <a:rPr lang="en-US" sz="1600" dirty="0" err="1"/>
              <a:t>adaptative</a:t>
            </a:r>
            <a:r>
              <a:rPr lang="en-US" sz="1600" dirty="0"/>
              <a:t> and mitigative strategies and practices, and decision support needs to inform the development of tools and practices that support long-term sustainability of crop production.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 smtClean="0"/>
              <a:t>Promote </a:t>
            </a:r>
            <a:r>
              <a:rPr lang="en-US" sz="1600" dirty="0"/>
              <a:t>extension, outreach and stakeholder learning and participation across all aspects of the program.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 smtClean="0"/>
              <a:t>Train </a:t>
            </a:r>
            <a:r>
              <a:rPr lang="en-US" sz="1600" dirty="0"/>
              <a:t>the next generation of scientists, develop science education curricula and promote learning opportunities for high school teachers and students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026" name="Picture 2" descr="C:\Users\labend\Desktop\Obj 1&amp;2 Ic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3400" y="1169895"/>
            <a:ext cx="609600" cy="5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abend\Desktop\Obj 1&amp;2 Ic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3400" y="1992906"/>
            <a:ext cx="609600" cy="5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bend\Desktop\Obj 4 Ic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295" y="3833602"/>
            <a:ext cx="581195" cy="5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bend\Desktop\Obj 3(2) Ic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285" y="2794338"/>
            <a:ext cx="566785" cy="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abend\Desktop\Obj 5&amp;6 Ico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5542" y="5469981"/>
            <a:ext cx="590801" cy="58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labend\Desktop\Obj 5&amp;6 Ico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261" y="4800600"/>
            <a:ext cx="590801" cy="58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93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87825" y="58270"/>
            <a:ext cx="6754905" cy="67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34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64" y="0"/>
            <a:ext cx="9135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(1) Develop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standardized methodologies and perform baseline monitoring of carbon, nitrogen and water footprints at agricultural test sites across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Midwest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Lori\Desktop\Biomass - Horton collectin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599" y="1295400"/>
            <a:ext cx="4346575" cy="2819400"/>
          </a:xfrm>
          <a:prstGeom prst="rect">
            <a:avLst/>
          </a:prstGeom>
          <a:noFill/>
        </p:spPr>
      </p:pic>
      <p:pic>
        <p:nvPicPr>
          <p:cNvPr id="1026" name="Picture 2" descr="C:\Users\Lori\Desktop\Soil moisture - sensors in groun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90800" y="4191000"/>
            <a:ext cx="1981200" cy="2514600"/>
          </a:xfrm>
          <a:prstGeom prst="rect">
            <a:avLst/>
          </a:prstGeom>
          <a:noFill/>
        </p:spPr>
      </p:pic>
      <p:pic>
        <p:nvPicPr>
          <p:cNvPr id="1028" name="Picture 4" descr="C:\Users\Lori\Desktop\Soil Density - Owens with probe truck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200" y="1295401"/>
            <a:ext cx="4267200" cy="3810000"/>
          </a:xfrm>
          <a:prstGeom prst="rect">
            <a:avLst/>
          </a:prstGeom>
          <a:noFill/>
        </p:spPr>
      </p:pic>
      <p:pic>
        <p:nvPicPr>
          <p:cNvPr id="1029" name="Picture 5" descr="C:\Users\Lori\Desktop\Decagon Soil Moisture Sensor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4190999"/>
            <a:ext cx="2057400" cy="2514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65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183" b="10719"/>
          <a:stretch/>
        </p:blipFill>
        <p:spPr>
          <a:xfrm>
            <a:off x="0" y="1021977"/>
            <a:ext cx="9144000" cy="5836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(2) Evaluate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how crop management practices impact carbon, nitrogen and water footprints at test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sites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6376" y="851646"/>
            <a:ext cx="8552824" cy="5665695"/>
            <a:chOff x="286376" y="851646"/>
            <a:chExt cx="8552824" cy="5665695"/>
          </a:xfrm>
        </p:grpSpPr>
        <p:pic>
          <p:nvPicPr>
            <p:cNvPr id="5122" name="Picture 2" descr="\\iastate.edu\soc\Climate Cap\Cap Operations\Photos, Graphics, Maps\Project Maps\Field Sites, Institutions\Project map - CMYK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2267" b="4976"/>
            <a:stretch/>
          </p:blipFill>
          <p:spPr bwMode="auto">
            <a:xfrm>
              <a:off x="286376" y="851646"/>
              <a:ext cx="8552824" cy="566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29301" y="4572000"/>
              <a:ext cx="2962835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286376" y="3886200"/>
            <a:ext cx="3523624" cy="2667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Corn-Soybean Rotation</a:t>
            </a:r>
          </a:p>
          <a:p>
            <a:r>
              <a:rPr lang="en-US" sz="1600" dirty="0" smtClean="0"/>
              <a:t>Cover Crops within a Corn-Soybean Rotation</a:t>
            </a:r>
          </a:p>
          <a:p>
            <a:r>
              <a:rPr lang="en-US" sz="1600" dirty="0" smtClean="0"/>
              <a:t>Extended Crop Rotations</a:t>
            </a:r>
          </a:p>
          <a:p>
            <a:r>
              <a:rPr lang="en-US" sz="1600" dirty="0" smtClean="0"/>
              <a:t>Organic Cropping System</a:t>
            </a:r>
          </a:p>
          <a:p>
            <a:r>
              <a:rPr lang="en-US" sz="1600" dirty="0" smtClean="0"/>
              <a:t>Drainage Water Management</a:t>
            </a:r>
          </a:p>
          <a:p>
            <a:r>
              <a:rPr lang="en-US" sz="1600" dirty="0" smtClean="0"/>
              <a:t>Nitrogen Fertilizer Management</a:t>
            </a:r>
          </a:p>
          <a:p>
            <a:r>
              <a:rPr lang="en-US" sz="1600" dirty="0" smtClean="0"/>
              <a:t>Tillage Management</a:t>
            </a:r>
          </a:p>
          <a:p>
            <a:r>
              <a:rPr lang="en-US" sz="1600" dirty="0" smtClean="0"/>
              <a:t>Landscape Position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Field Research Network &amp; Treatments</a:t>
            </a:r>
            <a:endParaRPr lang="en-US" sz="3200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537117" y="3088882"/>
            <a:ext cx="109731" cy="109731"/>
          </a:xfrm>
          <a:prstGeom prst="ellipse">
            <a:avLst/>
          </a:prstGeom>
          <a:solidFill>
            <a:srgbClr val="CD620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73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4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abend\Desktop\Measuring GHGs with photoacoustic spectrometers (14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400" y="228857"/>
            <a:ext cx="4800600" cy="640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abend\Desktop\Measuring GHGs with photoacoustic spectrometers (15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14258" y="1600200"/>
            <a:ext cx="4044577" cy="34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50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bend\Desktop\photo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8200" cy="63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ori\Desktop\05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71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4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iastate.edu\soc\Climate Cap\Cap Operations\Photos, Graphics, Maps\Project Maps\Midwest Outline\Midwest-Map_WEB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51688" y="2209800"/>
            <a:ext cx="6696912" cy="45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iastate.edu\soc\Climate Cap\Cap Operations\Project Identity &amp; Templates\Logos\Institutional Logos\Institutions (internal use only) - not authorized versions\Iowa State University\ISU - over-under - blac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39931" y="374087"/>
            <a:ext cx="1422869" cy="57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iastate.edu\soc\Climate Cap\Cap Operations\Project Identity &amp; Templates\Logos\Institutional Logos\Institutions (internal use only) - not authorized versions\Lincoln University\Lincoln-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7600" y="1309788"/>
            <a:ext cx="1697606" cy="5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iastate.edu\soc\Climate Cap\Cap Operations\Project Identity &amp; Templates\Logos\Institutional Logos\Institutions (internal use only) - not authorized versions\South Dakota State University\SD Stat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90881"/>
            <a:ext cx="799350" cy="11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iastate.edu\soc\Climate Cap\Cap Operations\Project Identity &amp; Templates\Logos\Institutional Logos\Institutions (internal use only) - not authorized versions\The Ohio State\OSU-black-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7263" y="1066800"/>
            <a:ext cx="934207" cy="9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\\iastate.edu\soc\Climate Cap\Cap Operations\Project Identity &amp; Templates\Logos\Institutional Logos\Institutions (internal use only) - not authorized versions\University of Missouri\University of Missouri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7495" y="329904"/>
            <a:ext cx="610399" cy="6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\iastate.edu\soc\Climate Cap\Cap Operations\Project Identity &amp; Templates\Logos\Institutional Logos\Institutions (internal use only) - not authorized versions\University of Wisconsin\UW-sig-black-0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42401" y="245863"/>
            <a:ext cx="1735608" cy="7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\\iastate.edu\soc\Climate Cap\Cap Operations\Project Identity &amp; Templates\Logos\Institutional Logos\Institutions (internal use only) - not authorized versions\USDA ARS\Ars-logo-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75863" y="1300067"/>
            <a:ext cx="2039537" cy="4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8161" y="1316417"/>
            <a:ext cx="1412039" cy="4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\\iastate.edu\soc\Climate Cap\Cap Operations\Project Identity &amp; Templates\Logos\Institutional Logos\IN (Purdue)\PU_signature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9196" y="1277655"/>
            <a:ext cx="1553604" cy="52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\\iastate.edu\soc\Climate Cap\Cap Operations\Project Identity &amp; Templates\Logos\Institutional Logos\MN\maroon_block_M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71600" y="345066"/>
            <a:ext cx="990600" cy="5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34527" y="221252"/>
            <a:ext cx="1099873" cy="78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5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54369" y="2590800"/>
            <a:ext cx="6822831" cy="35478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Database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1676400"/>
          </a:xfrm>
        </p:spPr>
        <p:txBody>
          <a:bodyPr/>
          <a:lstStyle/>
          <a:p>
            <a:r>
              <a:rPr lang="en-US" dirty="0" smtClean="0"/>
              <a:t>Field Research Trials</a:t>
            </a:r>
          </a:p>
          <a:p>
            <a:r>
              <a:rPr lang="en-US" dirty="0" smtClean="0"/>
              <a:t>Watershed Based Survey Data</a:t>
            </a:r>
          </a:p>
          <a:p>
            <a:r>
              <a:rPr lang="en-US" dirty="0" smtClean="0"/>
              <a:t>Farmer Interview Data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010400" y="35946"/>
            <a:ext cx="2093260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CAP Collaboration: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Erich </a:t>
            </a:r>
            <a:r>
              <a:rPr lang="en-US" sz="1600" dirty="0" err="1" smtClean="0"/>
              <a:t>Seamon</a:t>
            </a:r>
            <a:r>
              <a:rPr lang="en-US" sz="1600" dirty="0" smtClean="0"/>
              <a:t> (REACCH)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Brandon Hoover (PINEMAP)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Daryl Herzmann &amp; Lori Abendroth (CSCAP)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8429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875465" y="26896"/>
            <a:ext cx="5963735" cy="6792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57200" y="1219200"/>
            <a:ext cx="1920240" cy="4032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56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(3) Systems Analysis &amp; Predictive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2813" lvl="1" indent="-457200">
              <a:buFont typeface="Arial" pitchFamily="34" charset="0"/>
              <a:buChar char="•"/>
            </a:pPr>
            <a:r>
              <a:rPr lang="en-US" dirty="0" smtClean="0"/>
              <a:t>Apply </a:t>
            </a:r>
            <a:r>
              <a:rPr lang="en-US" dirty="0"/>
              <a:t>models to research data and climate scenarios to identify impacts and outcomes that could affect the sustainability and economic vitality of corn-based cropping systems. </a:t>
            </a:r>
            <a:endParaRPr lang="en-US" dirty="0" smtClean="0"/>
          </a:p>
          <a:p>
            <a:pPr marL="798513" lvl="1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912813" lvl="1" indent="-457200">
              <a:buFont typeface="Arial" pitchFamily="34" charset="0"/>
              <a:buChar char="•"/>
            </a:pPr>
            <a:r>
              <a:rPr lang="en-US" dirty="0" smtClean="0"/>
              <a:t>Determine the optimal targeting of cover crops, drainage management, and other conservation practices within a corn-based cropping system for a variety of possible environmental </a:t>
            </a:r>
            <a:r>
              <a:rPr lang="en-US" dirty="0" smtClean="0"/>
              <a:t>goals </a:t>
            </a:r>
            <a:r>
              <a:rPr lang="en-US" dirty="0" smtClean="0"/>
              <a:t>and under most likely future climate scenario.</a:t>
            </a:r>
            <a:endParaRPr lang="en-US" i="1" dirty="0" smtClean="0"/>
          </a:p>
          <a:p>
            <a:pPr lvl="3">
              <a:buFont typeface="Arial" pitchFamily="34" charset="0"/>
              <a:buChar char="•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3417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Systems Analysis &amp; Predictive Modeling</a:t>
            </a:r>
            <a:endParaRPr lang="en-US" dirty="0"/>
          </a:p>
        </p:txBody>
      </p:sp>
      <p:pic>
        <p:nvPicPr>
          <p:cNvPr id="3074" name="Picture 2" descr="\\socstore.soc.iastate.edu\CLIMATE CAP\Cap Operations\Photos, Graphics, Maps\Flowchart\Obj3 Flowchart\Obj3-Flowchart-W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391400" cy="4445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967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astate.edu\soc\Climate Cap\Cap Operations\Photos, Graphics, Maps\Flowchart\Obj4 Social Science Research Flowchart\Social Science Flowchar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340" y="2031028"/>
            <a:ext cx="9067800" cy="31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(4) Social &amp; Economic Flowchart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55174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(4) Social &amp; Economic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Gain knowledge of farmer beliefs and concerns about climate change, attitudes toward </a:t>
            </a:r>
            <a:r>
              <a:rPr lang="en-US" dirty="0" err="1"/>
              <a:t>adaptative</a:t>
            </a:r>
            <a:r>
              <a:rPr lang="en-US" dirty="0"/>
              <a:t> and mitigative strategies and practices, and decision support needs to inform the development of tools and practices that support long-term sustainability of crop production</a:t>
            </a:r>
            <a:r>
              <a:rPr lang="en-US" dirty="0" smtClean="0"/>
              <a:t>.</a:t>
            </a:r>
          </a:p>
          <a:p>
            <a:r>
              <a:rPr lang="en-US" dirty="0"/>
              <a:t>Survey of nearly </a:t>
            </a:r>
            <a:r>
              <a:rPr lang="en-US" dirty="0" smtClean="0"/>
              <a:t>20,000 </a:t>
            </a:r>
            <a:r>
              <a:rPr lang="en-US" dirty="0"/>
              <a:t>farmers in </a:t>
            </a:r>
            <a:r>
              <a:rPr lang="en-US" dirty="0" smtClean="0"/>
              <a:t>top </a:t>
            </a:r>
            <a:r>
              <a:rPr lang="en-US" dirty="0"/>
              <a:t>22 </a:t>
            </a:r>
            <a:r>
              <a:rPr lang="en-US" dirty="0" smtClean="0"/>
              <a:t>corn-producing HUC6 </a:t>
            </a:r>
            <a:r>
              <a:rPr lang="en-US" dirty="0"/>
              <a:t>watersheds in </a:t>
            </a:r>
            <a:r>
              <a:rPr lang="en-US" dirty="0" smtClean="0"/>
              <a:t>the </a:t>
            </a:r>
            <a:r>
              <a:rPr lang="en-US" dirty="0"/>
              <a:t>upper Midwest. </a:t>
            </a:r>
          </a:p>
          <a:p>
            <a:r>
              <a:rPr lang="en-US" dirty="0" smtClean="0"/>
              <a:t>Co-produced </a:t>
            </a:r>
            <a:r>
              <a:rPr lang="en-US" dirty="0"/>
              <a:t>by CSCAP and U2U project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37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176" y="41072"/>
            <a:ext cx="9105304" cy="67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680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iastate.edu\soc\Climate Cap\Cap Operations\Photos, Graphics, Maps\Project Maps\Watersheds\2012-03-23_Project-watershed-ma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28" y="457200"/>
            <a:ext cx="893554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6090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bend\Desktop\Matt Helmers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" y="1595718"/>
            <a:ext cx="9144000" cy="456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1"/>
            <a:ext cx="8229600" cy="160020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(5) Extension: Promote </a:t>
            </a:r>
            <a:r>
              <a:rPr lang="en-US" dirty="0"/>
              <a:t>extension, outreach and stakeholder learning and </a:t>
            </a:r>
            <a:r>
              <a:rPr lang="en-US" dirty="0" smtClean="0"/>
              <a:t>participation </a:t>
            </a:r>
            <a:r>
              <a:rPr lang="en-US" dirty="0"/>
              <a:t>across all aspects of the </a:t>
            </a:r>
            <a:r>
              <a:rPr lang="en-US" dirty="0" smtClean="0"/>
              <a:t>program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98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1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552"/>
          <a:stretch/>
        </p:blipFill>
        <p:spPr>
          <a:xfrm>
            <a:off x="2772421" y="3581400"/>
            <a:ext cx="3223893" cy="263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9600" y="3581400"/>
            <a:ext cx="1984346" cy="263822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Corn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438400"/>
          </a:xfrm>
        </p:spPr>
        <p:txBody>
          <a:bodyPr>
            <a:normAutofit/>
          </a:bodyPr>
          <a:lstStyle/>
          <a:p>
            <a:r>
              <a:rPr lang="en-US" dirty="0"/>
              <a:t>Major cereal crop in the United States</a:t>
            </a:r>
          </a:p>
          <a:p>
            <a:r>
              <a:rPr lang="en-US" dirty="0"/>
              <a:t>75% of world caloric intake from corn, rice, soybean and wheat</a:t>
            </a:r>
          </a:p>
          <a:p>
            <a:r>
              <a:rPr lang="en-US" dirty="0"/>
              <a:t>70% of U.S. corn </a:t>
            </a:r>
            <a:r>
              <a:rPr lang="en-US" dirty="0" smtClean="0"/>
              <a:t>crop </a:t>
            </a:r>
            <a:r>
              <a:rPr lang="en-US" dirty="0"/>
              <a:t>produced in </a:t>
            </a:r>
            <a:r>
              <a:rPr lang="en-US" dirty="0" smtClean="0"/>
              <a:t>9 CSCAP Midwest states</a:t>
            </a:r>
            <a:endParaRPr lang="en-US" dirty="0"/>
          </a:p>
        </p:txBody>
      </p:sp>
      <p:pic>
        <p:nvPicPr>
          <p:cNvPr id="9218" name="Picture 2" descr="C:\Users\labend\Desktop\300_ori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81165" y="3532095"/>
            <a:ext cx="268232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04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29" b="8496"/>
          <a:stretch/>
        </p:blipFill>
        <p:spPr>
          <a:xfrm>
            <a:off x="0" y="1577788"/>
            <a:ext cx="9144000" cy="454510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52400"/>
            <a:ext cx="8839200" cy="190500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(6) Education: Train </a:t>
            </a:r>
            <a:r>
              <a:rPr lang="en-US" dirty="0"/>
              <a:t>the next generation of scientists, develop science education curricula </a:t>
            </a:r>
            <a:r>
              <a:rPr lang="en-US" dirty="0" smtClean="0"/>
              <a:t>&amp; </a:t>
            </a:r>
            <a:r>
              <a:rPr lang="en-US" dirty="0"/>
              <a:t>promote learning opportunities for </a:t>
            </a:r>
            <a:r>
              <a:rPr lang="en-US" dirty="0" smtClean="0"/>
              <a:t>HS teachers &amp; students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65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bend\Desktop\Grad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04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806" y="990600"/>
            <a:ext cx="9122229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Undergraduate &amp; Graduate Students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6674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Undergraduate Students</a:t>
            </a:r>
            <a:endParaRPr lang="en-US" sz="3200" dirty="0"/>
          </a:p>
        </p:txBody>
      </p:sp>
      <p:pic>
        <p:nvPicPr>
          <p:cNvPr id="7172" name="Picture 4" descr="C:\Users\labend\Desktop\PINEMAP &amp; NWRC PPTS\P101002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80" y="990600"/>
            <a:ext cx="9139519" cy="51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7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49402" y="1749548"/>
            <a:ext cx="5042198" cy="38130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Leveraged Resources in Year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3429000" cy="5059363"/>
          </a:xfrm>
        </p:spPr>
        <p:txBody>
          <a:bodyPr>
            <a:noAutofit/>
          </a:bodyPr>
          <a:lstStyle/>
          <a:p>
            <a:r>
              <a:rPr lang="en-US" sz="2400" dirty="0" smtClean="0"/>
              <a:t>$</a:t>
            </a:r>
            <a:r>
              <a:rPr lang="en-US" sz="2400" dirty="0"/>
              <a:t>731,685 </a:t>
            </a:r>
            <a:r>
              <a:rPr lang="en-US" sz="2400" dirty="0" smtClean="0"/>
              <a:t>total in </a:t>
            </a:r>
            <a:r>
              <a:rPr lang="en-US" sz="2400" dirty="0"/>
              <a:t>additional funds </a:t>
            </a:r>
          </a:p>
          <a:p>
            <a:r>
              <a:rPr lang="en-US" sz="2400" dirty="0"/>
              <a:t>Iowa NRCS $17,000</a:t>
            </a:r>
          </a:p>
          <a:p>
            <a:r>
              <a:rPr lang="en-US" sz="2400" dirty="0"/>
              <a:t>Iowa State Experiment Station $17,200 </a:t>
            </a:r>
            <a:endParaRPr lang="en-US" sz="2400" dirty="0" smtClean="0"/>
          </a:p>
          <a:p>
            <a:r>
              <a:rPr lang="en-US" sz="2400" dirty="0" smtClean="0"/>
              <a:t>Purdue </a:t>
            </a:r>
            <a:r>
              <a:rPr lang="en-US" sz="2400" dirty="0"/>
              <a:t>Agriculture $17,200</a:t>
            </a:r>
          </a:p>
          <a:p>
            <a:r>
              <a:rPr lang="en-US" sz="2400" dirty="0"/>
              <a:t>United Soybean Board $80,285 </a:t>
            </a:r>
            <a:endParaRPr lang="en-US" sz="2400" dirty="0" smtClean="0"/>
          </a:p>
          <a:p>
            <a:r>
              <a:rPr lang="en-US" sz="2400" dirty="0" smtClean="0"/>
              <a:t>Supplemental institutional </a:t>
            </a:r>
            <a:r>
              <a:rPr lang="en-US" sz="2400" dirty="0"/>
              <a:t>support </a:t>
            </a:r>
            <a:r>
              <a:rPr lang="en-US" sz="2400" dirty="0" smtClean="0"/>
              <a:t>more </a:t>
            </a:r>
            <a:r>
              <a:rPr lang="en-US" sz="2400" dirty="0"/>
              <a:t>than $600,000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587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6354" y="1134034"/>
            <a:ext cx="6264446" cy="53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Thank You! Questions?</a:t>
            </a:r>
            <a:endParaRPr lang="en-US" sz="3200" dirty="0"/>
          </a:p>
        </p:txBody>
      </p:sp>
      <p:pic>
        <p:nvPicPr>
          <p:cNvPr id="8195" name="Picture 3" descr="P:\Cap Operations\Photos, Graphics, Maps\Photographs\Project Staff Headshots\Wright Morton, Loi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05915" y="1324869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:\Cap Operations\Photos, Graphics, Maps\Photographs\Project Staff Headshots\Abendroth, Lori - officia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0400" y="3962400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94929" y="3243316"/>
            <a:ext cx="2572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Lois Wright Morton</a:t>
            </a:r>
          </a:p>
          <a:p>
            <a:pPr algn="ctr"/>
            <a:r>
              <a:rPr lang="en-US" sz="1100" dirty="0" smtClean="0"/>
              <a:t>Project Director</a:t>
            </a:r>
          </a:p>
          <a:p>
            <a:pPr algn="ctr"/>
            <a:r>
              <a:rPr lang="en-US" sz="1100" dirty="0" smtClean="0"/>
              <a:t>515.294.2843  |  lwmorton@iastate.edu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497170" y="5867400"/>
            <a:ext cx="24944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Lori Abendroth</a:t>
            </a:r>
          </a:p>
          <a:p>
            <a:pPr algn="ctr"/>
            <a:r>
              <a:rPr lang="en-US" sz="1100" dirty="0" smtClean="0"/>
              <a:t>Project Manager</a:t>
            </a:r>
          </a:p>
          <a:p>
            <a:pPr algn="ctr"/>
            <a:r>
              <a:rPr lang="en-US" sz="1100" dirty="0" smtClean="0"/>
              <a:t>515.294.5692  |  labend@iastate.edu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21393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8834" y="0"/>
            <a:ext cx="8570366" cy="6857999"/>
          </a:xfr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3536571" y="3088336"/>
            <a:ext cx="102552" cy="102552"/>
          </a:xfrm>
          <a:prstGeom prst="ellipse">
            <a:avLst/>
          </a:prstGeom>
          <a:solidFill>
            <a:srgbClr val="CD620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9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715962"/>
          </a:xfrm>
        </p:spPr>
        <p:txBody>
          <a:bodyPr/>
          <a:lstStyle/>
          <a:p>
            <a:r>
              <a:rPr lang="en-US" dirty="0" smtClean="0"/>
              <a:t>Agriculture and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066800"/>
            <a:ext cx="5715000" cy="5059363"/>
          </a:xfrm>
        </p:spPr>
        <p:txBody>
          <a:bodyPr/>
          <a:lstStyle/>
          <a:p>
            <a:r>
              <a:rPr lang="en-US" dirty="0"/>
              <a:t>Climate scientists agree that long-term weather patterns will continue to change; however, </a:t>
            </a:r>
            <a:r>
              <a:rPr lang="en-US" b="1" dirty="0"/>
              <a:t>there is great uncertainty and little research regarding how these global climate changes will impact local and regional cropping systems</a:t>
            </a:r>
            <a:r>
              <a:rPr lang="en-US" dirty="0" smtClean="0"/>
              <a:t>.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00" y="152400"/>
            <a:ext cx="2701974" cy="6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2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clemens\My Documents\Downloads\iStock_000004387298Sm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1075018"/>
            <a:ext cx="2335305" cy="349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4625689"/>
            <a:ext cx="2743200" cy="197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eavy field erosion after 5 inch rain May 200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9000" y="4746057"/>
            <a:ext cx="2514600" cy="188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Climate and Agriculture in the Midwest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19400" y="1066800"/>
            <a:ext cx="6172200" cy="4343400"/>
          </a:xfrm>
        </p:spPr>
        <p:txBody>
          <a:bodyPr>
            <a:normAutofit/>
          </a:bodyPr>
          <a:lstStyle/>
          <a:p>
            <a:r>
              <a:rPr lang="en-US" sz="2400" dirty="0"/>
              <a:t>Longer growing </a:t>
            </a:r>
            <a:r>
              <a:rPr lang="en-US" sz="2400" dirty="0" smtClean="0"/>
              <a:t>season - shifted frost dates</a:t>
            </a:r>
            <a:endParaRPr lang="en-US" sz="2400" dirty="0"/>
          </a:p>
          <a:p>
            <a:r>
              <a:rPr lang="en-US" sz="2400" dirty="0" smtClean="0"/>
              <a:t>Warmer </a:t>
            </a:r>
            <a:r>
              <a:rPr lang="en-US" sz="2400" dirty="0"/>
              <a:t>winters		</a:t>
            </a:r>
          </a:p>
          <a:p>
            <a:r>
              <a:rPr lang="en-US" sz="2400" dirty="0" smtClean="0"/>
              <a:t>Warmer nights</a:t>
            </a:r>
          </a:p>
          <a:p>
            <a:r>
              <a:rPr lang="en-US" sz="2400" dirty="0" smtClean="0"/>
              <a:t>More </a:t>
            </a:r>
            <a:r>
              <a:rPr lang="en-US" sz="2400" dirty="0"/>
              <a:t>frequent severe precipitation events</a:t>
            </a:r>
          </a:p>
          <a:p>
            <a:r>
              <a:rPr lang="en-US" sz="2400" dirty="0"/>
              <a:t>Greater annual stream flows</a:t>
            </a:r>
          </a:p>
          <a:p>
            <a:r>
              <a:rPr lang="en-US" sz="2400" dirty="0" smtClean="0"/>
              <a:t>Increased humidity within canopy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7568" y="4722025"/>
            <a:ext cx="2551632" cy="19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9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409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Climate &amp; Corn-based Cropping Systems CAP Vision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To create new science and educational opportunities as a transdisciplinary team</a:t>
            </a:r>
          </a:p>
          <a:p>
            <a:r>
              <a:rPr lang="en-US" sz="2400" dirty="0" smtClean="0"/>
              <a:t>To develop science-based </a:t>
            </a:r>
            <a:r>
              <a:rPr lang="en-US" sz="2400" dirty="0"/>
              <a:t>knowledge that addresses climate mitigation and adaptation, informs policy development, and guides on-farm, watershed level and public decision making in corn-based cropping </a:t>
            </a:r>
            <a:r>
              <a:rPr lang="en-US" sz="2400" dirty="0" smtClean="0"/>
              <a:t>systems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659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323451"/>
            <a:ext cx="9144000" cy="2534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066800"/>
            <a:ext cx="3886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transdisciplinary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project integrates the knowledge of many specializations to make a quantum leap beyond disciplinary sciences to create new collaborative knowledge, leading to new understanding of difficult and complex problems.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066800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136-person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team 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scientists, graduate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students and topic-based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specialists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than 19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disciplines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10 Land Grant Universities &amp; USDA-ARS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35 field research sites in 8 states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dedicated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extension educators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35 graduate students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 advisory board members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7415" y="6412468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Chicago 2011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CSCAP Team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2572672"/>
            <a:ext cx="609600" cy="0"/>
          </a:xfrm>
          <a:prstGeom prst="straightConnector1">
            <a:avLst/>
          </a:prstGeom>
          <a:ln w="57150">
            <a:solidFill>
              <a:srgbClr val="B858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311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Management &amp; Evaluation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295399"/>
            <a:ext cx="2286000" cy="464820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CAP Collaboration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Project Management</a:t>
            </a:r>
          </a:p>
          <a:p>
            <a:endParaRPr lang="en-US" sz="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Dianne </a:t>
            </a:r>
            <a:r>
              <a:rPr lang="en-US" sz="1600" dirty="0"/>
              <a:t>Daley Laursen (REACCH)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Jessica Ireland (PINEMAP)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Lori Abendroth (CSCAP)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dirty="0"/>
          </a:p>
          <a:p>
            <a:pPr algn="ctr"/>
            <a:r>
              <a:rPr lang="en-US" sz="1600" b="1" dirty="0" smtClean="0"/>
              <a:t>Evaluation</a:t>
            </a:r>
          </a:p>
          <a:p>
            <a:endParaRPr lang="en-US" sz="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David </a:t>
            </a:r>
            <a:r>
              <a:rPr lang="en-US" sz="1600" dirty="0"/>
              <a:t>Meyer (REACCH)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Wendy-Lin Bartels &amp; Jessica Ireland (PINEMAP)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Kristi Lekies &amp; </a:t>
            </a:r>
            <a:r>
              <a:rPr lang="en-US" sz="1600" dirty="0" smtClean="0"/>
              <a:t>Lori </a:t>
            </a:r>
            <a:r>
              <a:rPr lang="en-US" sz="1600" dirty="0"/>
              <a:t>Abendroth (CSCAP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6200" y="1314447"/>
            <a:ext cx="6436498" cy="4629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96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781</Words>
  <Application>Microsoft Office PowerPoint</Application>
  <PresentationFormat>On-screen Show (4:3)</PresentationFormat>
  <Paragraphs>100</Paragraphs>
  <Slides>35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Climate Change, Mitigation, and Adaptation in Corn-based Cropping Systems Coordinated Agricultural Project  Lori J. Abendroth, Project Manager Lois Wright Morton, Project Director Iowa State University</vt:lpstr>
      <vt:lpstr>Slide 2</vt:lpstr>
      <vt:lpstr>Importance of Corn</vt:lpstr>
      <vt:lpstr>Slide 4</vt:lpstr>
      <vt:lpstr>Agriculture and Climate</vt:lpstr>
      <vt:lpstr>Climate and Agriculture in the Midwest</vt:lpstr>
      <vt:lpstr>Climate &amp; Corn-based Cropping Systems CAP Vision</vt:lpstr>
      <vt:lpstr>The CSCAP Team</vt:lpstr>
      <vt:lpstr>Team Management &amp; Evaluation</vt:lpstr>
      <vt:lpstr>Objectives</vt:lpstr>
      <vt:lpstr>Slide 11</vt:lpstr>
      <vt:lpstr>Slide 12</vt:lpstr>
      <vt:lpstr>Slide 13</vt:lpstr>
      <vt:lpstr>Field Research Network &amp; Treatments</vt:lpstr>
      <vt:lpstr>Slide 15</vt:lpstr>
      <vt:lpstr>Slide 16</vt:lpstr>
      <vt:lpstr>Slide 17</vt:lpstr>
      <vt:lpstr>Slide 18</vt:lpstr>
      <vt:lpstr>Slide 19</vt:lpstr>
      <vt:lpstr>Central Database</vt:lpstr>
      <vt:lpstr>Slide 21</vt:lpstr>
      <vt:lpstr>(3) Systems Analysis &amp; Predictive Modeling</vt:lpstr>
      <vt:lpstr>(3) Systems Analysis &amp; Predictive Modeling</vt:lpstr>
      <vt:lpstr>(4) Social &amp; Economic Flowchart</vt:lpstr>
      <vt:lpstr>(4) Social &amp; Economic Research</vt:lpstr>
      <vt:lpstr>Slide 26</vt:lpstr>
      <vt:lpstr>Slide 27</vt:lpstr>
      <vt:lpstr>Slide 28</vt:lpstr>
      <vt:lpstr>Slide 29</vt:lpstr>
      <vt:lpstr>Slide 30</vt:lpstr>
      <vt:lpstr>Slide 31</vt:lpstr>
      <vt:lpstr>Undergraduate &amp; Graduate Students</vt:lpstr>
      <vt:lpstr>Undergraduate Students</vt:lpstr>
      <vt:lpstr>Leveraged Resources in Year One</vt:lpstr>
      <vt:lpstr>Thank You! Questions?</vt:lpstr>
    </vt:vector>
  </TitlesOfParts>
  <Company>Iowa State University - Sociology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Abendroth, Lori J [SOC A]</dc:creator>
  <cp:lastModifiedBy>Lori</cp:lastModifiedBy>
  <cp:revision>61</cp:revision>
  <dcterms:created xsi:type="dcterms:W3CDTF">2012-04-16T15:16:02Z</dcterms:created>
  <dcterms:modified xsi:type="dcterms:W3CDTF">2012-05-15T04:19:20Z</dcterms:modified>
</cp:coreProperties>
</file>