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7" r:id="rId2"/>
    <p:sldId id="258" r:id="rId3"/>
    <p:sldId id="259" r:id="rId4"/>
    <p:sldId id="260" r:id="rId5"/>
    <p:sldId id="262" r:id="rId6"/>
    <p:sldId id="310" r:id="rId7"/>
    <p:sldId id="263" r:id="rId8"/>
    <p:sldId id="311" r:id="rId9"/>
    <p:sldId id="261" r:id="rId10"/>
    <p:sldId id="264" r:id="rId11"/>
    <p:sldId id="265" r:id="rId12"/>
    <p:sldId id="266" r:id="rId13"/>
    <p:sldId id="309" r:id="rId14"/>
    <p:sldId id="267" r:id="rId15"/>
    <p:sldId id="334" r:id="rId16"/>
    <p:sldId id="271" r:id="rId17"/>
    <p:sldId id="270" r:id="rId18"/>
    <p:sldId id="272" r:id="rId19"/>
    <p:sldId id="275" r:id="rId20"/>
    <p:sldId id="277" r:id="rId21"/>
    <p:sldId id="278" r:id="rId22"/>
    <p:sldId id="279" r:id="rId23"/>
    <p:sldId id="345" r:id="rId24"/>
    <p:sldId id="346" r:id="rId25"/>
    <p:sldId id="347" r:id="rId26"/>
    <p:sldId id="281" r:id="rId27"/>
    <p:sldId id="284" r:id="rId28"/>
    <p:sldId id="282" r:id="rId29"/>
    <p:sldId id="307" r:id="rId30"/>
    <p:sldId id="283" r:id="rId31"/>
    <p:sldId id="285" r:id="rId32"/>
    <p:sldId id="314" r:id="rId33"/>
    <p:sldId id="348" r:id="rId34"/>
    <p:sldId id="288" r:id="rId35"/>
    <p:sldId id="289" r:id="rId36"/>
    <p:sldId id="315" r:id="rId37"/>
    <p:sldId id="312" r:id="rId38"/>
    <p:sldId id="336" r:id="rId39"/>
    <p:sldId id="337" r:id="rId40"/>
    <p:sldId id="338" r:id="rId41"/>
    <p:sldId id="339" r:id="rId42"/>
    <p:sldId id="341" r:id="rId43"/>
    <p:sldId id="340" r:id="rId44"/>
    <p:sldId id="342" r:id="rId45"/>
    <p:sldId id="343" r:id="rId46"/>
    <p:sldId id="344" r:id="rId47"/>
    <p:sldId id="290" r:id="rId48"/>
    <p:sldId id="308" r:id="rId49"/>
    <p:sldId id="335" r:id="rId50"/>
    <p:sldId id="293" r:id="rId51"/>
    <p:sldId id="292" r:id="rId52"/>
    <p:sldId id="294" r:id="rId53"/>
    <p:sldId id="295" r:id="rId54"/>
    <p:sldId id="296" r:id="rId55"/>
    <p:sldId id="329" r:id="rId56"/>
    <p:sldId id="330" r:id="rId57"/>
    <p:sldId id="331" r:id="rId58"/>
    <p:sldId id="332" r:id="rId59"/>
    <p:sldId id="333" r:id="rId60"/>
  </p:sldIdLst>
  <p:sldSz cx="9144000" cy="6858000" type="screen4x3"/>
  <p:notesSz cx="7010400" cy="9296400"/>
  <p:custDataLst>
    <p:tags r:id="rId6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75824" autoAdjust="0"/>
  </p:normalViewPr>
  <p:slideViewPr>
    <p:cSldViewPr>
      <p:cViewPr varScale="1">
        <p:scale>
          <a:sx n="82" d="100"/>
          <a:sy n="82" d="100"/>
        </p:scale>
        <p:origin x="-780" y="-84"/>
      </p:cViewPr>
      <p:guideLst>
        <p:guide orient="horz" pos="2160"/>
        <p:guide pos="2880"/>
      </p:guideLst>
    </p:cSldViewPr>
  </p:slideViewPr>
  <p:notesTextViewPr>
    <p:cViewPr>
      <p:scale>
        <a:sx n="1" d="1"/>
        <a:sy n="1" d="1"/>
      </p:scale>
      <p:origin x="0" y="0"/>
    </p:cViewPr>
  </p:notesTextViewPr>
  <p:sorterViewPr>
    <p:cViewPr>
      <p:scale>
        <a:sx n="100" d="100"/>
        <a:sy n="100" d="100"/>
      </p:scale>
      <p:origin x="0" y="42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E02EE16D-0903-497E-A9F8-3DDCA01262AF}" type="datetimeFigureOut">
              <a:rPr lang="en-US"/>
              <a:pPr>
                <a:defRPr/>
              </a:pPr>
              <a:t>8/1/2012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6464F280-3D29-462E-B58C-E6E39E6E70CA}" type="slidenum">
              <a:rPr lang="en-US"/>
              <a:pPr>
                <a:defRPr/>
              </a:pPr>
              <a:t>‹#›</a:t>
            </a:fld>
            <a:endParaRPr lang="en-US"/>
          </a:p>
        </p:txBody>
      </p:sp>
    </p:spTree>
    <p:extLst>
      <p:ext uri="{BB962C8B-B14F-4D97-AF65-F5344CB8AC3E}">
        <p14:creationId xmlns:p14="http://schemas.microsoft.com/office/powerpoint/2010/main" val="2587426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ipcc.ch/publications_and_data/ar4/wg3/en/contents.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www.epa.gov/epahome/exitepa.ht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kcpl.com/"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aspenpitkin.com/Living-in-the-Valley/Green-Initiatives/Canary-Initiative"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10percentchallenge.org/"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80C8BB5-EA2A-4356-8679-E302817DD3FE}" type="slidenum">
              <a:rPr lang="en-US" smtClean="0">
                <a:latin typeface="Calibri" pitchFamily="34" charset="0"/>
              </a:rPr>
              <a:pPr eaLnBrk="1" fontAlgn="base" hangingPunct="1">
                <a:spcBef>
                  <a:spcPct val="0"/>
                </a:spcBef>
                <a:spcAft>
                  <a:spcPct val="0"/>
                </a:spcAft>
              </a:pPr>
              <a:t>1</a:t>
            </a:fld>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Also, Climate change = a persistent and significant change in an area’s average conditions and its extremes</a:t>
            </a:r>
          </a:p>
          <a:p>
            <a:pPr eaLnBrk="1" hangingPunct="1">
              <a:spcBef>
                <a:spcPct val="0"/>
              </a:spcBef>
            </a:pPr>
            <a:endParaRPr lang="en-US" smtClean="0"/>
          </a:p>
          <a:p>
            <a:pPr eaLnBrk="1" hangingPunct="1">
              <a:spcBef>
                <a:spcPct val="0"/>
              </a:spcBef>
            </a:pPr>
            <a:r>
              <a:rPr lang="en-US" smtClean="0"/>
              <a:t>Global warming relates to the recent trend of warming in surface temperatures.  Climate change refers to the total alteration of natural processes such as rainfall, temperature, hurricanes, sea ice and sea level</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D2F3B0F-22ED-4BC8-A57B-24BD9977CF90}" type="slidenum">
              <a:rPr lang="en-US" smtClean="0">
                <a:latin typeface="Calibri" pitchFamily="34" charset="0"/>
              </a:rPr>
              <a:pPr eaLnBrk="1" fontAlgn="base" hangingPunct="1">
                <a:spcBef>
                  <a:spcPct val="0"/>
                </a:spcBef>
                <a:spcAft>
                  <a:spcPct val="0"/>
                </a:spcAft>
              </a:pPr>
              <a:t>10</a:t>
            </a:fld>
            <a:endParaRPr 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Weather.</a:t>
            </a:r>
          </a:p>
          <a:p>
            <a:pPr eaLnBrk="1" hangingPunct="1">
              <a:spcBef>
                <a:spcPct val="0"/>
              </a:spcBef>
            </a:pPr>
            <a:endParaRPr lang="en-US" dirty="0" smtClean="0"/>
          </a:p>
          <a:p>
            <a:pPr eaLnBrk="1" hangingPunct="1">
              <a:spcBef>
                <a:spcPct val="0"/>
              </a:spcBef>
            </a:pPr>
            <a:r>
              <a:rPr lang="en-US" dirty="0" smtClean="0"/>
              <a:t>This diagram shows a daily weather forecast for the United States</a:t>
            </a:r>
          </a:p>
          <a:p>
            <a:pPr eaLnBrk="1" hangingPunct="1">
              <a:spcBef>
                <a:spcPct val="0"/>
              </a:spcBef>
            </a:pPr>
            <a:r>
              <a:rPr lang="en-US" dirty="0" smtClean="0"/>
              <a:t>It is short term data that is based on current thermal readings and holds no data for future predictions for coming decades</a:t>
            </a:r>
          </a:p>
          <a:p>
            <a:pPr eaLnBrk="1" hangingPunct="1">
              <a:spcBef>
                <a:spcPct val="0"/>
              </a:spcBef>
            </a:pPr>
            <a:endParaRPr lang="en-US" dirty="0" smtClean="0"/>
          </a:p>
          <a:p>
            <a:pPr eaLnBrk="1" hangingPunct="1">
              <a:spcBef>
                <a:spcPct val="0"/>
              </a:spcBef>
            </a:pPr>
            <a:r>
              <a:rPr lang="en-US" dirty="0" smtClean="0"/>
              <a:t>Daytime is hotter than evening, some days are hotter than others. It does not tell us anything about climate.</a:t>
            </a:r>
          </a:p>
          <a:p>
            <a:pPr eaLnBrk="1" hangingPunct="1">
              <a:spcBef>
                <a:spcPct val="0"/>
              </a:spcBef>
            </a:pPr>
            <a:endParaRPr lang="en-US" dirty="0" smtClean="0"/>
          </a:p>
          <a:p>
            <a:pPr eaLnBrk="1" hangingPunct="1">
              <a:spcBef>
                <a:spcPct val="0"/>
              </a:spcBef>
            </a:pPr>
            <a:r>
              <a:rPr lang="en-US" dirty="0" smtClean="0"/>
              <a:t>The fact that summer is hotter than winter, however, is a seasonal, predictable trend that is CLIMATE.</a:t>
            </a:r>
          </a:p>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AC183A9-AE9A-446C-B252-E4B9B2EC46D2}" type="slidenum">
              <a:rPr lang="en-US" smtClean="0">
                <a:latin typeface="Calibri" pitchFamily="34" charset="0"/>
              </a:rPr>
              <a:pPr eaLnBrk="1" fontAlgn="base" hangingPunct="1">
                <a:spcBef>
                  <a:spcPct val="0"/>
                </a:spcBef>
                <a:spcAft>
                  <a:spcPct val="0"/>
                </a:spcAft>
              </a:pPr>
              <a:t>12</a:t>
            </a:fld>
            <a:endParaRPr 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This graph shows the average annual temperature across the US from 1961 – 1990.  This long term data over a specified area illustrates an example of the climate of a region, not its weather.</a:t>
            </a:r>
          </a:p>
          <a:p>
            <a:pPr eaLnBrk="1" hangingPunct="1">
              <a:spcBef>
                <a:spcPct val="0"/>
              </a:spcBef>
            </a:pPr>
            <a:endParaRPr lang="en-US" dirty="0" smtClean="0"/>
          </a:p>
          <a:p>
            <a:pPr eaLnBrk="1" hangingPunct="1">
              <a:spcBef>
                <a:spcPct val="0"/>
              </a:spcBef>
            </a:pPr>
            <a:r>
              <a:rPr lang="en-US" dirty="0" smtClean="0"/>
              <a:t>Source: NC state university, Climate change and agriculture</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30CBC19-FA55-4714-A224-4538C7D08D22}" type="slidenum">
              <a:rPr lang="en-US" smtClean="0">
                <a:latin typeface="Calibri" pitchFamily="34" charset="0"/>
              </a:rPr>
              <a:pPr eaLnBrk="1" fontAlgn="base" hangingPunct="1">
                <a:spcBef>
                  <a:spcPct val="0"/>
                </a:spcBef>
                <a:spcAft>
                  <a:spcPct val="0"/>
                </a:spcAft>
              </a:pPr>
              <a:t>13</a:t>
            </a:fld>
            <a:endParaRPr lang="en-US"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Climate.</a:t>
            </a:r>
          </a:p>
          <a:p>
            <a:pPr eaLnBrk="1" hangingPunct="1">
              <a:spcBef>
                <a:spcPct val="0"/>
              </a:spcBef>
            </a:pPr>
            <a:endParaRPr lang="en-US" dirty="0" smtClean="0"/>
          </a:p>
          <a:p>
            <a:pPr eaLnBrk="1" hangingPunct="1">
              <a:spcBef>
                <a:spcPct val="0"/>
              </a:spcBef>
            </a:pPr>
            <a:r>
              <a:rPr lang="en-US" dirty="0" smtClean="0"/>
              <a:t>This graph shows the increase in temperature for the globe.  It shows 1000 years of data, so this is climate, not weather.  Notice the increase in temperature in the last 50 years. This is what has people’s attention. They want to know whether this is normal or unusual, and what it will mean. Also notice that temperature does change over time. The trick is to project what will happen in the future.</a:t>
            </a:r>
          </a:p>
          <a:p>
            <a:pPr eaLnBrk="1" hangingPunct="1">
              <a:spcBef>
                <a:spcPct val="0"/>
              </a:spcBef>
            </a:pPr>
            <a:endParaRPr lang="en-US" dirty="0" smtClean="0"/>
          </a:p>
          <a:p>
            <a:pPr eaLnBrk="1" hangingPunct="1">
              <a:spcBef>
                <a:spcPct val="0"/>
              </a:spcBef>
            </a:pPr>
            <a:r>
              <a:rPr lang="en-US" dirty="0" smtClean="0"/>
              <a:t>Source: IPCC Summary for policy makers, 2007</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CE73514-536D-4479-8FA8-77FC9F0ACC3D}" type="slidenum">
              <a:rPr lang="en-US" smtClean="0">
                <a:latin typeface="Calibri" pitchFamily="34" charset="0"/>
              </a:rPr>
              <a:pPr eaLnBrk="1" fontAlgn="base" hangingPunct="1">
                <a:spcBef>
                  <a:spcPct val="0"/>
                </a:spcBef>
                <a:spcAft>
                  <a:spcPct val="0"/>
                </a:spcAft>
              </a:pPr>
              <a:t>14</a:t>
            </a:fld>
            <a:endParaRPr 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Weather.</a:t>
            </a:r>
          </a:p>
          <a:p>
            <a:endParaRPr lang="en-US" dirty="0" smtClean="0"/>
          </a:p>
          <a:p>
            <a:r>
              <a:rPr lang="en-US" dirty="0" smtClean="0"/>
              <a:t>This graph shows an example of the “</a:t>
            </a:r>
            <a:r>
              <a:rPr lang="en-US" dirty="0" err="1" smtClean="0"/>
              <a:t>Keetch</a:t>
            </a:r>
            <a:r>
              <a:rPr lang="en-US" dirty="0" smtClean="0"/>
              <a:t> </a:t>
            </a:r>
            <a:r>
              <a:rPr lang="en-US" dirty="0" err="1" smtClean="0"/>
              <a:t>Byrum</a:t>
            </a:r>
            <a:r>
              <a:rPr lang="en-US" dirty="0" smtClean="0"/>
              <a:t> Drought Index” for the US.  This shows the drought outlook for the July 4, 2012</a:t>
            </a:r>
            <a:r>
              <a:rPr lang="en-US" baseline="0" dirty="0" smtClean="0"/>
              <a:t>.  This is an example of weather because it shows only one day of data.  Climate graphs should be at least two or three decades before they can be considered climate.</a:t>
            </a:r>
          </a:p>
          <a:p>
            <a:endParaRPr lang="en-US" baseline="0" dirty="0" smtClean="0"/>
          </a:p>
          <a:p>
            <a:r>
              <a:rPr lang="en-US" dirty="0" smtClean="0"/>
              <a:t>http://</a:t>
            </a:r>
            <a:r>
              <a:rPr lang="en-US" dirty="0" err="1" smtClean="0"/>
              <a:t>www.wfas.net</a:t>
            </a:r>
            <a:r>
              <a:rPr lang="en-US" dirty="0" smtClean="0"/>
              <a:t>/</a:t>
            </a:r>
            <a:r>
              <a:rPr lang="en-US" dirty="0" err="1" smtClean="0"/>
              <a:t>index.php</a:t>
            </a:r>
            <a:r>
              <a:rPr lang="en-US" dirty="0" smtClean="0"/>
              <a:t>/search-archive-mainmenu-92</a:t>
            </a:r>
          </a:p>
          <a:p>
            <a:endParaRPr lang="en-US" dirty="0" smtClean="0"/>
          </a:p>
          <a:p>
            <a:r>
              <a:rPr lang="en-US" dirty="0" err="1" smtClean="0"/>
              <a:t>Wildland</a:t>
            </a:r>
            <a:r>
              <a:rPr lang="en-US" dirty="0" smtClean="0"/>
              <a:t> Fire Assessment System</a:t>
            </a:r>
            <a:endParaRPr lang="en-US" dirty="0"/>
          </a:p>
        </p:txBody>
      </p:sp>
      <p:sp>
        <p:nvSpPr>
          <p:cNvPr id="4" name="Slide Number Placeholder 3"/>
          <p:cNvSpPr>
            <a:spLocks noGrp="1"/>
          </p:cNvSpPr>
          <p:nvPr>
            <p:ph type="sldNum" sz="quarter" idx="10"/>
          </p:nvPr>
        </p:nvSpPr>
        <p:spPr/>
        <p:txBody>
          <a:bodyPr/>
          <a:lstStyle/>
          <a:p>
            <a:fld id="{F1DF5151-0CAB-4A85-8DBD-68DE27354A4B}" type="slidenum">
              <a:rPr lang="en-US" smtClean="0"/>
              <a:pPr/>
              <a:t>15</a:t>
            </a:fld>
            <a:endParaRPr lang="en-US"/>
          </a:p>
        </p:txBody>
      </p:sp>
    </p:spTree>
    <p:extLst>
      <p:ext uri="{BB962C8B-B14F-4D97-AF65-F5344CB8AC3E}">
        <p14:creationId xmlns:p14="http://schemas.microsoft.com/office/powerpoint/2010/main" val="4094504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Weather.</a:t>
            </a:r>
          </a:p>
          <a:p>
            <a:pPr eaLnBrk="1" hangingPunct="1">
              <a:spcBef>
                <a:spcPct val="0"/>
              </a:spcBef>
            </a:pPr>
            <a:endParaRPr lang="en-US" dirty="0" smtClean="0"/>
          </a:p>
          <a:p>
            <a:pPr eaLnBrk="1" hangingPunct="1">
              <a:spcBef>
                <a:spcPct val="0"/>
              </a:spcBef>
            </a:pPr>
            <a:r>
              <a:rPr lang="en-US" dirty="0" smtClean="0"/>
              <a:t>But just because sea ice melts does not mean climate has changed. Sea ice actually melts every summer. That is a part of the natural seasonal climate. There can be warm summers and cool summers. This graph does not help us understand long term trends in climate.  </a:t>
            </a:r>
          </a:p>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r>
              <a:rPr lang="en-US" dirty="0" smtClean="0"/>
              <a:t>This one is tough.  Although the ice caps in the arctic are melting, it can be difficult to differentiate the change from weather or climate.  Because these two images represent only one specific year, it is difficult to interpret an overall change or trend.  You would need all of the years in between these two data points in order to make an argument for climate. </a:t>
            </a:r>
          </a:p>
          <a:p>
            <a:pPr eaLnBrk="1" hangingPunct="1">
              <a:spcBef>
                <a:spcPct val="0"/>
              </a:spcBef>
            </a:pPr>
            <a:endParaRPr lang="en-US" dirty="0" smtClean="0"/>
          </a:p>
          <a:p>
            <a:pPr eaLnBrk="1" hangingPunct="1">
              <a:spcBef>
                <a:spcPct val="0"/>
              </a:spcBef>
            </a:pPr>
            <a:r>
              <a:rPr lang="en-US" dirty="0" smtClean="0"/>
              <a:t>Because satellite imagery was only around since 1979, the historical extent of sea ice is difficult to extrapolate.</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B898485-7258-4F32-B4DF-2813B9649C4A}" type="slidenum">
              <a:rPr lang="en-US" smtClean="0">
                <a:latin typeface="Calibri" pitchFamily="34" charset="0"/>
              </a:rPr>
              <a:pPr eaLnBrk="1" fontAlgn="base" hangingPunct="1">
                <a:spcBef>
                  <a:spcPct val="0"/>
                </a:spcBef>
                <a:spcAft>
                  <a:spcPct val="0"/>
                </a:spcAft>
              </a:pPr>
              <a:t>16</a:t>
            </a:fld>
            <a:endParaRPr 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Climate.</a:t>
            </a:r>
          </a:p>
          <a:p>
            <a:pPr eaLnBrk="1" hangingPunct="1">
              <a:spcBef>
                <a:spcPct val="0"/>
              </a:spcBef>
            </a:pPr>
            <a:endParaRPr lang="en-US" dirty="0" smtClean="0"/>
          </a:p>
          <a:p>
            <a:pPr eaLnBrk="1" hangingPunct="1">
              <a:spcBef>
                <a:spcPct val="0"/>
              </a:spcBef>
            </a:pPr>
            <a:r>
              <a:rPr lang="en-US" dirty="0" smtClean="0"/>
              <a:t>This graph displays long term averages of sea ice extent from 1953 to 2011. Sea Ice is the ice that covers the north pole and Arctic ocean. The recent trend – since 1950’s shows a decline in area. This is a reasonable outcome of global warming.  Because this graph displays a long term trend, we can say that this is climate.</a:t>
            </a:r>
          </a:p>
          <a:p>
            <a:pPr eaLnBrk="1" hangingPunct="1">
              <a:spcBef>
                <a:spcPct val="0"/>
              </a:spcBef>
            </a:pPr>
            <a:endParaRPr lang="en-US" dirty="0" smtClean="0"/>
          </a:p>
          <a:p>
            <a:pPr eaLnBrk="1" hangingPunct="1">
              <a:spcBef>
                <a:spcPct val="0"/>
              </a:spcBef>
            </a:pPr>
            <a:r>
              <a:rPr lang="en-US" dirty="0" smtClean="0"/>
              <a:t>Because satellite imagery was only around since 1979, the historical extent of sea ice is difficult to extrapolate.</a:t>
            </a:r>
          </a:p>
          <a:p>
            <a:pPr eaLnBrk="1" hangingPunct="1">
              <a:spcBef>
                <a:spcPct val="0"/>
              </a:spcBef>
            </a:pPr>
            <a:endParaRPr lang="en-US" dirty="0" smtClean="0"/>
          </a:p>
          <a:p>
            <a:pPr eaLnBrk="1" hangingPunct="1">
              <a:spcBef>
                <a:spcPct val="0"/>
              </a:spcBef>
            </a:pPr>
            <a:r>
              <a:rPr lang="en-US" dirty="0" smtClean="0"/>
              <a:t>http://nsidc.org/cryosphere/sotc/sea_ice.html</a:t>
            </a:r>
          </a:p>
          <a:p>
            <a:pPr eaLnBrk="1" hangingPunct="1">
              <a:spcBef>
                <a:spcPct val="0"/>
              </a:spcBef>
            </a:pPr>
            <a:endParaRPr 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222BDB8-1B69-4B54-9362-7B71D0C8E37C}" type="slidenum">
              <a:rPr lang="en-US" smtClean="0">
                <a:latin typeface="Calibri" pitchFamily="34" charset="0"/>
              </a:rPr>
              <a:pPr eaLnBrk="1" fontAlgn="base" hangingPunct="1">
                <a:spcBef>
                  <a:spcPct val="0"/>
                </a:spcBef>
                <a:spcAft>
                  <a:spcPct val="0"/>
                </a:spcAft>
              </a:pPr>
              <a:t>17</a:t>
            </a:fld>
            <a:endParaRPr 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Climate.</a:t>
            </a:r>
          </a:p>
          <a:p>
            <a:pPr eaLnBrk="1" hangingPunct="1">
              <a:spcBef>
                <a:spcPct val="0"/>
              </a:spcBef>
            </a:pPr>
            <a:endParaRPr lang="en-US" dirty="0" smtClean="0"/>
          </a:p>
          <a:p>
            <a:pPr eaLnBrk="1" hangingPunct="1">
              <a:spcBef>
                <a:spcPct val="0"/>
              </a:spcBef>
            </a:pPr>
            <a:r>
              <a:rPr lang="en-US" dirty="0" smtClean="0"/>
              <a:t>Sea level is also changing. This is another consequence of a warmer planet, since warmer water takes up more room than colder water and glaciers are melting. A warmer ocean means higher tides, bigger storm surges, and more coastal erosion. Sea level has risen over the last 150 years.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b="1" dirty="0" smtClean="0">
                <a:solidFill>
                  <a:srgbClr val="C00000"/>
                </a:solidFill>
              </a:rPr>
              <a:t>Melting of land ice is more concern for SLR than melting of sea ice. This website explains why: http://teachoceanscience.net/modulepopup/barrier_islands_and_sea_level_rise/melting_ice     Also, the section on this website called “What causes the sea level to rise?” is a good resource: http://teachoceanscience.net/teaching_resources/education_modules/barrier_islands_and_sea_level_rise/learn/</a:t>
            </a:r>
          </a:p>
          <a:p>
            <a:pPr eaLnBrk="1" hangingPunct="1">
              <a:spcBef>
                <a:spcPct val="0"/>
              </a:spcBef>
            </a:pPr>
            <a:r>
              <a:rPr lang="en-US" b="1" dirty="0" smtClean="0">
                <a:solidFill>
                  <a:srgbClr val="C00000"/>
                </a:solidFill>
              </a:rPr>
              <a:t>Another good website: http://climate.nasa.gov/keyIndicators/</a:t>
            </a:r>
          </a:p>
          <a:p>
            <a:pPr eaLnBrk="1" hangingPunct="1">
              <a:spcBef>
                <a:spcPct val="0"/>
              </a:spcBef>
            </a:pPr>
            <a:endParaRPr lang="en-US" dirty="0" smtClean="0"/>
          </a:p>
          <a:p>
            <a:pPr eaLnBrk="1" hangingPunct="1">
              <a:spcBef>
                <a:spcPct val="0"/>
              </a:spcBef>
            </a:pPr>
            <a:r>
              <a:rPr lang="en-US" dirty="0" smtClean="0"/>
              <a:t>---</a:t>
            </a:r>
          </a:p>
          <a:p>
            <a:pPr eaLnBrk="1" hangingPunct="1">
              <a:spcBef>
                <a:spcPct val="0"/>
              </a:spcBef>
            </a:pPr>
            <a:r>
              <a:rPr lang="en-US" dirty="0" smtClean="0"/>
              <a:t> </a:t>
            </a:r>
          </a:p>
          <a:p>
            <a:pPr eaLnBrk="1" hangingPunct="1">
              <a:spcBef>
                <a:spcPct val="0"/>
              </a:spcBef>
            </a:pPr>
            <a:r>
              <a:rPr lang="en-US" dirty="0" smtClean="0"/>
              <a:t>Sea level changes have been found in Earth’s past and they are often dictated by continental orientation, oceanic currents, ocean temperatures and sea floor spreading rates. This graph shows that the sea level as risen in two centuries and probably will continue to do so as sea ice is currently declining.  This is an example of climate since it is data that covers a large area and over 200 years.</a:t>
            </a:r>
          </a:p>
          <a:p>
            <a:pPr eaLnBrk="1" hangingPunct="1">
              <a:spcBef>
                <a:spcPct val="0"/>
              </a:spcBef>
            </a:pPr>
            <a:endParaRPr lang="en-US" dirty="0" smtClean="0"/>
          </a:p>
          <a:p>
            <a:pPr eaLnBrk="1" hangingPunct="1">
              <a:spcBef>
                <a:spcPct val="0"/>
              </a:spcBef>
            </a:pPr>
            <a:r>
              <a:rPr lang="en-US" dirty="0" smtClean="0"/>
              <a:t>The smaller lines indicate the small fluctuations of sea level, but this graph shows an overall increasing trend.</a:t>
            </a:r>
          </a:p>
          <a:p>
            <a:pPr eaLnBrk="1" hangingPunct="1">
              <a:spcBef>
                <a:spcPct val="0"/>
              </a:spcBef>
            </a:pPr>
            <a:endParaRPr lang="en-US" dirty="0" smtClean="0"/>
          </a:p>
          <a:p>
            <a:pPr eaLnBrk="1" hangingPunct="1">
              <a:spcBef>
                <a:spcPct val="0"/>
              </a:spcBef>
            </a:pPr>
            <a:r>
              <a:rPr lang="en-US" dirty="0" smtClean="0"/>
              <a:t>Source: James Hansen, and Makiko Sato.  2010.  Columbia University</a:t>
            </a:r>
          </a:p>
          <a:p>
            <a:pPr eaLnBrk="1" hangingPunct="1">
              <a:spcBef>
                <a:spcPct val="0"/>
              </a:spcBef>
            </a:pPr>
            <a:endParaRPr 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2935538-3013-46BF-9B08-20363198799E}" type="slidenum">
              <a:rPr lang="en-US" smtClean="0">
                <a:latin typeface="Calibri" pitchFamily="34" charset="0"/>
              </a:rPr>
              <a:pPr eaLnBrk="1" fontAlgn="base" hangingPunct="1">
                <a:spcBef>
                  <a:spcPct val="0"/>
                </a:spcBef>
                <a:spcAft>
                  <a:spcPct val="0"/>
                </a:spcAft>
              </a:pPr>
              <a:t>18</a:t>
            </a:fld>
            <a:endParaRPr 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Climate.</a:t>
            </a:r>
          </a:p>
          <a:p>
            <a:pPr eaLnBrk="1" hangingPunct="1">
              <a:spcBef>
                <a:spcPct val="0"/>
              </a:spcBef>
            </a:pPr>
            <a:endParaRPr lang="en-US" dirty="0" smtClean="0"/>
          </a:p>
          <a:p>
            <a:pPr eaLnBrk="1" hangingPunct="1">
              <a:spcBef>
                <a:spcPct val="0"/>
              </a:spcBef>
            </a:pPr>
            <a:r>
              <a:rPr lang="en-US" dirty="0" smtClean="0"/>
              <a:t>Another consequence of a warmer world is changes in rainfall, and those two variables have the capacity to affect ecosystems. Some areas of the world are more sensitive to these changes than other areas. This map shows the sensitivity to change around the world – polar systems are likely to change more, and some parts of the world are not likely to change much at all.</a:t>
            </a:r>
          </a:p>
          <a:p>
            <a:pPr eaLnBrk="1" hangingPunct="1">
              <a:spcBef>
                <a:spcPct val="0"/>
              </a:spcBef>
            </a:pPr>
            <a:endParaRPr lang="en-US" dirty="0" smtClean="0"/>
          </a:p>
          <a:p>
            <a:pPr eaLnBrk="1" hangingPunct="1">
              <a:spcBef>
                <a:spcPct val="0"/>
              </a:spcBef>
            </a:pPr>
            <a:r>
              <a:rPr lang="en-US" dirty="0" smtClean="0"/>
              <a:t>---</a:t>
            </a:r>
          </a:p>
          <a:p>
            <a:pPr eaLnBrk="1" hangingPunct="1">
              <a:spcBef>
                <a:spcPct val="0"/>
              </a:spcBef>
            </a:pPr>
            <a:r>
              <a:rPr lang="en-US" dirty="0" smtClean="0"/>
              <a:t>As precipitation and temperature proceed to change as a result of climate change, habitat and ecosystem stability will be affected.  This figure shows the sensitivity or ecological regions, which predict their relative resistance to change.   Desert regions and areas of low biological diversity are less sensitive.  Like the Saharan region in Africa.  But colder regions like the Siberian region or the Alaskan area are very sensitive as these regions are the most susceptible to temperature change due to the lack of humidity and further decrease of glaciers and sea ice.</a:t>
            </a:r>
          </a:p>
          <a:p>
            <a:pPr eaLnBrk="1" hangingPunct="1">
              <a:spcBef>
                <a:spcPct val="0"/>
              </a:spcBef>
            </a:pPr>
            <a:endParaRPr lang="en-US" dirty="0" smtClean="0"/>
          </a:p>
          <a:p>
            <a:pPr eaLnBrk="1" hangingPunct="1">
              <a:spcBef>
                <a:spcPct val="0"/>
              </a:spcBef>
            </a:pPr>
            <a:r>
              <a:rPr lang="en-US" dirty="0" err="1" smtClean="0"/>
              <a:t>Bergengren</a:t>
            </a:r>
            <a:r>
              <a:rPr lang="en-US" dirty="0" smtClean="0"/>
              <a:t>, Jon C., Duane E. </a:t>
            </a:r>
            <a:r>
              <a:rPr lang="en-US" dirty="0" err="1" smtClean="0"/>
              <a:t>Waliser</a:t>
            </a:r>
            <a:r>
              <a:rPr lang="en-US" dirty="0" smtClean="0"/>
              <a:t>, and Yuk L. Yung. "Ecological Sensitivity: A </a:t>
            </a:r>
            <a:r>
              <a:rPr lang="en-US" dirty="0" err="1" smtClean="0"/>
              <a:t>Biospheric</a:t>
            </a:r>
            <a:r>
              <a:rPr lang="en-US" dirty="0" smtClean="0"/>
              <a:t> View of Climate Change." </a:t>
            </a:r>
            <a:r>
              <a:rPr lang="en-US" i="1" dirty="0" smtClean="0"/>
              <a:t>Climate Change</a:t>
            </a:r>
            <a:r>
              <a:rPr lang="en-US" dirty="0" smtClean="0"/>
              <a:t> 107.3 (2011): 433-57. </a:t>
            </a:r>
            <a:r>
              <a:rPr lang="en-US" i="1" dirty="0" err="1" smtClean="0"/>
              <a:t>SpringerLink</a:t>
            </a:r>
            <a:r>
              <a:rPr lang="en-US" dirty="0" smtClean="0"/>
              <a:t>. Web. 22 June 2012.</a:t>
            </a:r>
          </a:p>
          <a:p>
            <a:pPr eaLnBrk="1" hangingPunct="1">
              <a:spcBef>
                <a:spcPct val="0"/>
              </a:spcBef>
            </a:pPr>
            <a:endParaRPr 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59EA00E-6DB0-45D7-9A88-7635F56C3456}" type="slidenum">
              <a:rPr lang="en-US" smtClean="0">
                <a:latin typeface="Calibri" pitchFamily="34" charset="0"/>
              </a:rPr>
              <a:pPr eaLnBrk="1" fontAlgn="base" hangingPunct="1">
                <a:spcBef>
                  <a:spcPct val="0"/>
                </a:spcBef>
                <a:spcAft>
                  <a:spcPct val="0"/>
                </a:spcAft>
              </a:pPr>
              <a:t>19</a:t>
            </a:fld>
            <a:endParaRPr lang="en-US"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Evidence includes:</a:t>
            </a:r>
          </a:p>
          <a:p>
            <a:pPr lvl="1" eaLnBrk="1" hangingPunct="1">
              <a:spcBef>
                <a:spcPct val="0"/>
              </a:spcBef>
            </a:pPr>
            <a:r>
              <a:rPr lang="en-US" dirty="0" smtClean="0"/>
              <a:t>Long term changes</a:t>
            </a:r>
            <a:endParaRPr lang="en-US" sz="3700" dirty="0" smtClean="0"/>
          </a:p>
          <a:p>
            <a:pPr lvl="1" eaLnBrk="1" hangingPunct="1">
              <a:spcBef>
                <a:spcPct val="0"/>
              </a:spcBef>
            </a:pPr>
            <a:r>
              <a:rPr lang="en-US" dirty="0" smtClean="0"/>
              <a:t>Multiple locations</a:t>
            </a:r>
            <a:endParaRPr lang="en-US" sz="3700" dirty="0" smtClean="0"/>
          </a:p>
          <a:p>
            <a:pPr lvl="1" eaLnBrk="1" hangingPunct="1">
              <a:spcBef>
                <a:spcPct val="0"/>
              </a:spcBef>
            </a:pPr>
            <a:r>
              <a:rPr lang="en-US" dirty="0" smtClean="0"/>
              <a:t>Different types of data</a:t>
            </a:r>
            <a:endParaRPr lang="en-US" sz="3700" dirty="0" smtClean="0"/>
          </a:p>
          <a:p>
            <a:pPr lvl="1" eaLnBrk="1" hangingPunct="1">
              <a:spcBef>
                <a:spcPct val="0"/>
              </a:spcBef>
            </a:pPr>
            <a:r>
              <a:rPr lang="en-US" dirty="0" smtClean="0"/>
              <a:t>Different sources of data</a:t>
            </a:r>
            <a:endParaRPr lang="en-US" sz="3700" dirty="0" smtClean="0"/>
          </a:p>
          <a:p>
            <a:pPr lvl="1" eaLnBrk="1" hangingPunct="1">
              <a:spcBef>
                <a:spcPct val="0"/>
              </a:spcBef>
            </a:pPr>
            <a:r>
              <a:rPr lang="en-US" dirty="0" smtClean="0"/>
              <a:t>Feedback through peer review process</a:t>
            </a:r>
          </a:p>
          <a:p>
            <a:pPr eaLnBrk="1" hangingPunct="1">
              <a:spcBef>
                <a:spcPct val="0"/>
              </a:spcBef>
            </a:pPr>
            <a:endParaRPr lang="en-US" dirty="0" smtClean="0"/>
          </a:p>
          <a:p>
            <a:pPr eaLnBrk="1" hangingPunct="1">
              <a:spcBef>
                <a:spcPct val="0"/>
              </a:spcBef>
            </a:pPr>
            <a:r>
              <a:rPr lang="en-US" dirty="0" smtClean="0"/>
              <a:t>When climate changes, we can either </a:t>
            </a:r>
            <a:r>
              <a:rPr lang="en-US" b="1" dirty="0" smtClean="0"/>
              <a:t>adapt </a:t>
            </a:r>
            <a:r>
              <a:rPr lang="en-US" dirty="0" smtClean="0"/>
              <a:t>or </a:t>
            </a:r>
            <a:r>
              <a:rPr lang="en-US" b="1" dirty="0" smtClean="0"/>
              <a:t>mitigate</a:t>
            </a:r>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B8E5A30-3E61-4A5F-854E-5ED3D827DF3E}" type="slidenum">
              <a:rPr lang="en-US" smtClean="0">
                <a:latin typeface="Calibri" pitchFamily="34" charset="0"/>
              </a:rPr>
              <a:pPr eaLnBrk="1" fontAlgn="base" hangingPunct="1">
                <a:spcBef>
                  <a:spcPct val="0"/>
                </a:spcBef>
                <a:spcAft>
                  <a:spcPct val="0"/>
                </a:spcAft>
              </a:pPr>
              <a:t>20</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1C44AA8-AC69-4F47-905B-16676885421F}" type="slidenum">
              <a:rPr lang="en-US" smtClean="0">
                <a:latin typeface="Calibri" pitchFamily="34" charset="0"/>
              </a:rPr>
              <a:pPr eaLnBrk="1" fontAlgn="base" hangingPunct="1">
                <a:spcBef>
                  <a:spcPct val="0"/>
                </a:spcBef>
                <a:spcAft>
                  <a:spcPct val="0"/>
                </a:spcAft>
              </a:pPr>
              <a:t>2</a:t>
            </a:fld>
            <a:endParaRPr 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To make projections about the future, it is important to know why change is happening. There are two major sources of climate change – natural changes and human-induced changes. Let’s look at each.</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43BF936-FC8A-4098-B9B7-44D47185E678}" type="slidenum">
              <a:rPr lang="en-US" smtClean="0">
                <a:latin typeface="Calibri" pitchFamily="34" charset="0"/>
              </a:rPr>
              <a:pPr eaLnBrk="1" fontAlgn="base" hangingPunct="1">
                <a:spcBef>
                  <a:spcPct val="0"/>
                </a:spcBef>
                <a:spcAft>
                  <a:spcPct val="0"/>
                </a:spcAft>
              </a:pPr>
              <a:t>21</a:t>
            </a:fld>
            <a:endParaRPr lang="en-US"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natural effects of climate change are always present. These natural forces have changed climate over millennia.  Ice ages are due to these forces.  Can these forces explain the changes we see today?</a:t>
            </a:r>
          </a:p>
          <a:p>
            <a:pPr eaLnBrk="1" hangingPunct="1">
              <a:spcBef>
                <a:spcPct val="0"/>
              </a:spcBef>
            </a:pPr>
            <a:endParaRPr lang="en-US" smtClean="0"/>
          </a:p>
          <a:p>
            <a:pPr eaLnBrk="1" hangingPunct="1">
              <a:spcBef>
                <a:spcPct val="0"/>
              </a:spcBef>
            </a:pPr>
            <a:r>
              <a:rPr lang="en-US" smtClean="0"/>
              <a:t>Solar energy coming to Earth, reflected off Earth, absorbed by atmosphere and planet…</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7A6C0D1-0D3B-4F6A-8784-B6785F181322}" type="slidenum">
              <a:rPr lang="en-US" smtClean="0">
                <a:latin typeface="Calibri" pitchFamily="34" charset="0"/>
              </a:rPr>
              <a:pPr eaLnBrk="1" fontAlgn="base" hangingPunct="1">
                <a:spcBef>
                  <a:spcPct val="0"/>
                </a:spcBef>
                <a:spcAft>
                  <a:spcPct val="0"/>
                </a:spcAft>
              </a:pPr>
              <a:t>22</a:t>
            </a:fld>
            <a:endParaRPr lang="en-US"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DF5151-0CAB-4A85-8DBD-68DE27354A4B}" type="slidenum">
              <a:rPr lang="en-US" smtClean="0"/>
              <a:pPr/>
              <a:t>24</a:t>
            </a:fld>
            <a:endParaRPr lang="en-US"/>
          </a:p>
        </p:txBody>
      </p:sp>
    </p:spTree>
    <p:extLst>
      <p:ext uri="{BB962C8B-B14F-4D97-AF65-F5344CB8AC3E}">
        <p14:creationId xmlns:p14="http://schemas.microsoft.com/office/powerpoint/2010/main" val="2227392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DF5151-0CAB-4A85-8DBD-68DE27354A4B}" type="slidenum">
              <a:rPr lang="en-US" smtClean="0"/>
              <a:pPr/>
              <a:t>25</a:t>
            </a:fld>
            <a:endParaRPr lang="en-US"/>
          </a:p>
        </p:txBody>
      </p:sp>
    </p:spTree>
    <p:extLst>
      <p:ext uri="{BB962C8B-B14F-4D97-AF65-F5344CB8AC3E}">
        <p14:creationId xmlns:p14="http://schemas.microsoft.com/office/powerpoint/2010/main" val="2271983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dirty="0" smtClean="0"/>
              <a:t>These graphs show two models – the blue lines are the expected temperature if natural forces alone were responsible for climate. The pink bands combine natural and human causes of climate change. The black line is what has really happened.</a:t>
            </a:r>
          </a:p>
          <a:p>
            <a:pPr defTabSz="930275" eaLnBrk="1" hangingPunct="1">
              <a:spcBef>
                <a:spcPct val="0"/>
              </a:spcBef>
            </a:pPr>
            <a:endParaRPr lang="en-US" dirty="0" smtClean="0"/>
          </a:p>
          <a:p>
            <a:pPr defTabSz="930275" eaLnBrk="1" hangingPunct="1">
              <a:spcBef>
                <a:spcPct val="0"/>
              </a:spcBef>
            </a:pPr>
            <a:r>
              <a:rPr lang="en-US" b="1" dirty="0" smtClean="0">
                <a:solidFill>
                  <a:srgbClr val="C00000"/>
                </a:solidFill>
              </a:rPr>
              <a:t>If climate models accurately represent the past observations, we have more confidence that they will be able to model future conditions at the global and continental spatial scale.</a:t>
            </a:r>
          </a:p>
          <a:p>
            <a:pPr defTabSz="930275" eaLnBrk="1" hangingPunct="1">
              <a:spcBef>
                <a:spcPct val="0"/>
              </a:spcBef>
            </a:pPr>
            <a:endParaRPr lang="en-US" dirty="0" smtClean="0"/>
          </a:p>
          <a:p>
            <a:pPr defTabSz="930275" eaLnBrk="1" hangingPunct="1">
              <a:spcBef>
                <a:spcPct val="0"/>
              </a:spcBef>
            </a:pPr>
            <a:r>
              <a:rPr lang="en-US" b="1" dirty="0" smtClean="0">
                <a:solidFill>
                  <a:srgbClr val="C00000"/>
                </a:solidFill>
              </a:rPr>
              <a:t>This is good, but the graphs are actually showing that in order to best replicate historical observations of global and continental average temperature (or what has happened in the past), climate models need to include both natural and human-induced </a:t>
            </a:r>
            <a:r>
              <a:rPr lang="en-US" b="1" dirty="0" err="1" smtClean="0">
                <a:solidFill>
                  <a:srgbClr val="C00000"/>
                </a:solidFill>
              </a:rPr>
              <a:t>forcings</a:t>
            </a:r>
            <a:r>
              <a:rPr lang="en-US" b="1" dirty="0" smtClean="0">
                <a:solidFill>
                  <a:srgbClr val="C00000"/>
                </a:solidFill>
              </a:rPr>
              <a:t>. If climate models accurately represent the past observations, we have more confidence that they will be able to model future conditions at the global and continental spatial scale.</a:t>
            </a:r>
            <a:endParaRPr lang="en-US" dirty="0" smtClean="0"/>
          </a:p>
          <a:p>
            <a:pPr defTabSz="930275" eaLnBrk="1" hangingPunct="1">
              <a:spcBef>
                <a:spcPct val="0"/>
              </a:spcBef>
            </a:pPr>
            <a:r>
              <a:rPr lang="en-US" dirty="0" smtClean="0"/>
              <a:t>---</a:t>
            </a:r>
          </a:p>
          <a:p>
            <a:pPr defTabSz="930275" eaLnBrk="1" hangingPunct="1">
              <a:spcBef>
                <a:spcPct val="0"/>
              </a:spcBef>
            </a:pPr>
            <a:r>
              <a:rPr lang="en-US" dirty="0" smtClean="0"/>
              <a:t>Graphs of natural changes alone illustrate that the current warming is not dictated only by natural fluctuations.  Therefore it is a combination of anthropogenic and natural fluxes.</a:t>
            </a:r>
          </a:p>
          <a:p>
            <a:pPr defTabSz="930275" eaLnBrk="1" hangingPunct="1">
              <a:spcBef>
                <a:spcPct val="0"/>
              </a:spcBef>
            </a:pPr>
            <a:endParaRPr lang="en-US" dirty="0" smtClean="0"/>
          </a:p>
          <a:p>
            <a:pPr defTabSz="930275" eaLnBrk="1" hangingPunct="1">
              <a:spcBef>
                <a:spcPct val="0"/>
              </a:spcBef>
            </a:pPr>
            <a:r>
              <a:rPr lang="en-US" dirty="0" smtClean="0"/>
              <a:t>http://www.ipcc.ch/publications_and_data/ar4/wg1/en/figure-spm-4.html</a:t>
            </a:r>
          </a:p>
          <a:p>
            <a:pPr defTabSz="930275" eaLnBrk="1" hangingPunct="1">
              <a:spcBef>
                <a:spcPct val="0"/>
              </a:spcBef>
            </a:pPr>
            <a:endParaRPr 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53F5571-F580-48F6-87BC-6690D059F763}" type="slidenum">
              <a:rPr lang="en-US" smtClean="0">
                <a:latin typeface="Calibri" pitchFamily="34" charset="0"/>
              </a:rPr>
              <a:pPr eaLnBrk="1" fontAlgn="base" hangingPunct="1">
                <a:spcBef>
                  <a:spcPct val="0"/>
                </a:spcBef>
                <a:spcAft>
                  <a:spcPct val="0"/>
                </a:spcAft>
              </a:pPr>
              <a:t>26</a:t>
            </a:fld>
            <a:endParaRPr lang="en-US"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These compounds act to insulate the Earth through the greenhouse effect.  More of these compounds means warmer temperatures.  Less of these compounds means cooler temperatures.</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0FB6DA0-D0C2-4B2F-9CFC-7AEBDA70B8A9}" type="slidenum">
              <a:rPr lang="en-US" smtClean="0">
                <a:latin typeface="Calibri" pitchFamily="34" charset="0"/>
              </a:rPr>
              <a:pPr eaLnBrk="1" fontAlgn="base" hangingPunct="1">
                <a:spcBef>
                  <a:spcPct val="0"/>
                </a:spcBef>
                <a:spcAft>
                  <a:spcPct val="0"/>
                </a:spcAft>
              </a:pPr>
              <a:t>27</a:t>
            </a:fld>
            <a:endParaRPr lang="en-US"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greenhouse effect is a natural process that supports life on Earth. It can be thought of as a blanket that warms the Earth. Energy from the Sun hits the Earth. Some of it is absorbed and some of it is reflected back. </a:t>
            </a:r>
            <a:r>
              <a:rPr lang="en-US" smtClean="0">
                <a:solidFill>
                  <a:srgbClr val="C00000"/>
                </a:solidFill>
              </a:rPr>
              <a:t>The energy that is reflected back either returns to space, or  greenhouse gases “trap” or absorb  the infrared radiation. Then, they re-emit the radiation which acts to warm Earth’s surface and the lower atmosphere. Therefore, the theory states that more greenhouse gases would lead to more warming. </a:t>
            </a:r>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8D15DE2-D4A5-4BAE-AB58-5433BAFFC08C}" type="slidenum">
              <a:rPr lang="en-US" smtClean="0">
                <a:latin typeface="Calibri" pitchFamily="34" charset="0"/>
              </a:rPr>
              <a:pPr eaLnBrk="1" fontAlgn="base" hangingPunct="1">
                <a:spcBef>
                  <a:spcPct val="0"/>
                </a:spcBef>
                <a:spcAft>
                  <a:spcPct val="0"/>
                </a:spcAft>
              </a:pPr>
              <a:t>28</a:t>
            </a:fld>
            <a:endParaRPr lang="en-US" smtClean="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smtClean="0"/>
              <a:t>This shows the recent increase in GHGs over the past 20,000 years.  The increase in the present is illustrating the GHG emissions from fossil fuels, pesticides and fertilizers as well as other human causes.</a:t>
            </a:r>
          </a:p>
          <a:p>
            <a:pPr defTabSz="930275" eaLnBrk="1" hangingPunct="1">
              <a:spcBef>
                <a:spcPct val="0"/>
              </a:spcBef>
            </a:pPr>
            <a:endParaRPr lang="en-US" smtClean="0"/>
          </a:p>
          <a:p>
            <a:pPr defTabSz="930275" eaLnBrk="1" hangingPunct="1">
              <a:spcBef>
                <a:spcPct val="0"/>
              </a:spcBef>
            </a:pPr>
            <a:endParaRPr lang="en-US" smtClean="0"/>
          </a:p>
          <a:p>
            <a:pPr defTabSz="930275" eaLnBrk="1" hangingPunct="1">
              <a:spcBef>
                <a:spcPct val="0"/>
              </a:spcBef>
            </a:pPr>
            <a:r>
              <a:rPr lang="en-US" smtClean="0"/>
              <a:t>http://www.ipcc.ch/publications_and_data/ar4/wg1/en/figure-ts-2.html</a:t>
            </a:r>
          </a:p>
          <a:p>
            <a:pPr defTabSz="930275" eaLnBrk="1" hangingPunct="1">
              <a:spcBef>
                <a:spcPct val="0"/>
              </a:spcBef>
            </a:pPr>
            <a:endParaRPr 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3FF31D8-9FB8-49A4-B785-3EA71242C9F4}" type="slidenum">
              <a:rPr lang="en-US" smtClean="0">
                <a:latin typeface="Calibri" pitchFamily="34" charset="0"/>
              </a:rPr>
              <a:pPr eaLnBrk="1" fontAlgn="base" hangingPunct="1">
                <a:spcBef>
                  <a:spcPct val="0"/>
                </a:spcBef>
                <a:spcAft>
                  <a:spcPct val="0"/>
                </a:spcAft>
              </a:pPr>
              <a:t>29</a:t>
            </a:fld>
            <a:endParaRPr lang="en-US"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There is a lot of attention on carbon dioxide. Why?</a:t>
            </a:r>
          </a:p>
          <a:p>
            <a:pPr eaLnBrk="1" hangingPunct="1">
              <a:spcBef>
                <a:spcPct val="0"/>
              </a:spcBef>
            </a:pPr>
            <a:endParaRPr lang="en-US" dirty="0" smtClean="0"/>
          </a:p>
          <a:p>
            <a:pPr eaLnBrk="1" hangingPunct="1">
              <a:spcBef>
                <a:spcPct val="0"/>
              </a:spcBef>
            </a:pPr>
            <a:r>
              <a:rPr lang="en-US" dirty="0" smtClean="0"/>
              <a:t>It has increased beyond the levels of the past 800,000 years – human civilization.  This makes people believe that something we are doing now is very different from the past.</a:t>
            </a:r>
          </a:p>
          <a:p>
            <a:pPr eaLnBrk="1" hangingPunct="1">
              <a:spcBef>
                <a:spcPct val="0"/>
              </a:spcBef>
            </a:pPr>
            <a:endParaRPr lang="en-US" dirty="0" smtClean="0"/>
          </a:p>
          <a:p>
            <a:pPr eaLnBrk="1" hangingPunct="1">
              <a:spcBef>
                <a:spcPct val="0"/>
              </a:spcBef>
            </a:pPr>
            <a:r>
              <a:rPr lang="en-US" dirty="0" smtClean="0"/>
              <a:t>--</a:t>
            </a:r>
          </a:p>
          <a:p>
            <a:pPr eaLnBrk="1" hangingPunct="1">
              <a:spcBef>
                <a:spcPct val="0"/>
              </a:spcBef>
            </a:pPr>
            <a:endParaRPr lang="en-US" dirty="0" smtClean="0"/>
          </a:p>
          <a:p>
            <a:pPr eaLnBrk="1" hangingPunct="1">
              <a:spcBef>
                <a:spcPct val="0"/>
              </a:spcBef>
            </a:pPr>
            <a:r>
              <a:rPr lang="en-US" dirty="0" smtClean="0"/>
              <a:t>The graph shows historical CO2 concentration dating to 800,000 years ago.  The recent increase is more drastic and exponential compared to past increases.  This shows anthropogenic sources of CO2. The long-term carbon cycle is controlled by chemical weathering, volcanic and metamorphic degassing, and the burial of organic carbon.  These historical CO2 levels are calculated using isotopic content of organic carbon (C 14) and using ice cores to measure CO2 in trapped air bubbles.</a:t>
            </a:r>
          </a:p>
          <a:p>
            <a:pPr eaLnBrk="1" hangingPunct="1">
              <a:spcBef>
                <a:spcPct val="0"/>
              </a:spcBef>
            </a:pPr>
            <a:endParaRPr lang="en-US" dirty="0" smtClean="0"/>
          </a:p>
          <a:p>
            <a:pPr eaLnBrk="1" hangingPunct="1">
              <a:spcBef>
                <a:spcPct val="0"/>
              </a:spcBef>
            </a:pPr>
            <a:r>
              <a:rPr lang="en-US" dirty="0" smtClean="0"/>
              <a:t>Over 500 million years ago, the atmospheric level of CO2 was about 7000 ppm.  Today it is about 396.  This past CO2 level was mainly due to the early formation of the Earth and its volcanic activity.  There were also hardly any plants that photosynthesized, meaning this CO2 was never absorbed.  Past atmospheres were not conducing to animal life due to the absence of ample oxygen and so life</a:t>
            </a:r>
            <a:r>
              <a:rPr lang="en-US" baseline="0" dirty="0" smtClean="0"/>
              <a:t> </a:t>
            </a:r>
            <a:r>
              <a:rPr lang="en-US" dirty="0" smtClean="0"/>
              <a:t>on the Earth was limited in those times.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DCA4C8A-875F-434E-8C59-184018B4CBC7}" type="slidenum">
              <a:rPr lang="en-US" smtClean="0">
                <a:latin typeface="Calibri" pitchFamily="34" charset="0"/>
              </a:rPr>
              <a:pPr eaLnBrk="1" fontAlgn="base" hangingPunct="1">
                <a:spcBef>
                  <a:spcPct val="0"/>
                </a:spcBef>
                <a:spcAft>
                  <a:spcPct val="0"/>
                </a:spcAft>
              </a:pPr>
              <a:t>30</a:t>
            </a:fld>
            <a:endParaRPr lang="en-US"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Here in the US, most of our GHG emissions are CO2.  and most of that comes from fossil fuels.  If we continue to burn fossil fuels as we currently are, we could see Co2 concentrations much higher than they are now in only 90 years.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b="1" dirty="0" smtClean="0">
                <a:solidFill>
                  <a:srgbClr val="C00000"/>
                </a:solidFill>
              </a:rPr>
              <a:t>Another way to describe why the focus is on CO2 is to discuss </a:t>
            </a:r>
            <a:r>
              <a:rPr lang="en-US" b="1" dirty="0" err="1" smtClean="0">
                <a:solidFill>
                  <a:srgbClr val="C00000"/>
                </a:solidFill>
              </a:rPr>
              <a:t>radiative</a:t>
            </a:r>
            <a:r>
              <a:rPr lang="en-US" b="1" dirty="0" smtClean="0">
                <a:solidFill>
                  <a:srgbClr val="C00000"/>
                </a:solidFill>
              </a:rPr>
              <a:t> forcing as depicted in IPCC AR4. This blog post is actually pretty good at explaining what </a:t>
            </a:r>
            <a:r>
              <a:rPr lang="en-US" b="1" dirty="0" err="1" smtClean="0">
                <a:solidFill>
                  <a:srgbClr val="C00000"/>
                </a:solidFill>
              </a:rPr>
              <a:t>radiative</a:t>
            </a:r>
            <a:r>
              <a:rPr lang="en-US" b="1" dirty="0" smtClean="0">
                <a:solidFill>
                  <a:srgbClr val="C00000"/>
                </a:solidFill>
              </a:rPr>
              <a:t> forcing means, if you’d like to learn more about it: http://atoc.colorado.edu/~seand/headinacloud/?p=204</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a:t>
            </a:r>
          </a:p>
          <a:p>
            <a:pPr eaLnBrk="1" hangingPunct="1">
              <a:spcBef>
                <a:spcPct val="0"/>
              </a:spcBef>
            </a:pPr>
            <a:r>
              <a:rPr lang="en-US" dirty="0" smtClean="0"/>
              <a:t>This graph shows the emissions of greenhouse gases into the atmosphere in the United States.  The 57% of CO2 emitted as a result of fossil fuel consumption illustrates the possible cause of the warming we see.</a:t>
            </a:r>
          </a:p>
          <a:p>
            <a:pPr eaLnBrk="1" hangingPunct="1">
              <a:spcBef>
                <a:spcPct val="0"/>
              </a:spcBef>
            </a:pPr>
            <a:endParaRPr lang="en-US" dirty="0" smtClean="0"/>
          </a:p>
          <a:p>
            <a:pPr eaLnBrk="1" hangingPunct="1">
              <a:spcBef>
                <a:spcPct val="0"/>
              </a:spcBef>
            </a:pPr>
            <a:r>
              <a:rPr lang="en-US" dirty="0" smtClean="0"/>
              <a:t>Source: IPCC (2007) based on global emissions from 2004. Details about the sources included in these estimates can be found in the </a:t>
            </a:r>
            <a:r>
              <a:rPr lang="en-US" dirty="0" smtClean="0">
                <a:hlinkClick r:id="rId3"/>
              </a:rPr>
              <a:t>Contribution of Working Group I to the Fourth Assessment Report of the Intergovernmental Panel on Climate Change </a:t>
            </a:r>
            <a:r>
              <a:rPr lang="en-US" dirty="0" smtClean="0"/>
              <a:t>.</a:t>
            </a:r>
            <a:r>
              <a:rPr lang="en-US" dirty="0" smtClean="0">
                <a:hlinkClick r:id="rId4" tooltip="EPA's External Link Disclaimer"/>
              </a:rPr>
              <a:t> </a:t>
            </a:r>
            <a:endParaRPr lang="en-US" dirty="0" smtClean="0"/>
          </a:p>
          <a:p>
            <a:pPr eaLnBrk="1" hangingPunct="1">
              <a:spcBef>
                <a:spcPct val="0"/>
              </a:spcBef>
            </a:pPr>
            <a:endParaRPr lang="en-US" dirty="0" smtClean="0"/>
          </a:p>
          <a:p>
            <a:pPr eaLnBrk="1" hangingPunct="1">
              <a:spcBef>
                <a:spcPct val="0"/>
              </a:spcBef>
            </a:pPr>
            <a:r>
              <a:rPr lang="en-US" dirty="0" smtClean="0"/>
              <a:t>Source: http://www.edf.org/climate/human-activity-causes-warming</a:t>
            </a:r>
          </a:p>
          <a:p>
            <a:pPr eaLnBrk="1" hangingPunct="1">
              <a:spcBef>
                <a:spcPct val="0"/>
              </a:spcBef>
            </a:pPr>
            <a:endParaRPr lang="en-US"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7A5BCDD-ED79-4714-8181-04FF6C7D0F83}" type="slidenum">
              <a:rPr lang="en-US" smtClean="0">
                <a:latin typeface="Calibri" pitchFamily="34" charset="0"/>
              </a:rPr>
              <a:pPr eaLnBrk="1" fontAlgn="base" hangingPunct="1">
                <a:spcBef>
                  <a:spcPct val="0"/>
                </a:spcBef>
                <a:spcAft>
                  <a:spcPct val="0"/>
                </a:spcAft>
              </a:pPr>
              <a:t>31</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presentation will focus on the science, the interpretations of it, and what it means.</a:t>
            </a:r>
          </a:p>
          <a:p>
            <a:pPr eaLnBrk="1" hangingPunct="1">
              <a:spcBef>
                <a:spcPct val="0"/>
              </a:spcBef>
            </a:pPr>
            <a:r>
              <a:rPr lang="en-US" smtClean="0"/>
              <a:t>You can believe what you wish, but for today, understand the science.</a:t>
            </a:r>
          </a:p>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F5BF1CBE-B3FC-4C07-8370-26B19D234FA8}" type="slidenum">
              <a:rPr lang="en-US" smtClean="0">
                <a:latin typeface="Calibri" pitchFamily="34" charset="0"/>
              </a:rPr>
              <a:pPr eaLnBrk="1" fontAlgn="base" hangingPunct="1">
                <a:spcBef>
                  <a:spcPct val="0"/>
                </a:spcBef>
                <a:spcAft>
                  <a:spcPct val="0"/>
                </a:spcAft>
              </a:pPr>
              <a:t>3</a:t>
            </a:fld>
            <a:endParaRPr lang="en-US"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Carbon is a critical element in all life</a:t>
            </a:r>
            <a:r>
              <a:rPr lang="en-US" baseline="0" dirty="0" smtClean="0"/>
              <a:t> forms – part of DNA.  Also in coral reefs, ocean, soil, atmosphere.  Vegetation photosynthesis converts CO2 to glucose, which can be converted to energy for plant, stored in cellulose, eaten by an animal…etc.</a:t>
            </a:r>
          </a:p>
          <a:p>
            <a:endParaRPr lang="en-US" baseline="0" dirty="0" smtClean="0"/>
          </a:p>
          <a:p>
            <a:r>
              <a:rPr lang="en-US" baseline="0" dirty="0" smtClean="0"/>
              <a:t>Biological carbon ½ in balance.  Burning fossil fuel carbon in coal, oil, natural gas puts carbon in atmosphere, more than before.</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 the red</a:t>
            </a:r>
            <a:r>
              <a:rPr lang="en-US" baseline="0" dirty="0" smtClean="0"/>
              <a:t> digits in this figure illustrating the human emissions due to the combustion of fossil fuels and the sequestration of these emissions.  There is a net 4 of the 9 emissions that are not sequestered.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464F280-3D29-462E-B58C-E6E39E6E70CA}" type="slidenum">
              <a:rPr lang="en-US" smtClean="0"/>
              <a:pPr>
                <a:defRPr/>
              </a:pPr>
              <a:t>32</a:t>
            </a:fld>
            <a:endParaRPr lang="en-US"/>
          </a:p>
        </p:txBody>
      </p:sp>
    </p:spTree>
    <p:extLst>
      <p:ext uri="{BB962C8B-B14F-4D97-AF65-F5344CB8AC3E}">
        <p14:creationId xmlns:p14="http://schemas.microsoft.com/office/powerpoint/2010/main" val="174652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rgbClr val="C00000"/>
                </a:solidFill>
              </a:rPr>
              <a:t>we call them projections not predictions because they strongly depend on how humans will act. That component (human behavior with regards to amount of emissions) is unpredictable so it’s not called a prediction but a projection of what we think could happen based on different emission scenarios. It is almost like “what-if humans produced this many emissions then we would see these outcomes…”. Also, mention this is at a global spatial scale.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464F280-3D29-462E-B58C-E6E39E6E70CA}" type="slidenum">
              <a:rPr lang="en-US" smtClean="0"/>
              <a:pPr>
                <a:defRPr/>
              </a:pPr>
              <a:t>33</a:t>
            </a:fld>
            <a:endParaRPr lang="en-US"/>
          </a:p>
        </p:txBody>
      </p:sp>
    </p:spTree>
    <p:extLst>
      <p:ext uri="{BB962C8B-B14F-4D97-AF65-F5344CB8AC3E}">
        <p14:creationId xmlns:p14="http://schemas.microsoft.com/office/powerpoint/2010/main" val="4212669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These projections and which track the Earth follows depends on the future dependence on fossil fuels, the economic growth of countries as well as the rate of usage of renewable energy.  Depending on what policies are introduced, a certain track will follow.</a:t>
            </a:r>
          </a:p>
          <a:p>
            <a:pPr eaLnBrk="1" hangingPunct="1">
              <a:spcBef>
                <a:spcPct val="0"/>
              </a:spcBef>
            </a:pPr>
            <a:endParaRPr lang="en-US" dirty="0" smtClean="0"/>
          </a:p>
          <a:p>
            <a:pPr eaLnBrk="1" hangingPunct="1">
              <a:spcBef>
                <a:spcPct val="0"/>
              </a:spcBef>
            </a:pPr>
            <a:r>
              <a:rPr lang="en-US" dirty="0" smtClean="0"/>
              <a:t>Source: IPCC Third Assessment Report, 2001.</a:t>
            </a:r>
          </a:p>
          <a:p>
            <a:pPr eaLnBrk="1" hangingPunct="1">
              <a:spcBef>
                <a:spcPct val="0"/>
              </a:spcBef>
            </a:pPr>
            <a:endParaRPr lang="en-US"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7846F8E-A73D-47FB-8FF5-E5EE1F65FD03}" type="slidenum">
              <a:rPr lang="en-US" smtClean="0">
                <a:latin typeface="Calibri" pitchFamily="34" charset="0"/>
              </a:rPr>
              <a:pPr eaLnBrk="1" fontAlgn="base" hangingPunct="1">
                <a:spcBef>
                  <a:spcPct val="0"/>
                </a:spcBef>
                <a:spcAft>
                  <a:spcPct val="0"/>
                </a:spcAft>
              </a:pPr>
              <a:t>34</a:t>
            </a:fld>
            <a:endParaRPr lang="en-US" smtClean="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smtClean="0"/>
              <a:t>Precipitation will probably increase on average, because warmer temperatures will cause more evaporation of surface water, meaning more rain.  But more evaporation means more water vapor in the atmosphere which leads to drought in some regions.  Which means regions that are dry become drier and regions that are wet become wetter.</a:t>
            </a:r>
          </a:p>
          <a:p>
            <a:pPr defTabSz="930275" eaLnBrk="1" hangingPunct="1">
              <a:spcBef>
                <a:spcPct val="0"/>
              </a:spcBef>
            </a:pPr>
            <a:endParaRPr lang="en-US" smtClean="0"/>
          </a:p>
          <a:p>
            <a:pPr defTabSz="930275" eaLnBrk="1" hangingPunct="1">
              <a:spcBef>
                <a:spcPct val="0"/>
              </a:spcBef>
            </a:pPr>
            <a:r>
              <a:rPr lang="en-US" smtClean="0"/>
              <a:t>More water vapor due to more evaporation means more warming since water vapor is a GHG. Therefore more evaporation.  This is positive feedback.</a:t>
            </a:r>
          </a:p>
          <a:p>
            <a:pPr defTabSz="930275" eaLnBrk="1" hangingPunct="1">
              <a:spcBef>
                <a:spcPct val="0"/>
              </a:spcBef>
            </a:pPr>
            <a:endParaRPr lang="en-US" smtClean="0"/>
          </a:p>
          <a:p>
            <a:pPr defTabSz="930275" eaLnBrk="1" hangingPunct="1">
              <a:spcBef>
                <a:spcPct val="0"/>
              </a:spcBef>
            </a:pPr>
            <a:r>
              <a:rPr lang="en-US" smtClean="0"/>
              <a:t>Source: Environment Canada.  Showing a graph from the IPCC  20</a:t>
            </a:r>
            <a:r>
              <a:rPr lang="en-US" baseline="30000" smtClean="0"/>
              <a:t>th</a:t>
            </a:r>
            <a:r>
              <a:rPr lang="en-US" smtClean="0"/>
              <a:t> century experiments. </a:t>
            </a:r>
          </a:p>
          <a:p>
            <a:pPr defTabSz="930275" eaLnBrk="1" hangingPunct="1">
              <a:spcBef>
                <a:spcPct val="0"/>
              </a:spcBef>
            </a:pPr>
            <a:endParaRPr lang="en-US" smtClean="0"/>
          </a:p>
          <a:p>
            <a:pPr defTabSz="930275" eaLnBrk="1" hangingPunct="1">
              <a:spcBef>
                <a:spcPct val="0"/>
              </a:spcBef>
            </a:pPr>
            <a:r>
              <a:rPr lang="en-US" b="1" smtClean="0">
                <a:solidFill>
                  <a:srgbClr val="C00000"/>
                </a:solidFill>
              </a:rPr>
              <a:t>check out this website under “Feedbacks” and “Precipitation” for a good explanation to supplement/edit the rest of  what you have:  http://climate.nasa.gov/uncertainties/</a:t>
            </a:r>
          </a:p>
          <a:p>
            <a:pPr defTabSz="930275" eaLnBrk="1" hangingPunct="1">
              <a:spcBef>
                <a:spcPct val="0"/>
              </a:spcBef>
            </a:pPr>
            <a:endParaRPr 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054E557-8CCF-4B00-A4DB-1966AB0CB217}" type="slidenum">
              <a:rPr lang="en-US" smtClean="0">
                <a:latin typeface="Calibri" pitchFamily="34" charset="0"/>
              </a:rPr>
              <a:pPr eaLnBrk="1" fontAlgn="base" hangingPunct="1">
                <a:spcBef>
                  <a:spcPct val="0"/>
                </a:spcBef>
                <a:spcAft>
                  <a:spcPct val="0"/>
                </a:spcAft>
              </a:pPr>
              <a:t>35</a:t>
            </a:fld>
            <a:endParaRPr lang="en-US" smtClean="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smtClean="0"/>
              <a:t>Climate.</a:t>
            </a:r>
          </a:p>
          <a:p>
            <a:pPr defTabSz="930275" eaLnBrk="1" hangingPunct="1">
              <a:spcBef>
                <a:spcPct val="0"/>
              </a:spcBef>
            </a:pPr>
            <a:r>
              <a:rPr lang="en-US" smtClean="0"/>
              <a:t>There is an animation. Click TWICE.</a:t>
            </a:r>
          </a:p>
          <a:p>
            <a:pPr defTabSz="930275" eaLnBrk="1" hangingPunct="1">
              <a:spcBef>
                <a:spcPct val="0"/>
              </a:spcBef>
            </a:pPr>
            <a:endParaRPr lang="en-US" smtClean="0"/>
          </a:p>
          <a:p>
            <a:pPr defTabSz="930275" eaLnBrk="1" hangingPunct="1">
              <a:spcBef>
                <a:spcPct val="0"/>
              </a:spcBef>
            </a:pPr>
            <a:r>
              <a:rPr lang="en-US" smtClean="0"/>
              <a:t>There are three images within this slide: Present, Lower emissions scenario and Higher emissions scenario.  </a:t>
            </a:r>
          </a:p>
          <a:p>
            <a:pPr defTabSz="930275" eaLnBrk="1" hangingPunct="1">
              <a:spcBef>
                <a:spcPct val="0"/>
              </a:spcBef>
            </a:pPr>
            <a:endParaRPr lang="en-US" smtClean="0"/>
          </a:p>
          <a:p>
            <a:pPr defTabSz="930275" eaLnBrk="1" hangingPunct="1">
              <a:spcBef>
                <a:spcPct val="0"/>
              </a:spcBef>
            </a:pPr>
            <a:r>
              <a:rPr lang="en-US" smtClean="0"/>
              <a:t>Again, climate because the previous habitats of different forest types will begin to be lost due to temperature changes.  The northern boreal forest will most likely disappear from the U.S. due to the warming, allowing the oak/hickory forest of the mid latitudes to take over as the dominant forest.</a:t>
            </a:r>
          </a:p>
          <a:p>
            <a:pPr defTabSz="930275" eaLnBrk="1" hangingPunct="1">
              <a:spcBef>
                <a:spcPct val="0"/>
              </a:spcBef>
            </a:pPr>
            <a:r>
              <a:rPr lang="en-US" b="1" smtClean="0">
                <a:solidFill>
                  <a:srgbClr val="C00000"/>
                </a:solidFill>
              </a:rPr>
              <a:t>this  map shows projected shifts in the range of species that can occur under low and high emission scenarios for the future.</a:t>
            </a:r>
          </a:p>
          <a:p>
            <a:pPr defTabSz="930275" eaLnBrk="1" hangingPunct="1">
              <a:spcBef>
                <a:spcPct val="0"/>
              </a:spcBef>
            </a:pPr>
            <a:endParaRPr lang="en-US" smtClean="0"/>
          </a:p>
          <a:p>
            <a:pPr defTabSz="930275" eaLnBrk="1" hangingPunct="1">
              <a:spcBef>
                <a:spcPct val="0"/>
              </a:spcBef>
            </a:pPr>
            <a:r>
              <a:rPr lang="en-US" smtClean="0"/>
              <a:t>Courtesy: US Forest Service Tree Atlas</a:t>
            </a:r>
          </a:p>
          <a:p>
            <a:pPr defTabSz="930275" eaLnBrk="1" hangingPunct="1">
              <a:spcBef>
                <a:spcPct val="0"/>
              </a:spcBef>
            </a:pPr>
            <a:endParaRPr lang="en-US" smtClean="0"/>
          </a:p>
        </p:txBody>
      </p:sp>
      <p:sp>
        <p:nvSpPr>
          <p:cNvPr id="84996"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64D6B29-D2E6-4570-BC46-3BBDD9773877}" type="slidenum">
              <a:rPr lang="en-US" sz="1200">
                <a:latin typeface="Calibri" pitchFamily="34" charset="0"/>
              </a:rPr>
              <a:pPr algn="r" eaLnBrk="1" hangingPunct="1"/>
              <a:t>36</a:t>
            </a:fld>
            <a:endParaRPr lang="en-US" sz="120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peer reviewed literature and climate scientists agree. So why is this still considered a controversial issue?</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9211926-0F93-4FBA-A7E3-96FAA9A95738}" type="slidenum">
              <a:rPr lang="en-US" smtClean="0">
                <a:latin typeface="Calibri" pitchFamily="34" charset="0"/>
              </a:rPr>
              <a:pPr eaLnBrk="1" fontAlgn="base" hangingPunct="1">
                <a:spcBef>
                  <a:spcPct val="0"/>
                </a:spcBef>
                <a:spcAft>
                  <a:spcPct val="0"/>
                </a:spcAft>
              </a:pPr>
              <a:t>38</a:t>
            </a:fld>
            <a:endParaRPr lang="en-US" smtClean="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Climate science is very difficult to understand.  For</a:t>
            </a:r>
            <a:r>
              <a:rPr lang="en-US" baseline="0" dirty="0" smtClean="0"/>
              <a:t> some adults, it’s been a long time since they had a formal science course</a:t>
            </a:r>
            <a:r>
              <a:rPr lang="en-US" dirty="0" smtClean="0"/>
              <a:t>.  Climate change does not affect people equally around the world.  Some regions of the world will see little change, some will see a lot.  It’s difficult to treat policies for climate change equally when not everyone will experience the same change.</a:t>
            </a:r>
          </a:p>
          <a:p>
            <a:pPr eaLnBrk="1" hangingPunct="1">
              <a:spcBef>
                <a:spcPct val="0"/>
              </a:spcBef>
            </a:pPr>
            <a:endParaRPr lang="en-US" dirty="0" smtClean="0"/>
          </a:p>
          <a:p>
            <a:pPr eaLnBrk="1" hangingPunct="1">
              <a:spcBef>
                <a:spcPct val="0"/>
              </a:spcBef>
            </a:pPr>
            <a:r>
              <a:rPr lang="en-US" dirty="0" smtClean="0"/>
              <a:t>Some solutions are expensive, and if</a:t>
            </a:r>
            <a:r>
              <a:rPr lang="en-US" baseline="0" dirty="0" smtClean="0"/>
              <a:t> we can’t afford to fix it, some people think it might be easier to say that there isn’t a problem in general.</a:t>
            </a:r>
            <a:endParaRPr lang="en-US" dirty="0" smtClean="0"/>
          </a:p>
          <a:p>
            <a:pPr eaLnBrk="1" hangingPunct="1">
              <a:spcBef>
                <a:spcPct val="0"/>
              </a:spcBef>
            </a:pPr>
            <a:endParaRPr lang="en-US" dirty="0" smtClean="0"/>
          </a:p>
          <a:p>
            <a:pPr eaLnBrk="1" hangingPunct="1">
              <a:spcBef>
                <a:spcPct val="0"/>
              </a:spcBef>
            </a:pPr>
            <a:r>
              <a:rPr lang="en-US" dirty="0" smtClean="0"/>
              <a:t>Climate change is something that will happen in the future, and so it is difficult to project the exact outcomes because of the quantity of variables.  Models help to project changes, but it cannot be certain what our future policies will look like.</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C6F6D7F-01C7-48A4-8CDA-C616037EA6E7}" type="slidenum">
              <a:rPr lang="en-US" smtClean="0">
                <a:latin typeface="Calibri" pitchFamily="34" charset="0"/>
              </a:rPr>
              <a:pPr eaLnBrk="1" fontAlgn="base" hangingPunct="1">
                <a:spcBef>
                  <a:spcPct val="0"/>
                </a:spcBef>
                <a:spcAft>
                  <a:spcPct val="0"/>
                </a:spcAft>
              </a:pPr>
              <a:t>39</a:t>
            </a:fld>
            <a:endParaRPr lang="en-US" smtClean="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polar ice caps are melting, but no one lives there.  It’s hard to care about an area where you don’t live or ever see.</a:t>
            </a:r>
          </a:p>
          <a:p>
            <a:pPr eaLnBrk="1" hangingPunct="1">
              <a:spcBef>
                <a:spcPct val="0"/>
              </a:spcBef>
            </a:pPr>
            <a:endParaRPr lang="en-US" smtClean="0"/>
          </a:p>
          <a:p>
            <a:pPr eaLnBrk="1" hangingPunct="1">
              <a:spcBef>
                <a:spcPct val="0"/>
              </a:spcBef>
            </a:pPr>
            <a:r>
              <a:rPr lang="en-US" smtClean="0"/>
              <a:t>Climate change is not instant.  It takes place over a period of time, and our actions have delayed effects.</a:t>
            </a:r>
          </a:p>
          <a:p>
            <a:pPr eaLnBrk="1" hangingPunct="1">
              <a:spcBef>
                <a:spcPct val="0"/>
              </a:spcBef>
            </a:pPr>
            <a:endParaRPr lang="en-US" smtClean="0"/>
          </a:p>
          <a:p>
            <a:pPr eaLnBrk="1" hangingPunct="1">
              <a:spcBef>
                <a:spcPct val="0"/>
              </a:spcBef>
            </a:pPr>
            <a:r>
              <a:rPr lang="en-US" smtClean="0"/>
              <a:t>When people can’t see an obvious change, they might not be inclined to change their actions.</a:t>
            </a:r>
          </a:p>
          <a:p>
            <a:pPr eaLnBrk="1" hangingPunct="1">
              <a:spcBef>
                <a:spcPct val="0"/>
              </a:spcBef>
            </a:pPr>
            <a:endParaRPr lang="en-US" smtClean="0"/>
          </a:p>
        </p:txBody>
      </p:sp>
      <p:sp>
        <p:nvSpPr>
          <p:cNvPr id="96260"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66CC9F2-D94C-4FD2-8468-49218BAE10A9}" type="slidenum">
              <a:rPr lang="en-US" sz="1200">
                <a:latin typeface="Calibri" pitchFamily="34" charset="0"/>
              </a:rPr>
              <a:pPr algn="r" eaLnBrk="1" hangingPunct="1"/>
              <a:t>40</a:t>
            </a:fld>
            <a:endParaRPr lang="en-US" sz="120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It’s good to have skeptics – they make us test our theories more.  They help to improve the science.</a:t>
            </a:r>
          </a:p>
          <a:p>
            <a:pPr eaLnBrk="1" hangingPunct="1">
              <a:spcBef>
                <a:spcPct val="0"/>
              </a:spcBef>
            </a:pPr>
            <a:endParaRPr lang="en-US" smtClean="0"/>
          </a:p>
          <a:p>
            <a:pPr eaLnBrk="1" hangingPunct="1">
              <a:spcBef>
                <a:spcPct val="0"/>
              </a:spcBef>
            </a:pPr>
            <a:r>
              <a:rPr lang="en-US" smtClean="0"/>
              <a:t>Deniers are different. They are harder to talk to and are not open to evidence. </a:t>
            </a:r>
          </a:p>
          <a:p>
            <a:pPr eaLnBrk="1" hangingPunct="1">
              <a:spcBef>
                <a:spcPct val="0"/>
              </a:spcBef>
            </a:pPr>
            <a:endParaRPr lang="en-US" smtClean="0"/>
          </a:p>
          <a:p>
            <a:pPr eaLnBrk="1" hangingPunct="1">
              <a:spcBef>
                <a:spcPct val="0"/>
              </a:spcBef>
            </a:pPr>
            <a:r>
              <a:rPr lang="en-US" smtClean="0"/>
              <a:t>---</a:t>
            </a:r>
          </a:p>
          <a:p>
            <a:pPr eaLnBrk="1" hangingPunct="1">
              <a:spcBef>
                <a:spcPct val="0"/>
              </a:spcBef>
            </a:pPr>
            <a:endParaRPr lang="en-US" smtClean="0"/>
          </a:p>
          <a:p>
            <a:pPr eaLnBrk="1" hangingPunct="1">
              <a:spcBef>
                <a:spcPct val="0"/>
              </a:spcBef>
            </a:pPr>
            <a:r>
              <a:rPr lang="en-US" smtClean="0"/>
              <a:t>Opposes to climate scientists.  There are different reasons why people deny climate change.  Political values?  Education?  Religion?  </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It’s bad to have deniers because you can’t convince them otherwise.</a:t>
            </a:r>
          </a:p>
        </p:txBody>
      </p:sp>
      <p:sp>
        <p:nvSpPr>
          <p:cNvPr id="97284"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5CFE823-E9CE-4524-9518-1208E0B2AEC3}" type="slidenum">
              <a:rPr lang="en-US" sz="1200">
                <a:latin typeface="Calibri" pitchFamily="34" charset="0"/>
              </a:rPr>
              <a:pPr algn="r" eaLnBrk="1" hangingPunct="1"/>
              <a:t>42</a:t>
            </a:fld>
            <a:endParaRPr lang="en-US" sz="120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smtClean="0"/>
              <a:t>Different people have different thoughts and opinions regarding climate change.</a:t>
            </a:r>
          </a:p>
          <a:p>
            <a:pPr defTabSz="930275" eaLnBrk="1" hangingPunct="1">
              <a:spcBef>
                <a:spcPct val="0"/>
              </a:spcBef>
            </a:pPr>
            <a:endParaRPr 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4F4DA2F-76D3-4621-B0BD-4FED74A6BCAA}" type="slidenum">
              <a:rPr lang="en-US" smtClean="0">
                <a:latin typeface="Calibri" pitchFamily="34" charset="0"/>
              </a:rPr>
              <a:pPr eaLnBrk="1" fontAlgn="base" hangingPunct="1">
                <a:spcBef>
                  <a:spcPct val="0"/>
                </a:spcBef>
                <a:spcAft>
                  <a:spcPct val="0"/>
                </a:spcAft>
              </a:pPr>
              <a:t>43</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2400" b="1" dirty="0" smtClean="0"/>
              <a:t>Other definitions we may need / want: </a:t>
            </a:r>
          </a:p>
          <a:p>
            <a:pPr eaLnBrk="1" hangingPunct="1">
              <a:spcBef>
                <a:spcPct val="0"/>
              </a:spcBef>
            </a:pPr>
            <a:endParaRPr lang="en-US" sz="2400" dirty="0" smtClean="0"/>
          </a:p>
          <a:p>
            <a:pPr eaLnBrk="1" hangingPunct="1">
              <a:spcBef>
                <a:spcPct val="0"/>
              </a:spcBef>
            </a:pPr>
            <a:r>
              <a:rPr lang="en-US" sz="2400" dirty="0" smtClean="0"/>
              <a:t>Hypotheses: Proposed explanations for a narrow set of phenomena, </a:t>
            </a:r>
            <a:r>
              <a:rPr lang="en-US" sz="2000" dirty="0" smtClean="0"/>
              <a:t>based on prior experience, scientific background knowledge, preliminary observations, and logic.</a:t>
            </a:r>
          </a:p>
          <a:p>
            <a:pPr eaLnBrk="1" hangingPunct="1">
              <a:spcBef>
                <a:spcPct val="0"/>
              </a:spcBef>
            </a:pPr>
            <a:endParaRPr lang="en-US" dirty="0" smtClean="0"/>
          </a:p>
          <a:p>
            <a:pPr eaLnBrk="1" hangingPunct="1">
              <a:spcBef>
                <a:spcPct val="0"/>
              </a:spcBef>
            </a:pPr>
            <a:r>
              <a:rPr lang="en-US" dirty="0" smtClean="0"/>
              <a:t>Fact: Relatively simple statements known to be true. Facts stand the test of time and are found to be true in any context. Most used in common language, not science. </a:t>
            </a:r>
          </a:p>
          <a:p>
            <a:pPr eaLnBrk="1" hangingPunct="1">
              <a:spcBef>
                <a:spcPct val="0"/>
              </a:spcBef>
            </a:pPr>
            <a:endParaRPr lang="en-US" dirty="0" smtClean="0"/>
          </a:p>
          <a:p>
            <a:pPr eaLnBrk="1" hangingPunct="1">
              <a:spcBef>
                <a:spcPct val="0"/>
              </a:spcBef>
            </a:pPr>
            <a:r>
              <a:rPr lang="en-US" dirty="0" smtClean="0"/>
              <a:t>Uncertainty:</a:t>
            </a:r>
          </a:p>
          <a:p>
            <a:pPr eaLnBrk="1" hangingPunct="1">
              <a:spcBef>
                <a:spcPct val="0"/>
              </a:spcBef>
            </a:pPr>
            <a:r>
              <a:rPr lang="en-US" dirty="0" smtClean="0"/>
              <a:t>The nature of science</a:t>
            </a:r>
          </a:p>
          <a:p>
            <a:pPr eaLnBrk="1" hangingPunct="1">
              <a:spcBef>
                <a:spcPct val="0"/>
              </a:spcBef>
            </a:pPr>
            <a:r>
              <a:rPr lang="en-US" dirty="0" smtClean="0"/>
              <a:t>Science requires testing and retesting for accuracy</a:t>
            </a:r>
          </a:p>
          <a:p>
            <a:pPr eaLnBrk="1" hangingPunct="1">
              <a:spcBef>
                <a:spcPct val="0"/>
              </a:spcBef>
            </a:pPr>
            <a:r>
              <a:rPr lang="en-US" dirty="0" smtClean="0"/>
              <a:t>Without uncertainty and skepticism results would never be improved</a:t>
            </a:r>
          </a:p>
          <a:p>
            <a:pPr eaLnBrk="1" hangingPunct="1">
              <a:spcBef>
                <a:spcPct val="0"/>
              </a:spcBef>
            </a:pPr>
            <a:r>
              <a:rPr lang="en-US" dirty="0" smtClean="0"/>
              <a:t>Repeated experimentation makes observations become theories and theories become laws</a:t>
            </a:r>
          </a:p>
          <a:p>
            <a:pPr eaLnBrk="1" hangingPunct="1">
              <a:spcBef>
                <a:spcPct val="0"/>
              </a:spcBef>
            </a:pPr>
            <a:endParaRPr lang="en-US" dirty="0" smtClean="0"/>
          </a:p>
          <a:p>
            <a:pPr eaLnBrk="1" hangingPunct="1">
              <a:spcBef>
                <a:spcPct val="0"/>
              </a:spcBef>
            </a:pPr>
            <a:r>
              <a:rPr lang="en-US" dirty="0" smtClean="0"/>
              <a:t>Science is repeated, verified and confirmed by scientists in order to improve the evidence that supports a scientific hypothesis</a:t>
            </a:r>
          </a:p>
          <a:p>
            <a:pPr eaLnBrk="1" hangingPunct="1">
              <a:spcBef>
                <a:spcPct val="0"/>
              </a:spcBef>
            </a:pPr>
            <a:endParaRPr lang="en-US" dirty="0" smtClean="0"/>
          </a:p>
          <a:p>
            <a:pPr eaLnBrk="1" hangingPunct="1">
              <a:spcBef>
                <a:spcPct val="0"/>
              </a:spcBef>
            </a:pPr>
            <a:r>
              <a:rPr lang="en-US" b="1" dirty="0" smtClean="0"/>
              <a:t>Sources: </a:t>
            </a:r>
          </a:p>
          <a:p>
            <a:pPr eaLnBrk="1" hangingPunct="1">
              <a:spcBef>
                <a:spcPct val="0"/>
              </a:spcBef>
            </a:pPr>
            <a:endParaRPr lang="en-US" dirty="0" smtClean="0"/>
          </a:p>
          <a:p>
            <a:pPr eaLnBrk="1" hangingPunct="1">
              <a:spcBef>
                <a:spcPct val="0"/>
              </a:spcBef>
            </a:pPr>
            <a:r>
              <a:rPr lang="en-US" dirty="0" smtClean="0"/>
              <a:t>“Misconceptions about science, Vocabulary mix-ups.” Understanding Science. University of California Museum of Paleontology. http://undsci.berkeley.edu/teaching/misconceptions.php#a7  </a:t>
            </a:r>
          </a:p>
          <a:p>
            <a:pPr eaLnBrk="1" hangingPunct="1">
              <a:spcBef>
                <a:spcPct val="0"/>
              </a:spcBef>
            </a:pPr>
            <a:endParaRPr lang="en-US" dirty="0" smtClean="0"/>
          </a:p>
          <a:p>
            <a:pPr eaLnBrk="1" hangingPunct="1">
              <a:spcBef>
                <a:spcPct val="0"/>
              </a:spcBef>
            </a:pPr>
            <a:r>
              <a:rPr lang="en-US" dirty="0" smtClean="0"/>
              <a:t>Michaels, Sarah, </a:t>
            </a:r>
            <a:r>
              <a:rPr lang="en-US" dirty="0" err="1" smtClean="0"/>
              <a:t>Shouse</a:t>
            </a:r>
            <a:r>
              <a:rPr lang="en-US" dirty="0" smtClean="0"/>
              <a:t>, Andrew W., and </a:t>
            </a:r>
            <a:r>
              <a:rPr lang="en-US" dirty="0" err="1" smtClean="0"/>
              <a:t>Schweingrube</a:t>
            </a:r>
            <a:r>
              <a:rPr lang="en-US" dirty="0" smtClean="0"/>
              <a:t>, Heidi A. 2007. Ready, Set, SCIENCE!: Putting Research to Work in K-8 Science Classrooms. National Research Council. </a:t>
            </a:r>
          </a:p>
          <a:p>
            <a:pPr eaLnBrk="1" hangingPunct="1">
              <a:spcBef>
                <a:spcPct val="0"/>
              </a:spcBef>
            </a:pPr>
            <a:r>
              <a:rPr lang="en-US" dirty="0" smtClean="0"/>
              <a:t>The National Academies Press</a:t>
            </a:r>
          </a:p>
          <a:p>
            <a:pPr eaLnBrk="1" hangingPunct="1">
              <a:spcBef>
                <a:spcPct val="0"/>
              </a:spcBef>
            </a:pPr>
            <a:endParaRPr lang="en-US" dirty="0" smtClean="0"/>
          </a:p>
          <a:p>
            <a:pPr eaLnBrk="1" hangingPunct="1">
              <a:spcBef>
                <a:spcPct val="0"/>
              </a:spcBef>
            </a:pPr>
            <a:r>
              <a:rPr lang="en-US" dirty="0" err="1" smtClean="0"/>
              <a:t>Schartz</a:t>
            </a:r>
            <a:r>
              <a:rPr lang="en-US" dirty="0" smtClean="0"/>
              <a:t>, Renee. 2007. What’s in a Word: How Word Choice Can Develop (</a:t>
            </a:r>
            <a:r>
              <a:rPr lang="en-US" dirty="0" err="1" smtClean="0"/>
              <a:t>Mis</a:t>
            </a:r>
            <a:r>
              <a:rPr lang="en-US" dirty="0" smtClean="0"/>
              <a:t>)conceptions About the Nature of Science.</a:t>
            </a:r>
            <a:r>
              <a:rPr lang="en-US" i="1" dirty="0" smtClean="0"/>
              <a:t> Science Scope</a:t>
            </a:r>
            <a:r>
              <a:rPr lang="en-US" dirty="0" smtClean="0"/>
              <a:t>, Vol. 31, No. 2, October 2007. http://undsci.berkeley.edu/teaching/schwartz_reprint.pdf </a:t>
            </a:r>
          </a:p>
          <a:p>
            <a:pPr eaLnBrk="1" hangingPunct="1">
              <a:spcBef>
                <a:spcPct val="0"/>
              </a:spcBef>
            </a:pPr>
            <a:endParaRPr lang="en-US"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13F96DE-277D-4F7A-A509-CDCF9222186E}" type="slidenum">
              <a:rPr lang="en-US" smtClean="0">
                <a:latin typeface="Calibri" pitchFamily="34" charset="0"/>
              </a:rPr>
              <a:pPr eaLnBrk="1" fontAlgn="base" hangingPunct="1">
                <a:spcBef>
                  <a:spcPct val="0"/>
                </a:spcBef>
                <a:spcAft>
                  <a:spcPct val="0"/>
                </a:spcAft>
              </a:pPr>
              <a:t>4</a:t>
            </a:fld>
            <a:endParaRPr lang="en-US" smtClean="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There is an animation on this slide.  Click 3 times total –  once for underlined statement, 1 for circle, 1 for star.</a:t>
            </a:r>
          </a:p>
          <a:p>
            <a:pPr eaLnBrk="1" hangingPunct="1">
              <a:spcBef>
                <a:spcPct val="0"/>
              </a:spcBef>
            </a:pPr>
            <a:endParaRPr lang="en-US" smtClean="0"/>
          </a:p>
          <a:p>
            <a:pPr eaLnBrk="1" hangingPunct="1">
              <a:spcBef>
                <a:spcPct val="0"/>
              </a:spcBef>
            </a:pPr>
            <a:r>
              <a:rPr lang="en-US" smtClean="0"/>
              <a:t>Earth’s orbit does NOT dictate the seasons.  It is actually due to the axial tilt of the Earth.  The Earth is closer to the sun in January than it is in July, so this statement is false and the conclusion is not valid.</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C8BB1B8-87A7-400A-83A9-140B403F6919}" type="slidenum">
              <a:rPr lang="en-US" smtClean="0"/>
              <a:pPr eaLnBrk="1" fontAlgn="base" hangingPunct="1">
                <a:spcBef>
                  <a:spcPct val="0"/>
                </a:spcBef>
                <a:spcAft>
                  <a:spcPct val="0"/>
                </a:spcAft>
              </a:pPr>
              <a:t>45</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be a part B of the presentation to be done on</a:t>
            </a:r>
            <a:r>
              <a:rPr lang="en-US" baseline="0" dirty="0" smtClean="0"/>
              <a:t> the second day.</a:t>
            </a:r>
            <a:endParaRPr lang="en-US" dirty="0"/>
          </a:p>
        </p:txBody>
      </p:sp>
      <p:sp>
        <p:nvSpPr>
          <p:cNvPr id="4" name="Slide Number Placeholder 3"/>
          <p:cNvSpPr>
            <a:spLocks noGrp="1"/>
          </p:cNvSpPr>
          <p:nvPr>
            <p:ph type="sldNum" sz="quarter" idx="10"/>
          </p:nvPr>
        </p:nvSpPr>
        <p:spPr/>
        <p:txBody>
          <a:bodyPr/>
          <a:lstStyle/>
          <a:p>
            <a:pPr>
              <a:defRPr/>
            </a:pPr>
            <a:fld id="{6464F280-3D29-462E-B58C-E6E39E6E70CA}" type="slidenum">
              <a:rPr lang="en-US" smtClean="0"/>
              <a:pPr>
                <a:defRPr/>
              </a:pPr>
              <a:t>47</a:t>
            </a:fld>
            <a:endParaRPr lang="en-US"/>
          </a:p>
        </p:txBody>
      </p:sp>
    </p:spTree>
    <p:extLst>
      <p:ext uri="{BB962C8B-B14F-4D97-AF65-F5344CB8AC3E}">
        <p14:creationId xmlns:p14="http://schemas.microsoft.com/office/powerpoint/2010/main" val="30551450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ADAPT to</a:t>
            </a:r>
            <a:r>
              <a:rPr lang="en-US" baseline="0" dirty="0" smtClean="0"/>
              <a:t> the change if the risks are acceptable to us.  We can MITIGATE the change if the risks are greater than what we can handle.</a:t>
            </a:r>
          </a:p>
          <a:p>
            <a:endParaRPr lang="en-US" baseline="0" dirty="0" smtClean="0"/>
          </a:p>
          <a:p>
            <a:r>
              <a:rPr lang="en-US" baseline="0" dirty="0" smtClean="0"/>
              <a:t>We must explore the risks and costs of potential policies.  There are different values and opinions as to what should be done, and this creates a challenge when making policies for climate change.</a:t>
            </a:r>
            <a:endParaRPr lang="en-US" dirty="0"/>
          </a:p>
        </p:txBody>
      </p:sp>
      <p:sp>
        <p:nvSpPr>
          <p:cNvPr id="4" name="Slide Number Placeholder 3"/>
          <p:cNvSpPr>
            <a:spLocks noGrp="1"/>
          </p:cNvSpPr>
          <p:nvPr>
            <p:ph type="sldNum" sz="quarter" idx="10"/>
          </p:nvPr>
        </p:nvSpPr>
        <p:spPr/>
        <p:txBody>
          <a:bodyPr/>
          <a:lstStyle/>
          <a:p>
            <a:fld id="{F1DF5151-0CAB-4A85-8DBD-68DE27354A4B}" type="slidenum">
              <a:rPr lang="en-US" smtClean="0"/>
              <a:pPr/>
              <a:t>49</a:t>
            </a:fld>
            <a:endParaRPr lang="en-US"/>
          </a:p>
        </p:txBody>
      </p:sp>
    </p:spTree>
    <p:extLst>
      <p:ext uri="{BB962C8B-B14F-4D97-AF65-F5344CB8AC3E}">
        <p14:creationId xmlns:p14="http://schemas.microsoft.com/office/powerpoint/2010/main" val="36339514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Increasing efficiency in systems is the cheapest way to limit the carbon in the atmosphere.  It would cost BILLIONS more to take carbon out of the atmosphere or to change our reliance on non-renewable energy to renewable energy.  By making systems more efficient, less energy is wasted and therefore more net energy is available.  This will decrease our reliance on energy inputs.</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707A425-8D08-42D5-A240-4A2CDE37C655}" type="slidenum">
              <a:rPr lang="en-US" smtClean="0">
                <a:latin typeface="Calibri" pitchFamily="34" charset="0"/>
              </a:rPr>
              <a:pPr eaLnBrk="1" fontAlgn="base" hangingPunct="1">
                <a:spcBef>
                  <a:spcPct val="0"/>
                </a:spcBef>
                <a:spcAft>
                  <a:spcPct val="0"/>
                </a:spcAft>
              </a:pPr>
              <a:t>50</a:t>
            </a:fld>
            <a:endParaRPr lang="en-US" smtClean="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Driving less, eating less meat, and using less electricity all act to decrease emissions of CO2 and other GHGs.  This then will decrease the warming effect that we are experiencing.  </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67D4B49-B2BB-4594-80B4-4ADDA6C90AF9}" type="slidenum">
              <a:rPr lang="en-US" smtClean="0">
                <a:latin typeface="Calibri" pitchFamily="34" charset="0"/>
              </a:rPr>
              <a:pPr eaLnBrk="1" fontAlgn="base" hangingPunct="1">
                <a:spcBef>
                  <a:spcPct val="0"/>
                </a:spcBef>
                <a:spcAft>
                  <a:spcPct val="0"/>
                </a:spcAft>
              </a:pPr>
              <a:t>51</a:t>
            </a:fld>
            <a:endParaRPr lang="en-US" smtClean="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Renewable energy is a clean alternative to non-renewable energy that emit CO2 into the atmosphere.  These energies are being researched and developed which will lower their cost in the future.  As their cost decreases, more people will use these energies in private or public industrial system as a replacement to non-renewable fossil fuels.</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5DBE315-CA39-4FE9-9331-15F664B5707B}" type="slidenum">
              <a:rPr lang="en-US" smtClean="0">
                <a:latin typeface="Calibri" pitchFamily="34" charset="0"/>
              </a:rPr>
              <a:pPr eaLnBrk="1" fontAlgn="base" hangingPunct="1">
                <a:spcBef>
                  <a:spcPct val="0"/>
                </a:spcBef>
                <a:spcAft>
                  <a:spcPct val="0"/>
                </a:spcAft>
              </a:pPr>
              <a:t>52</a:t>
            </a:fld>
            <a:endParaRPr lang="en-US" smtClean="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Carbon sinks are areas in which carbon is stored.  If these sinks are managed, more carbon can be stored on the surface of the Earth instead of in the atmosphere as a GHG.  Deforestation decreases the carbon sequestration that takes place, which then limits how much carbon is stored separately from the atmosphere.  </a:t>
            </a:r>
          </a:p>
          <a:p>
            <a:pPr eaLnBrk="1" hangingPunct="1">
              <a:spcBef>
                <a:spcPct val="0"/>
              </a:spcBef>
            </a:pPr>
            <a:endParaRPr lang="en-US" smtClean="0"/>
          </a:p>
          <a:p>
            <a:pPr eaLnBrk="1" hangingPunct="1">
              <a:spcBef>
                <a:spcPct val="0"/>
              </a:spcBef>
            </a:pPr>
            <a:r>
              <a:rPr lang="en-US" smtClean="0"/>
              <a:t>Carbon capture is a new technology in which carbon emissions are taken from power plants and transported and then inserted into the ground as carbon storage.  Instead of letting these emissions escape to the atmosphere, engineers and scientists have developed ways to take this carbon and store it in the ground instead.  This method is expensive and many people view it to be dangerous.</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EABD16B-6634-4644-9AFA-124FF7D14C43}" type="slidenum">
              <a:rPr lang="en-US" smtClean="0">
                <a:latin typeface="Calibri" pitchFamily="34" charset="0"/>
              </a:rPr>
              <a:pPr eaLnBrk="1" fontAlgn="base" hangingPunct="1">
                <a:spcBef>
                  <a:spcPct val="0"/>
                </a:spcBef>
                <a:spcAft>
                  <a:spcPct val="0"/>
                </a:spcAft>
              </a:pPr>
              <a:t>53</a:t>
            </a:fld>
            <a:endParaRPr lang="en-US" smtClean="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Slowing population growth will slow our use of fossil fuels and our emissions.  Less land development will be needed if population decreases, thereby allowing more land area to be used for carbon storage, i.e. FORESTS.</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07682BD-2E65-4EF0-8207-BE0C1525A6C9}" type="slidenum">
              <a:rPr lang="en-US" smtClean="0">
                <a:latin typeface="Calibri" pitchFamily="34" charset="0"/>
              </a:rPr>
              <a:pPr eaLnBrk="1" fontAlgn="base" hangingPunct="1">
                <a:spcBef>
                  <a:spcPct val="0"/>
                </a:spcBef>
                <a:spcAft>
                  <a:spcPct val="0"/>
                </a:spcAft>
              </a:pPr>
              <a:t>54</a:t>
            </a:fld>
            <a:endParaRPr lang="en-US" smtClean="0">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eaLnBrk="1" fontAlgn="auto" hangingPunct="1">
              <a:spcBef>
                <a:spcPts val="0"/>
              </a:spcBef>
              <a:spcAft>
                <a:spcPts val="0"/>
              </a:spcAft>
              <a:defRPr/>
            </a:pPr>
            <a:r>
              <a:rPr lang="en-US" dirty="0" smtClean="0">
                <a:hlinkClick r:id="rId3"/>
              </a:rPr>
              <a:t>http://www.kcpl.com/</a:t>
            </a:r>
            <a:endParaRPr lang="en-US" dirty="0" smtClean="0"/>
          </a:p>
          <a:p>
            <a:pPr marL="0" lvl="1" defTabSz="931774" eaLnBrk="1" fontAlgn="auto" hangingPunct="1">
              <a:spcBef>
                <a:spcPts val="0"/>
              </a:spcBef>
              <a:spcAft>
                <a:spcPts val="0"/>
              </a:spcAft>
              <a:defRPr/>
            </a:pPr>
            <a:r>
              <a:rPr lang="en-US" dirty="0" smtClean="0"/>
              <a:t>“We pledge to participate in – and contribute to – efforts that recognize and promote responsible environmental stewardship; to continually seek to understand and address concerns about the environment; and to strive to improve, protect and conserve beyond the law’s requirements.” - Bill Downey, KCP&amp;L President and CEO </a:t>
            </a:r>
          </a:p>
          <a:p>
            <a:endParaRPr lang="en-US" dirty="0"/>
          </a:p>
        </p:txBody>
      </p:sp>
      <p:sp>
        <p:nvSpPr>
          <p:cNvPr id="4" name="Slide Number Placeholder 3"/>
          <p:cNvSpPr>
            <a:spLocks noGrp="1"/>
          </p:cNvSpPr>
          <p:nvPr>
            <p:ph type="sldNum" sz="quarter" idx="10"/>
          </p:nvPr>
        </p:nvSpPr>
        <p:spPr/>
        <p:txBody>
          <a:bodyPr/>
          <a:lstStyle/>
          <a:p>
            <a:fld id="{F1DF5151-0CAB-4A85-8DBD-68DE27354A4B}" type="slidenum">
              <a:rPr lang="en-US" smtClean="0"/>
              <a:pPr/>
              <a:t>56</a:t>
            </a:fld>
            <a:endParaRPr lang="en-US"/>
          </a:p>
        </p:txBody>
      </p:sp>
    </p:spTree>
    <p:extLst>
      <p:ext uri="{BB962C8B-B14F-4D97-AF65-F5344CB8AC3E}">
        <p14:creationId xmlns:p14="http://schemas.microsoft.com/office/powerpoint/2010/main" val="6257244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eaLnBrk="1" fontAlgn="auto" hangingPunct="1">
              <a:spcBef>
                <a:spcPts val="0"/>
              </a:spcBef>
              <a:spcAft>
                <a:spcPts val="0"/>
              </a:spcAft>
              <a:defRPr/>
            </a:pPr>
            <a:r>
              <a:rPr lang="en-US" dirty="0" smtClean="0">
                <a:hlinkClick r:id="rId3"/>
              </a:rPr>
              <a:t>http://aspenpitkin.com/Living-in-the-Valley/Green-Initiatives/Canary-Initiative</a:t>
            </a:r>
            <a:endParaRPr lang="en-US" dirty="0" smtClean="0"/>
          </a:p>
          <a:p>
            <a:pPr marL="0" lvl="1" defTabSz="931774" eaLnBrk="1" fontAlgn="auto" hangingPunct="1">
              <a:spcBef>
                <a:spcPts val="0"/>
              </a:spcBef>
              <a:spcAft>
                <a:spcPts val="0"/>
              </a:spcAft>
              <a:defRPr/>
            </a:pPr>
            <a:r>
              <a:rPr lang="en-US" dirty="0" smtClean="0"/>
              <a:t>The City of Aspen’s Canary Initiative was created in 2005 to address the climate challenge and provide leadership in reducing greenhouse gas emissions locally. Through policy, research, education and community engagement, the Canary Initiative is helping Aspen transform itself from a carbon-intensive community to one that is sustainable and environmentally responsible. </a:t>
            </a:r>
          </a:p>
          <a:p>
            <a:endParaRPr lang="en-US" dirty="0"/>
          </a:p>
        </p:txBody>
      </p:sp>
      <p:sp>
        <p:nvSpPr>
          <p:cNvPr id="4" name="Slide Number Placeholder 3"/>
          <p:cNvSpPr>
            <a:spLocks noGrp="1"/>
          </p:cNvSpPr>
          <p:nvPr>
            <p:ph type="sldNum" sz="quarter" idx="10"/>
          </p:nvPr>
        </p:nvSpPr>
        <p:spPr/>
        <p:txBody>
          <a:bodyPr/>
          <a:lstStyle/>
          <a:p>
            <a:fld id="{F1DF5151-0CAB-4A85-8DBD-68DE27354A4B}" type="slidenum">
              <a:rPr lang="en-US" smtClean="0"/>
              <a:pPr/>
              <a:t>57</a:t>
            </a:fld>
            <a:endParaRPr lang="en-US"/>
          </a:p>
        </p:txBody>
      </p:sp>
    </p:spTree>
    <p:extLst>
      <p:ext uri="{BB962C8B-B14F-4D97-AF65-F5344CB8AC3E}">
        <p14:creationId xmlns:p14="http://schemas.microsoft.com/office/powerpoint/2010/main" val="3215040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Weather and climate are two different things though they are based on similar variables.</a:t>
            </a:r>
          </a:p>
          <a:p>
            <a:pPr eaLnBrk="1" hangingPunct="1">
              <a:spcBef>
                <a:spcPct val="0"/>
              </a:spcBef>
            </a:pPr>
            <a:endParaRPr lang="en-US" dirty="0" smtClean="0"/>
          </a:p>
          <a:p>
            <a:pPr eaLnBrk="1" hangingPunct="1">
              <a:spcBef>
                <a:spcPct val="0"/>
              </a:spcBef>
            </a:pPr>
            <a:r>
              <a:rPr lang="en-US" dirty="0" smtClean="0"/>
              <a:t>A hot summer with no rain does not mean climate change.</a:t>
            </a:r>
          </a:p>
          <a:p>
            <a:pPr eaLnBrk="1" hangingPunct="1">
              <a:spcBef>
                <a:spcPct val="0"/>
              </a:spcBef>
            </a:pPr>
            <a:r>
              <a:rPr lang="en-US" dirty="0" smtClean="0"/>
              <a:t>A warm winter with little snow does not mean global warming.</a:t>
            </a:r>
          </a:p>
          <a:p>
            <a:pPr eaLnBrk="1" hangingPunct="1">
              <a:spcBef>
                <a:spcPct val="0"/>
              </a:spcBef>
            </a:pPr>
            <a:endParaRPr lang="en-US" dirty="0" smtClean="0"/>
          </a:p>
          <a:p>
            <a:pPr eaLnBrk="1" hangingPunct="1">
              <a:spcBef>
                <a:spcPct val="0"/>
              </a:spcBef>
            </a:pPr>
            <a:r>
              <a:rPr lang="en-US" dirty="0" smtClean="0"/>
              <a:t>A trend of hot summers or warm winters, however, over at least 10 years, suggests that climate is changing.</a:t>
            </a:r>
          </a:p>
          <a:p>
            <a:pPr eaLnBrk="1" hangingPunct="1">
              <a:spcBef>
                <a:spcPct val="0"/>
              </a:spcBef>
            </a:pPr>
            <a:endParaRPr 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B816B5D-6510-4450-B308-996AAF046F5B}" type="slidenum">
              <a:rPr lang="en-US" smtClean="0">
                <a:latin typeface="Calibri" pitchFamily="34" charset="0"/>
              </a:rPr>
              <a:pPr eaLnBrk="1" fontAlgn="base" hangingPunct="1">
                <a:spcBef>
                  <a:spcPct val="0"/>
                </a:spcBef>
                <a:spcAft>
                  <a:spcPct val="0"/>
                </a:spcAft>
              </a:pPr>
              <a:t>5</a:t>
            </a:fld>
            <a:endParaRPr lang="en-US" smtClean="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DF5151-0CAB-4A85-8DBD-68DE27354A4B}" type="slidenum">
              <a:rPr lang="en-US" smtClean="0"/>
              <a:pPr/>
              <a:t>58</a:t>
            </a:fld>
            <a:endParaRPr lang="en-US"/>
          </a:p>
        </p:txBody>
      </p:sp>
    </p:spTree>
    <p:extLst>
      <p:ext uri="{BB962C8B-B14F-4D97-AF65-F5344CB8AC3E}">
        <p14:creationId xmlns:p14="http://schemas.microsoft.com/office/powerpoint/2010/main" val="19717341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eaLnBrk="1" fontAlgn="auto" hangingPunct="1">
              <a:spcBef>
                <a:spcPts val="0"/>
              </a:spcBef>
              <a:spcAft>
                <a:spcPts val="0"/>
              </a:spcAft>
              <a:defRPr/>
            </a:pPr>
            <a:r>
              <a:rPr lang="en-US" dirty="0" smtClean="0">
                <a:hlinkClick r:id="rId3"/>
              </a:rPr>
              <a:t>http://www.10percentchallenge.org/</a:t>
            </a:r>
            <a:endParaRPr lang="en-US" dirty="0" smtClean="0"/>
          </a:p>
          <a:p>
            <a:endParaRPr lang="en-US" dirty="0"/>
          </a:p>
        </p:txBody>
      </p:sp>
      <p:sp>
        <p:nvSpPr>
          <p:cNvPr id="4" name="Slide Number Placeholder 3"/>
          <p:cNvSpPr>
            <a:spLocks noGrp="1"/>
          </p:cNvSpPr>
          <p:nvPr>
            <p:ph type="sldNum" sz="quarter" idx="10"/>
          </p:nvPr>
        </p:nvSpPr>
        <p:spPr/>
        <p:txBody>
          <a:bodyPr/>
          <a:lstStyle/>
          <a:p>
            <a:fld id="{F1DF5151-0CAB-4A85-8DBD-68DE27354A4B}" type="slidenum">
              <a:rPr lang="en-US" smtClean="0"/>
              <a:pPr/>
              <a:t>59</a:t>
            </a:fld>
            <a:endParaRPr lang="en-US"/>
          </a:p>
        </p:txBody>
      </p:sp>
    </p:spTree>
    <p:extLst>
      <p:ext uri="{BB962C8B-B14F-4D97-AF65-F5344CB8AC3E}">
        <p14:creationId xmlns:p14="http://schemas.microsoft.com/office/powerpoint/2010/main" val="3421738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Weather forecasting is what we see on the news.  It is a short term projection of what will happen in the next few days to few weeks.  Temperature, amount of clouds, humidity.  But these factors are not projected for long periods of time.</a:t>
            </a:r>
          </a:p>
          <a:p>
            <a:pPr eaLnBrk="1" hangingPunct="1">
              <a:spcBef>
                <a:spcPct val="0"/>
              </a:spcBef>
            </a:pPr>
            <a:endParaRPr lang="en-US" smtClean="0"/>
          </a:p>
          <a:p>
            <a:pPr eaLnBrk="1" hangingPunct="1">
              <a:spcBef>
                <a:spcPct val="0"/>
              </a:spcBef>
            </a:pPr>
            <a:r>
              <a:rPr lang="en-US" smtClean="0"/>
              <a:t>Its accuracy has been improved over the years due to more satellites, more data and more knowledge of how meteorology works.</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465D1EF-95BE-4B2C-A879-436D25075638}" type="slidenum">
              <a:rPr lang="en-US" smtClean="0">
                <a:latin typeface="Calibri" pitchFamily="34" charset="0"/>
              </a:rPr>
              <a:pPr eaLnBrk="1" fontAlgn="base" hangingPunct="1">
                <a:spcBef>
                  <a:spcPct val="0"/>
                </a:spcBef>
                <a:spcAft>
                  <a:spcPct val="0"/>
                </a:spcAft>
              </a:pPr>
              <a:t>6</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Climate is the long term average of an area, region or the globe.  It is dictated by climate </a:t>
            </a:r>
            <a:r>
              <a:rPr lang="en-US" dirty="0" err="1" smtClean="0"/>
              <a:t>forcings</a:t>
            </a:r>
            <a:r>
              <a:rPr lang="en-US" dirty="0" smtClean="0"/>
              <a:t> that change throughout time.  </a:t>
            </a:r>
            <a:r>
              <a:rPr lang="en-US" dirty="0" err="1" smtClean="0"/>
              <a:t>Forcings</a:t>
            </a:r>
            <a:r>
              <a:rPr lang="en-US" dirty="0" smtClean="0"/>
              <a:t> are processes that dictate the extent of climate factors and the impacts of these factors on the environment.  </a:t>
            </a:r>
          </a:p>
          <a:p>
            <a:pPr eaLnBrk="1" fontAlgn="auto" hangingPunct="1">
              <a:spcBef>
                <a:spcPts val="0"/>
              </a:spcBef>
              <a:spcAft>
                <a:spcPts val="0"/>
              </a:spcAft>
              <a:defRPr/>
            </a:pPr>
            <a:r>
              <a:rPr lang="en-US" dirty="0" smtClean="0"/>
              <a:t>Some </a:t>
            </a:r>
            <a:r>
              <a:rPr lang="en-US" dirty="0" err="1" smtClean="0"/>
              <a:t>forcings</a:t>
            </a:r>
            <a:r>
              <a:rPr lang="en-US" dirty="0" smtClean="0"/>
              <a:t> include: </a:t>
            </a:r>
          </a:p>
          <a:p>
            <a:pPr marL="171450" indent="-171450" eaLnBrk="1" fontAlgn="auto" hangingPunct="1">
              <a:spcBef>
                <a:spcPts val="0"/>
              </a:spcBef>
              <a:spcAft>
                <a:spcPts val="0"/>
              </a:spcAft>
              <a:buFont typeface="Arial" pitchFamily="34" charset="0"/>
              <a:buChar char="•"/>
              <a:defRPr/>
            </a:pPr>
            <a:r>
              <a:rPr lang="en-US" dirty="0" smtClean="0"/>
              <a:t>solar activity</a:t>
            </a:r>
          </a:p>
          <a:p>
            <a:pPr marL="171450" indent="-171450" eaLnBrk="1" fontAlgn="auto" hangingPunct="1">
              <a:spcBef>
                <a:spcPts val="0"/>
              </a:spcBef>
              <a:spcAft>
                <a:spcPts val="0"/>
              </a:spcAft>
              <a:buFont typeface="Arial" pitchFamily="34" charset="0"/>
              <a:buChar char="•"/>
              <a:defRPr/>
            </a:pPr>
            <a:r>
              <a:rPr lang="en-US" dirty="0" smtClean="0"/>
              <a:t>cloud coverage</a:t>
            </a:r>
          </a:p>
          <a:p>
            <a:pPr marL="171450" indent="-171450" eaLnBrk="1" fontAlgn="auto" hangingPunct="1">
              <a:spcBef>
                <a:spcPts val="0"/>
              </a:spcBef>
              <a:spcAft>
                <a:spcPts val="0"/>
              </a:spcAft>
              <a:buFont typeface="Arial" pitchFamily="34" charset="0"/>
              <a:buChar char="•"/>
              <a:defRPr/>
            </a:pPr>
            <a:r>
              <a:rPr lang="en-US" dirty="0" smtClean="0"/>
              <a:t>greenhouse gases and their effect</a:t>
            </a:r>
          </a:p>
          <a:p>
            <a:pPr marL="171450" indent="-171450" eaLnBrk="1" fontAlgn="auto" hangingPunct="1">
              <a:spcBef>
                <a:spcPts val="0"/>
              </a:spcBef>
              <a:spcAft>
                <a:spcPts val="0"/>
              </a:spcAft>
              <a:buFont typeface="Arial" pitchFamily="34" charset="0"/>
              <a:buChar char="•"/>
              <a:defRPr/>
            </a:pPr>
            <a:r>
              <a:rPr lang="en-US" dirty="0" smtClean="0"/>
              <a:t>and ocean chemistry.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Climate is typically measured in periods of time of at least 30 years if not hundreds to thousands.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Climate is not stable, it does fluctuate, but over long periods of time.</a:t>
            </a:r>
            <a:endParaRPr 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365BB1B-5253-4800-9073-FFFAF71035C2}" type="slidenum">
              <a:rPr lang="en-US" smtClean="0">
                <a:latin typeface="Calibri" pitchFamily="34" charset="0"/>
              </a:rPr>
              <a:pPr eaLnBrk="1" fontAlgn="base" hangingPunct="1">
                <a:spcBef>
                  <a:spcPct val="0"/>
                </a:spcBef>
                <a:spcAft>
                  <a:spcPct val="0"/>
                </a:spcAft>
              </a:pPr>
              <a:t>7</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Climate forecasting has been a recent phenomena and its accuracy is increasing.  Meaning, scientists are getting better at projecting future climate.  As the science evolves and people see more change, the amount of variables included in the models increases.  In the 1870’s scientists only used the atmosphere to predict climate!  Now they use thousands of data sets with different types of climate forcings – land use, ocean content, GHG’s etc.</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2AA4BCF-070B-43EA-9C65-2B504BBCE399}" type="slidenum">
              <a:rPr lang="en-US" smtClean="0">
                <a:latin typeface="Calibri" pitchFamily="34" charset="0"/>
              </a:rPr>
              <a:pPr eaLnBrk="1" fontAlgn="base" hangingPunct="1">
                <a:spcBef>
                  <a:spcPct val="0"/>
                </a:spcBef>
                <a:spcAft>
                  <a:spcPct val="0"/>
                </a:spcAft>
              </a:pPr>
              <a:t>8</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dirty="0" smtClean="0"/>
              <a:t>This usually refers to the recent increase over the last 130 years.</a:t>
            </a:r>
          </a:p>
          <a:p>
            <a:pPr defTabSz="930275" eaLnBrk="1" hangingPunct="1">
              <a:spcBef>
                <a:spcPct val="0"/>
              </a:spcBef>
            </a:pPr>
            <a:endParaRPr lang="en-US" dirty="0" smtClean="0"/>
          </a:p>
          <a:p>
            <a:pPr defTabSz="930275" eaLnBrk="1" hangingPunct="1">
              <a:spcBef>
                <a:spcPct val="0"/>
              </a:spcBef>
            </a:pPr>
            <a:r>
              <a:rPr lang="en-US" dirty="0" smtClean="0"/>
              <a:t>A change in average temperature can have big effects on natural processes. The average difference between Washington DC and Charleston SC is less than 1.4 degrees F, but different plants grow there. </a:t>
            </a:r>
          </a:p>
          <a:p>
            <a:pPr defTabSz="930275" eaLnBrk="1" hangingPunct="1">
              <a:spcBef>
                <a:spcPct val="0"/>
              </a:spcBef>
            </a:pPr>
            <a:endParaRPr lang="en-US" dirty="0" smtClean="0"/>
          </a:p>
          <a:p>
            <a:pPr defTabSz="930275" eaLnBrk="1" hangingPunct="1">
              <a:spcBef>
                <a:spcPct val="0"/>
              </a:spcBef>
            </a:pPr>
            <a:r>
              <a:rPr lang="en-US" dirty="0" smtClean="0"/>
              <a:t>The 0 point is the surface temperature anomalies relative to 1951–1980 from surface air measurements at meteorological stations and ship and satellite SST measurements.</a:t>
            </a:r>
          </a:p>
          <a:p>
            <a:pPr defTabSz="930275" eaLnBrk="1" hangingPunct="1">
              <a:spcBef>
                <a:spcPct val="0"/>
              </a:spcBef>
            </a:pPr>
            <a:endParaRPr lang="en-US" dirty="0" smtClean="0"/>
          </a:p>
          <a:p>
            <a:pPr defTabSz="930275" eaLnBrk="1" hangingPunct="1">
              <a:spcBef>
                <a:spcPct val="0"/>
              </a:spcBef>
            </a:pPr>
            <a:r>
              <a:rPr lang="en-US" dirty="0" smtClean="0"/>
              <a:t>Source: Hansen et al. 2006.  Global Temperature Change, NASA.</a:t>
            </a:r>
          </a:p>
          <a:p>
            <a:pPr defTabSz="930275" eaLnBrk="1" hangingPunct="1">
              <a:spcBef>
                <a:spcPct val="0"/>
              </a:spcBef>
            </a:pPr>
            <a:endParaRPr lang="en-US" dirty="0" smtClean="0"/>
          </a:p>
          <a:p>
            <a:pPr defTabSz="930275" eaLnBrk="1" hangingPunct="1">
              <a:spcBef>
                <a:spcPct val="0"/>
              </a:spcBef>
            </a:pPr>
            <a:endParaRPr lang="en-US" dirty="0" smtClean="0"/>
          </a:p>
          <a:p>
            <a:pPr defTabSz="930275" eaLnBrk="1" hangingPunct="1">
              <a:spcBef>
                <a:spcPct val="0"/>
              </a:spcBef>
            </a:pPr>
            <a:endParaRPr 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B20078E-62B5-43E9-AA06-593B5F4B26B5}" type="slidenum">
              <a:rPr lang="en-US" smtClean="0">
                <a:latin typeface="Calibri" pitchFamily="34" charset="0"/>
              </a:rPr>
              <a:pPr eaLnBrk="1" fontAlgn="base" hangingPunct="1">
                <a:spcBef>
                  <a:spcPct val="0"/>
                </a:spcBef>
                <a:spcAft>
                  <a:spcPct val="0"/>
                </a:spcAft>
              </a:pPr>
              <a:t>9</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F448388-C625-4178-9989-6A911A041B00}" type="datetimeFigureOut">
              <a:rPr lang="en-US"/>
              <a:pPr>
                <a:defRPr/>
              </a:pPr>
              <a:t>8/1/2012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C75D05-97F0-484C-B49C-F65E278B43B4}" type="slidenum">
              <a:rPr lang="en-US"/>
              <a:pPr>
                <a:defRPr/>
              </a:pPr>
              <a:t>‹#›</a:t>
            </a:fld>
            <a:endParaRPr lang="en-US"/>
          </a:p>
        </p:txBody>
      </p:sp>
    </p:spTree>
    <p:extLst>
      <p:ext uri="{BB962C8B-B14F-4D97-AF65-F5344CB8AC3E}">
        <p14:creationId xmlns:p14="http://schemas.microsoft.com/office/powerpoint/2010/main" val="58540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1D9073-A7A7-4D24-AD78-4C3DAD62667F}" type="datetimeFigureOut">
              <a:rPr lang="en-US"/>
              <a:pPr>
                <a:defRPr/>
              </a:pPr>
              <a:t>8/1/2012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F5AF5E-6D13-43E1-9EAD-1C29BEDF5C46}" type="slidenum">
              <a:rPr lang="en-US"/>
              <a:pPr>
                <a:defRPr/>
              </a:pPr>
              <a:t>‹#›</a:t>
            </a:fld>
            <a:endParaRPr lang="en-US"/>
          </a:p>
        </p:txBody>
      </p:sp>
    </p:spTree>
    <p:extLst>
      <p:ext uri="{BB962C8B-B14F-4D97-AF65-F5344CB8AC3E}">
        <p14:creationId xmlns:p14="http://schemas.microsoft.com/office/powerpoint/2010/main" val="993212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A09EA4-2023-4F16-B2A3-39A452AAF73C}" type="datetimeFigureOut">
              <a:rPr lang="en-US"/>
              <a:pPr>
                <a:defRPr/>
              </a:pPr>
              <a:t>8/1/2012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2247C8-D2EF-4E64-96EF-BAE54589C758}" type="slidenum">
              <a:rPr lang="en-US"/>
              <a:pPr>
                <a:defRPr/>
              </a:pPr>
              <a:t>‹#›</a:t>
            </a:fld>
            <a:endParaRPr lang="en-US"/>
          </a:p>
        </p:txBody>
      </p:sp>
    </p:spTree>
    <p:extLst>
      <p:ext uri="{BB962C8B-B14F-4D97-AF65-F5344CB8AC3E}">
        <p14:creationId xmlns:p14="http://schemas.microsoft.com/office/powerpoint/2010/main" val="10906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F8A18B-32A3-41F3-99DC-0A9286BAD06E}" type="datetimeFigureOut">
              <a:rPr lang="en-US"/>
              <a:pPr>
                <a:defRPr/>
              </a:pPr>
              <a:t>8/1/2012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D803BD-292C-433E-BE45-42C4B2BC1E4A}" type="slidenum">
              <a:rPr lang="en-US"/>
              <a:pPr>
                <a:defRPr/>
              </a:pPr>
              <a:t>‹#›</a:t>
            </a:fld>
            <a:endParaRPr lang="en-US"/>
          </a:p>
        </p:txBody>
      </p:sp>
    </p:spTree>
    <p:extLst>
      <p:ext uri="{BB962C8B-B14F-4D97-AF65-F5344CB8AC3E}">
        <p14:creationId xmlns:p14="http://schemas.microsoft.com/office/powerpoint/2010/main" val="105803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B892805-B2EE-4041-B4F4-F6346825F2E4}" type="datetimeFigureOut">
              <a:rPr lang="en-US"/>
              <a:pPr>
                <a:defRPr/>
              </a:pPr>
              <a:t>8/1/2012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18975F-4542-4489-A6B4-FC8A8315D8D0}" type="slidenum">
              <a:rPr lang="en-US"/>
              <a:pPr>
                <a:defRPr/>
              </a:pPr>
              <a:t>‹#›</a:t>
            </a:fld>
            <a:endParaRPr lang="en-US"/>
          </a:p>
        </p:txBody>
      </p:sp>
    </p:spTree>
    <p:extLst>
      <p:ext uri="{BB962C8B-B14F-4D97-AF65-F5344CB8AC3E}">
        <p14:creationId xmlns:p14="http://schemas.microsoft.com/office/powerpoint/2010/main" val="131036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E24742D-321C-457B-9C20-85A0489E6182}" type="datetimeFigureOut">
              <a:rPr lang="en-US"/>
              <a:pPr>
                <a:defRPr/>
              </a:pPr>
              <a:t>8/1/2012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61D210-344E-4772-8FFE-9E2EAD73BA40}" type="slidenum">
              <a:rPr lang="en-US"/>
              <a:pPr>
                <a:defRPr/>
              </a:pPr>
              <a:t>‹#›</a:t>
            </a:fld>
            <a:endParaRPr lang="en-US"/>
          </a:p>
        </p:txBody>
      </p:sp>
    </p:spTree>
    <p:extLst>
      <p:ext uri="{BB962C8B-B14F-4D97-AF65-F5344CB8AC3E}">
        <p14:creationId xmlns:p14="http://schemas.microsoft.com/office/powerpoint/2010/main" val="318021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2FFFC1F-BAD4-46F5-9B68-D6A8462A9B27}" type="datetimeFigureOut">
              <a:rPr lang="en-US"/>
              <a:pPr>
                <a:defRPr/>
              </a:pPr>
              <a:t>8/1/2012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8BDCB66-8F1C-4ABB-964E-DD054B22F02B}" type="slidenum">
              <a:rPr lang="en-US"/>
              <a:pPr>
                <a:defRPr/>
              </a:pPr>
              <a:t>‹#›</a:t>
            </a:fld>
            <a:endParaRPr lang="en-US"/>
          </a:p>
        </p:txBody>
      </p:sp>
    </p:spTree>
    <p:extLst>
      <p:ext uri="{BB962C8B-B14F-4D97-AF65-F5344CB8AC3E}">
        <p14:creationId xmlns:p14="http://schemas.microsoft.com/office/powerpoint/2010/main" val="3726821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F1FC20-E7AA-4D45-A5B6-18EA6FB2D31A}" type="datetimeFigureOut">
              <a:rPr lang="en-US"/>
              <a:pPr>
                <a:defRPr/>
              </a:pPr>
              <a:t>8/1/2012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C63E19E-8975-4185-82FD-CCCDD10D0C6E}" type="slidenum">
              <a:rPr lang="en-US"/>
              <a:pPr>
                <a:defRPr/>
              </a:pPr>
              <a:t>‹#›</a:t>
            </a:fld>
            <a:endParaRPr lang="en-US"/>
          </a:p>
        </p:txBody>
      </p:sp>
    </p:spTree>
    <p:extLst>
      <p:ext uri="{BB962C8B-B14F-4D97-AF65-F5344CB8AC3E}">
        <p14:creationId xmlns:p14="http://schemas.microsoft.com/office/powerpoint/2010/main" val="2075456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DA4C38-3F15-4623-ABDF-D23FBD8CB2D1}" type="datetimeFigureOut">
              <a:rPr lang="en-US"/>
              <a:pPr>
                <a:defRPr/>
              </a:pPr>
              <a:t>8/1/2012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D3BB9DD-3B2E-497E-8888-342F398CE404}" type="slidenum">
              <a:rPr lang="en-US"/>
              <a:pPr>
                <a:defRPr/>
              </a:pPr>
              <a:t>‹#›</a:t>
            </a:fld>
            <a:endParaRPr lang="en-US"/>
          </a:p>
        </p:txBody>
      </p:sp>
    </p:spTree>
    <p:extLst>
      <p:ext uri="{BB962C8B-B14F-4D97-AF65-F5344CB8AC3E}">
        <p14:creationId xmlns:p14="http://schemas.microsoft.com/office/powerpoint/2010/main" val="429237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CDB0A0-E7EE-4F4F-8683-F657D95F298F}" type="datetimeFigureOut">
              <a:rPr lang="en-US"/>
              <a:pPr>
                <a:defRPr/>
              </a:pPr>
              <a:t>8/1/2012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115FAB-9D66-4C70-B753-68A426791A12}" type="slidenum">
              <a:rPr lang="en-US"/>
              <a:pPr>
                <a:defRPr/>
              </a:pPr>
              <a:t>‹#›</a:t>
            </a:fld>
            <a:endParaRPr lang="en-US"/>
          </a:p>
        </p:txBody>
      </p:sp>
    </p:spTree>
    <p:extLst>
      <p:ext uri="{BB962C8B-B14F-4D97-AF65-F5344CB8AC3E}">
        <p14:creationId xmlns:p14="http://schemas.microsoft.com/office/powerpoint/2010/main" val="2619282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5E3DEB-83BE-4E6B-82CE-791EA8A4B73F}" type="datetimeFigureOut">
              <a:rPr lang="en-US"/>
              <a:pPr>
                <a:defRPr/>
              </a:pPr>
              <a:t>8/1/2012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B4DDC5-418F-4337-B377-875A4AC2630C}" type="slidenum">
              <a:rPr lang="en-US"/>
              <a:pPr>
                <a:defRPr/>
              </a:pPr>
              <a:t>‹#›</a:t>
            </a:fld>
            <a:endParaRPr lang="en-US"/>
          </a:p>
        </p:txBody>
      </p:sp>
    </p:spTree>
    <p:extLst>
      <p:ext uri="{BB962C8B-B14F-4D97-AF65-F5344CB8AC3E}">
        <p14:creationId xmlns:p14="http://schemas.microsoft.com/office/powerpoint/2010/main" val="1591883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39999">
              <a:srgbClr val="85C2FF"/>
            </a:gs>
            <a:gs pos="69000">
              <a:srgbClr val="C4D6EB">
                <a:alpha val="72000"/>
              </a:srgbClr>
            </a:gs>
            <a:gs pos="100000">
              <a:srgbClr val="FFEBFA"/>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5BFCDB7-934B-4DE4-BACE-4BF6C4DCABC0}" type="datetimeFigureOut">
              <a:rPr lang="en-US"/>
              <a:pPr>
                <a:defRPr/>
              </a:pPr>
              <a:t>8/1/2012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14DC73-ED2A-42EF-9399-2461854B16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2.jpeg"/><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4" descr="gdf ,  bnmklm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6"/>
          <p:cNvSpPr txBox="1">
            <a:spLocks noChangeArrowheads="1"/>
          </p:cNvSpPr>
          <p:nvPr/>
        </p:nvSpPr>
        <p:spPr bwMode="auto">
          <a:xfrm>
            <a:off x="1219200" y="260350"/>
            <a:ext cx="75438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4000">
                <a:solidFill>
                  <a:srgbClr val="FFFFFF"/>
                </a:solidFill>
                <a:latin typeface="Calibri" pitchFamily="34" charset="0"/>
              </a:rPr>
              <a:t>Clearing the Air</a:t>
            </a:r>
            <a:endParaRPr lang="fr-FR" sz="2800" i="1">
              <a:solidFill>
                <a:schemeClr val="bg1"/>
              </a:solidFill>
              <a:latin typeface="Calibri" pitchFamily="34" charset="0"/>
            </a:endParaRPr>
          </a:p>
        </p:txBody>
      </p:sp>
      <p:sp>
        <p:nvSpPr>
          <p:cNvPr id="2052" name="Rectangle 1"/>
          <p:cNvSpPr>
            <a:spLocks noChangeArrowheads="1"/>
          </p:cNvSpPr>
          <p:nvPr/>
        </p:nvSpPr>
        <p:spPr bwMode="auto">
          <a:xfrm>
            <a:off x="2895600" y="1143000"/>
            <a:ext cx="5867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3000">
                <a:solidFill>
                  <a:schemeClr val="bg1"/>
                </a:solidFill>
                <a:latin typeface="Calibri" pitchFamily="34" charset="0"/>
              </a:rPr>
              <a:t>Examining the evidence </a:t>
            </a:r>
          </a:p>
          <a:p>
            <a:pPr algn="r"/>
            <a:r>
              <a:rPr lang="en-US" sz="3000">
                <a:solidFill>
                  <a:schemeClr val="bg1"/>
                </a:solidFill>
                <a:latin typeface="Calibri" pitchFamily="34" charset="0"/>
              </a:rPr>
              <a:t>of climate change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Climate Change</a:t>
            </a:r>
          </a:p>
        </p:txBody>
      </p:sp>
      <p:sp>
        <p:nvSpPr>
          <p:cNvPr id="11267" name="Content Placeholder 2"/>
          <p:cNvSpPr>
            <a:spLocks noGrp="1"/>
          </p:cNvSpPr>
          <p:nvPr>
            <p:ph idx="1"/>
          </p:nvPr>
        </p:nvSpPr>
        <p:spPr/>
        <p:txBody>
          <a:bodyPr/>
          <a:lstStyle/>
          <a:p>
            <a:pPr eaLnBrk="1" hangingPunct="1"/>
            <a:r>
              <a:rPr lang="en-US" smtClean="0"/>
              <a:t>Includes a variety of likely changes</a:t>
            </a:r>
          </a:p>
          <a:p>
            <a:pPr lvl="1" eaLnBrk="1" hangingPunct="1"/>
            <a:r>
              <a:rPr lang="en-US" smtClean="0"/>
              <a:t>The effects will not be the same everywhere</a:t>
            </a:r>
          </a:p>
          <a:p>
            <a:pPr eaLnBrk="1" hangingPunct="1"/>
            <a:r>
              <a:rPr lang="en-US" smtClean="0"/>
              <a:t>Includes changes to:</a:t>
            </a:r>
          </a:p>
          <a:p>
            <a:pPr lvl="1" eaLnBrk="1" hangingPunct="1"/>
            <a:r>
              <a:rPr lang="en-US" smtClean="0"/>
              <a:t>Temperature</a:t>
            </a:r>
          </a:p>
          <a:p>
            <a:pPr lvl="1" eaLnBrk="1" hangingPunct="1"/>
            <a:r>
              <a:rPr lang="en-US" smtClean="0"/>
              <a:t>Precipitation</a:t>
            </a:r>
          </a:p>
          <a:p>
            <a:pPr lvl="1" eaLnBrk="1" hangingPunct="1"/>
            <a:r>
              <a:rPr lang="en-US" smtClean="0"/>
              <a:t>Sea Ice</a:t>
            </a:r>
          </a:p>
          <a:p>
            <a:pPr lvl="1" eaLnBrk="1" hangingPunct="1"/>
            <a:r>
              <a:rPr lang="en-US" smtClean="0"/>
              <a:t>Sea Level</a:t>
            </a:r>
          </a:p>
          <a:p>
            <a:pPr lvl="1" eaLnBrk="1" hangingPunct="1"/>
            <a:r>
              <a:rPr lang="en-US" smtClean="0"/>
              <a:t>Extreme Weather Events</a:t>
            </a:r>
          </a:p>
          <a:p>
            <a:pPr eaLnBrk="1" hangingPunct="1"/>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8040687" cy="1362075"/>
          </a:xfrm>
        </p:spPr>
        <p:txBody>
          <a:bodyPr rtlCol="0">
            <a:normAutofit/>
          </a:bodyPr>
          <a:lstStyle/>
          <a:p>
            <a:pPr eaLnBrk="1" fontAlgn="auto" hangingPunct="1">
              <a:spcAft>
                <a:spcPts val="0"/>
              </a:spcAft>
              <a:defRPr/>
            </a:pPr>
            <a:r>
              <a:rPr lang="en-US" dirty="0" smtClean="0"/>
              <a:t>What is the EVIDENCE of </a:t>
            </a:r>
            <a:r>
              <a:rPr lang="en-US" dirty="0" err="1" smtClean="0"/>
              <a:t>chanGE</a:t>
            </a:r>
            <a:r>
              <a:rPr lang="en-US" dirty="0" smtClean="0"/>
              <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pPr eaLnBrk="1" hangingPunct="1"/>
            <a:r>
              <a:rPr lang="en-US" smtClean="0"/>
              <a:t>Temperature</a:t>
            </a:r>
          </a:p>
        </p:txBody>
      </p:sp>
      <p:pic>
        <p:nvPicPr>
          <p:cNvPr id="13315"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50950"/>
            <a:ext cx="83058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1"/>
          <p:cNvSpPr txBox="1">
            <a:spLocks noChangeArrowheads="1"/>
          </p:cNvSpPr>
          <p:nvPr/>
        </p:nvSpPr>
        <p:spPr bwMode="auto">
          <a:xfrm>
            <a:off x="-4763" y="6626225"/>
            <a:ext cx="3662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latin typeface="Calibri" pitchFamily="34" charset="0"/>
              </a:rPr>
              <a:t>Courtesy: The Weather Channel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Average Temperature 1961-1990</a:t>
            </a:r>
          </a:p>
        </p:txBody>
      </p:sp>
      <p:pic>
        <p:nvPicPr>
          <p:cNvPr id="14339" name="Picture 2" descr="Annual Average Temper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757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p:cNvSpPr>
            <a:spLocks noChangeArrowheads="1"/>
          </p:cNvSpPr>
          <p:nvPr/>
        </p:nvSpPr>
        <p:spPr bwMode="auto">
          <a:xfrm>
            <a:off x="-17463" y="6457950"/>
            <a:ext cx="9193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latin typeface="Calibri" pitchFamily="34" charset="0"/>
              </a:rPr>
              <a:t>McKenny, Dan, Megan Embrey, Amy Lee, Anantha Aiyyer, Bridget Lassiter, Ryan Boyles, Ashley Frazier, Sharon Schulze, and Heather Dinon. "Climate and Weather." </a:t>
            </a:r>
            <a:r>
              <a:rPr lang="en-US" sz="1000" i="1">
                <a:latin typeface="Calibri" pitchFamily="34" charset="0"/>
              </a:rPr>
              <a:t>Climate Education for Agriculture</a:t>
            </a:r>
            <a:r>
              <a:rPr lang="en-US" sz="1000">
                <a:latin typeface="Calibri" pitchFamily="34" charset="0"/>
              </a:rPr>
              <a:t>. NC State University,  Web. 13 July 2012. &lt;http://nc-climate.ncsu.edu/edu/ag/ClimateandWeather&gt;.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861060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
          <p:cNvSpPr>
            <a:spLocks noChangeArrowheads="1"/>
          </p:cNvSpPr>
          <p:nvPr/>
        </p:nvSpPr>
        <p:spPr bwMode="auto">
          <a:xfrm>
            <a:off x="-38100" y="6332538"/>
            <a:ext cx="9150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latin typeface="Calibri" pitchFamily="34" charset="0"/>
              </a:rPr>
              <a:t>IPCC, 2007: Summary for Policymakers. In: </a:t>
            </a:r>
            <a:r>
              <a:rPr lang="en-US" sz="1000" i="1">
                <a:latin typeface="Calibri" pitchFamily="34" charset="0"/>
              </a:rPr>
              <a:t>Climate Change 2007: The Physical Science Basis. Contribution of Working Group I to the Fourth Assessment Report of the Intergovernmental Panel on Climate Change </a:t>
            </a:r>
            <a:r>
              <a:rPr lang="en-US" sz="1000">
                <a:latin typeface="Calibri" pitchFamily="34" charset="0"/>
              </a:rPr>
              <a:t>[Solomon, S., D. Qin, M. Manning, Z. Chen, M. Marquis, K.B. Averyt, M.Tignor and H.L. Miller (eds.)]. Cambridge University Press, Cambridge, United Kingdom and New York, NY, USA.</a:t>
            </a:r>
          </a:p>
        </p:txBody>
      </p:sp>
      <p:sp>
        <p:nvSpPr>
          <p:cNvPr id="15364" name="Title 6"/>
          <p:cNvSpPr>
            <a:spLocks noGrp="1"/>
          </p:cNvSpPr>
          <p:nvPr>
            <p:ph type="title"/>
          </p:nvPr>
        </p:nvSpPr>
        <p:spPr/>
        <p:txBody>
          <a:bodyPr/>
          <a:lstStyle/>
          <a:p>
            <a:pPr eaLnBrk="1" hangingPunct="1"/>
            <a:r>
              <a:rPr lang="en-US" smtClean="0"/>
              <a:t>Temperature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Precipitation</a:t>
            </a:r>
            <a:endParaRPr lang="en-US" dirty="0"/>
          </a:p>
        </p:txBody>
      </p:sp>
      <p:pic>
        <p:nvPicPr>
          <p:cNvPr id="7" name="Picture 6"/>
          <p:cNvPicPr>
            <a:picLocks noChangeAspect="1"/>
          </p:cNvPicPr>
          <p:nvPr/>
        </p:nvPicPr>
        <p:blipFill>
          <a:blip r:embed="rId3"/>
          <a:stretch>
            <a:fillRect/>
          </a:stretch>
        </p:blipFill>
        <p:spPr>
          <a:xfrm>
            <a:off x="533400" y="1363944"/>
            <a:ext cx="8114484" cy="5476022"/>
          </a:xfrm>
          <a:prstGeom prst="rect">
            <a:avLst/>
          </a:prstGeom>
        </p:spPr>
      </p:pic>
    </p:spTree>
    <p:extLst>
      <p:ext uri="{BB962C8B-B14F-4D97-AF65-F5344CB8AC3E}">
        <p14:creationId xmlns:p14="http://schemas.microsoft.com/office/powerpoint/2010/main" val="2505949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550863" y="228600"/>
            <a:ext cx="8229600" cy="1143000"/>
          </a:xfrm>
        </p:spPr>
        <p:txBody>
          <a:bodyPr/>
          <a:lstStyle/>
          <a:p>
            <a:pPr eaLnBrk="1" hangingPunct="1"/>
            <a:r>
              <a:rPr lang="en-US" smtClean="0"/>
              <a:t>Arctic Sea Ice</a:t>
            </a:r>
          </a:p>
        </p:txBody>
      </p:sp>
      <p:sp>
        <p:nvSpPr>
          <p:cNvPr id="16387" name="Text Box 4"/>
          <p:cNvSpPr>
            <a:spLocks noGrp="1" noChangeArrowheads="1"/>
          </p:cNvSpPr>
          <p:nvPr>
            <p:ph idx="1"/>
          </p:nvPr>
        </p:nvSpPr>
        <p:spPr>
          <a:xfrm>
            <a:off x="701675" y="5867400"/>
            <a:ext cx="8229600" cy="708025"/>
          </a:xfrm>
        </p:spPr>
        <p:txBody>
          <a:bodyPr>
            <a:spAutoFit/>
          </a:bodyPr>
          <a:lstStyle/>
          <a:p>
            <a:pPr marL="0" indent="0" eaLnBrk="1" hangingPunct="1">
              <a:spcBef>
                <a:spcPct val="50000"/>
              </a:spcBef>
              <a:buFont typeface="Arial" charset="0"/>
              <a:buNone/>
            </a:pPr>
            <a:r>
              <a:rPr lang="en-US" sz="4000" smtClean="0">
                <a:latin typeface="Arial" charset="0"/>
              </a:rPr>
              <a:t>	1979                        2009</a:t>
            </a: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smtClean="0"/>
              <a:t>Sea Ice</a:t>
            </a:r>
          </a:p>
        </p:txBody>
      </p:sp>
      <p:pic>
        <p:nvPicPr>
          <p:cNvPr id="17411" name="il_fi" descr="http://nsidc.org/cryosphere/sotc/images/mean_anomaly_1953-2011-v2.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1125" y="1539875"/>
            <a:ext cx="8905875" cy="4902200"/>
          </a:xfrm>
        </p:spPr>
      </p:pic>
      <p:sp>
        <p:nvSpPr>
          <p:cNvPr id="17412" name="Rectangle 1"/>
          <p:cNvSpPr>
            <a:spLocks noChangeArrowheads="1"/>
          </p:cNvSpPr>
          <p:nvPr/>
        </p:nvSpPr>
        <p:spPr bwMode="auto">
          <a:xfrm>
            <a:off x="-15875" y="6442075"/>
            <a:ext cx="9159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latin typeface="Calibri" pitchFamily="34" charset="0"/>
              </a:rPr>
              <a:t>Armstrong, Richard L. "Sea Ice." </a:t>
            </a:r>
            <a:r>
              <a:rPr lang="en-US" sz="1000" i="1">
                <a:latin typeface="Calibri" pitchFamily="34" charset="0"/>
              </a:rPr>
              <a:t>State of the Cryosphere</a:t>
            </a:r>
            <a:r>
              <a:rPr lang="en-US" sz="1000">
                <a:latin typeface="Calibri" pitchFamily="34" charset="0"/>
              </a:rPr>
              <a:t>. National Snow and Ice Data Center, 21 May 2012. Web. 13 July 2012. &lt;http://nsidc.org/cryosphere/sotc/sea_ice.html&gt;.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533400" y="228600"/>
            <a:ext cx="8229600" cy="1143000"/>
          </a:xfrm>
        </p:spPr>
        <p:txBody>
          <a:bodyPr/>
          <a:lstStyle/>
          <a:p>
            <a:pPr eaLnBrk="1" hangingPunct="1"/>
            <a:r>
              <a:rPr lang="en-US" smtClean="0"/>
              <a:t>Sea Level</a:t>
            </a:r>
          </a:p>
        </p:txBody>
      </p:sp>
      <p:pic>
        <p:nvPicPr>
          <p:cNvPr id="18435"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219200"/>
            <a:ext cx="8174038" cy="5181600"/>
          </a:xfrm>
        </p:spPr>
      </p:pic>
      <p:sp>
        <p:nvSpPr>
          <p:cNvPr id="18436" name="Rectangle 1"/>
          <p:cNvSpPr>
            <a:spLocks noChangeArrowheads="1"/>
          </p:cNvSpPr>
          <p:nvPr/>
        </p:nvSpPr>
        <p:spPr bwMode="auto">
          <a:xfrm>
            <a:off x="-38100" y="6443663"/>
            <a:ext cx="9182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latin typeface="Calibri" pitchFamily="34" charset="0"/>
              </a:rPr>
              <a:t>Hansen, James, and Makiko Sato. "Sea Level." </a:t>
            </a:r>
            <a:r>
              <a:rPr lang="en-US" sz="1000" i="1">
                <a:latin typeface="Calibri" pitchFamily="34" charset="0"/>
              </a:rPr>
              <a:t>Updating the Climate Science: What Path Is the Real World Following?</a:t>
            </a:r>
            <a:r>
              <a:rPr lang="en-US" sz="1000">
                <a:latin typeface="Calibri" pitchFamily="34" charset="0"/>
              </a:rPr>
              <a:t> Columbia University, 26 June 2012. Web. 13 July 2012. &lt;http://www.columbia.edu/~mhs119/SeaLevel/&gt;.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pPr eaLnBrk="1" hangingPunct="1"/>
            <a:r>
              <a:rPr lang="en-US" smtClean="0"/>
              <a:t>Ecosystem</a:t>
            </a:r>
          </a:p>
        </p:txBody>
      </p:sp>
      <p:pic>
        <p:nvPicPr>
          <p:cNvPr id="1945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812006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1"/>
          <p:cNvSpPr>
            <a:spLocks noChangeArrowheads="1"/>
          </p:cNvSpPr>
          <p:nvPr/>
        </p:nvSpPr>
        <p:spPr bwMode="auto">
          <a:xfrm>
            <a:off x="0" y="6478588"/>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30275"/>
            <a:r>
              <a:rPr lang="en-US" sz="1000">
                <a:latin typeface="Calibri" pitchFamily="34" charset="0"/>
              </a:rPr>
              <a:t>Bergengren, Jon C., Duane E. Waliser, and Yuk L. Yung. "Ecological Sensitivity: A Biospheric View of Climate Change." </a:t>
            </a:r>
            <a:r>
              <a:rPr lang="en-US" sz="1000" i="1">
                <a:latin typeface="Calibri" pitchFamily="34" charset="0"/>
              </a:rPr>
              <a:t>Climate Change</a:t>
            </a:r>
            <a:r>
              <a:rPr lang="en-US" sz="1000">
                <a:latin typeface="Calibri" pitchFamily="34" charset="0"/>
              </a:rPr>
              <a:t> 107.3 (2011): 433-57. </a:t>
            </a:r>
            <a:r>
              <a:rPr lang="en-US" sz="1000" i="1">
                <a:latin typeface="Calibri" pitchFamily="34" charset="0"/>
              </a:rPr>
              <a:t>SpringerLink</a:t>
            </a:r>
            <a:r>
              <a:rPr lang="en-US" sz="1000">
                <a:latin typeface="Calibri" pitchFamily="34" charset="0"/>
              </a:rPr>
              <a:t>. Web. 22 June 2012.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You may have heard statements like…</a:t>
            </a:r>
            <a:endParaRPr lang="en-US" dirty="0"/>
          </a:p>
        </p:txBody>
      </p:sp>
      <p:sp>
        <p:nvSpPr>
          <p:cNvPr id="3075" name="Content Placeholder 2"/>
          <p:cNvSpPr>
            <a:spLocks noGrp="1"/>
          </p:cNvSpPr>
          <p:nvPr>
            <p:ph idx="1"/>
          </p:nvPr>
        </p:nvSpPr>
        <p:spPr>
          <a:xfrm>
            <a:off x="304800" y="1600200"/>
            <a:ext cx="8382000" cy="4525963"/>
          </a:xfrm>
        </p:spPr>
        <p:txBody>
          <a:bodyPr/>
          <a:lstStyle/>
          <a:p>
            <a:pPr eaLnBrk="1" hangingPunct="1">
              <a:lnSpc>
                <a:spcPct val="90000"/>
              </a:lnSpc>
            </a:pPr>
            <a:r>
              <a:rPr lang="en-US" smtClean="0"/>
              <a:t>“Most climate scientists agree.”</a:t>
            </a:r>
          </a:p>
          <a:p>
            <a:pPr eaLnBrk="1" hangingPunct="1">
              <a:lnSpc>
                <a:spcPct val="90000"/>
              </a:lnSpc>
            </a:pPr>
            <a:r>
              <a:rPr lang="en-US" smtClean="0"/>
              <a:t>“Most scientists don’t agree.”</a:t>
            </a:r>
          </a:p>
          <a:p>
            <a:pPr eaLnBrk="1" hangingPunct="1">
              <a:lnSpc>
                <a:spcPct val="90000"/>
              </a:lnSpc>
            </a:pPr>
            <a:r>
              <a:rPr lang="en-US" smtClean="0"/>
              <a:t>“Since we can’t predict the weather next week, we can’t know it will be warmer in 100 years.”</a:t>
            </a:r>
          </a:p>
          <a:p>
            <a:pPr eaLnBrk="1" hangingPunct="1">
              <a:lnSpc>
                <a:spcPct val="90000"/>
              </a:lnSpc>
            </a:pPr>
            <a:r>
              <a:rPr lang="en-US" smtClean="0"/>
              <a:t>“Carbon is natural – what’s the problem?”</a:t>
            </a:r>
          </a:p>
          <a:p>
            <a:pPr eaLnBrk="1" hangingPunct="1">
              <a:lnSpc>
                <a:spcPct val="90000"/>
              </a:lnSpc>
            </a:pPr>
            <a:r>
              <a:rPr lang="en-US" smtClean="0"/>
              <a:t>“Sea level has already risen and will continue in this century.”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What does this all mean?</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a:t>Scientists combine this evidence to draw conclusions:  </a:t>
            </a:r>
          </a:p>
          <a:p>
            <a:pPr lvl="1" eaLnBrk="1" fontAlgn="auto" hangingPunct="1">
              <a:spcAft>
                <a:spcPts val="0"/>
              </a:spcAft>
              <a:buFont typeface="Arial" pitchFamily="34" charset="0"/>
              <a:buChar char="–"/>
              <a:defRPr/>
            </a:pPr>
            <a:r>
              <a:rPr lang="en-US" dirty="0"/>
              <a:t>Earth’s climate is currently changing.</a:t>
            </a:r>
          </a:p>
          <a:p>
            <a:pPr lvl="1" eaLnBrk="1" fontAlgn="auto" hangingPunct="1">
              <a:spcAft>
                <a:spcPts val="0"/>
              </a:spcAft>
              <a:buFont typeface="Arial" pitchFamily="34" charset="0"/>
              <a:buChar char="–"/>
              <a:defRPr/>
            </a:pPr>
            <a:r>
              <a:rPr lang="en-US" dirty="0"/>
              <a:t>Changes are not the same at all locations on Earth.  </a:t>
            </a:r>
            <a:endParaRPr lang="en-US" sz="3600" dirty="0"/>
          </a:p>
          <a:p>
            <a:pPr lvl="1" eaLnBrk="1" fontAlgn="auto" hangingPunct="1">
              <a:spcAft>
                <a:spcPts val="0"/>
              </a:spcAft>
              <a:buFont typeface="Arial" pitchFamily="34" charset="0"/>
              <a:buChar char="–"/>
              <a:defRPr/>
            </a:pPr>
            <a:r>
              <a:rPr lang="en-US" dirty="0"/>
              <a:t>Future changes may be </a:t>
            </a:r>
            <a:r>
              <a:rPr lang="en-US" dirty="0" smtClean="0"/>
              <a:t>more rapid than historical </a:t>
            </a:r>
            <a:r>
              <a:rPr lang="en-US" dirty="0"/>
              <a:t>changes.</a:t>
            </a:r>
          </a:p>
          <a:p>
            <a:pPr eaLnBrk="1" fontAlgn="auto" hangingPunct="1">
              <a:spcAft>
                <a:spcPts val="0"/>
              </a:spcAft>
              <a:buFont typeface="Arial" pitchFamily="34" charset="0"/>
              <a:buChar char="•"/>
              <a:defRPr/>
            </a:pPr>
            <a:r>
              <a:rPr lang="en-US" dirty="0"/>
              <a:t>They look at </a:t>
            </a:r>
            <a:r>
              <a:rPr lang="en-US" dirty="0" smtClean="0"/>
              <a:t>evidence</a:t>
            </a:r>
            <a:endParaRPr lang="en-US" sz="4000" dirty="0"/>
          </a:p>
          <a:p>
            <a:pPr lvl="1" eaLnBrk="1" fontAlgn="auto" hangingPunct="1">
              <a:spcAft>
                <a:spcPts val="0"/>
              </a:spcAft>
              <a:buFont typeface="Arial" pitchFamily="34" charset="0"/>
              <a:buChar char="–"/>
              <a:defRPr/>
            </a:pPr>
            <a:r>
              <a:rPr lang="en-US" dirty="0" smtClean="0"/>
              <a:t>If these trends do not match historical averages or if they appear to be accelerated, then </a:t>
            </a:r>
            <a:r>
              <a:rPr lang="en-US" b="1" dirty="0" smtClean="0"/>
              <a:t>climate </a:t>
            </a:r>
            <a:r>
              <a:rPr lang="en-US" b="1" dirty="0"/>
              <a:t>i</a:t>
            </a:r>
            <a:r>
              <a:rPr lang="en-US" b="1" dirty="0" smtClean="0"/>
              <a:t>s changing differently than it has in the past.</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Why is climate changing?</a:t>
            </a:r>
            <a:br>
              <a:rPr lang="en-US" dirty="0" smtClean="0"/>
            </a:br>
            <a:endParaRPr lang="en-US" dirty="0"/>
          </a:p>
        </p:txBody>
      </p:sp>
      <p:sp>
        <p:nvSpPr>
          <p:cNvPr id="21507" name="Rectangle 2"/>
          <p:cNvSpPr>
            <a:spLocks noChangeArrowheads="1"/>
          </p:cNvSpPr>
          <p:nvPr/>
        </p:nvSpPr>
        <p:spPr bwMode="auto">
          <a:xfrm>
            <a:off x="838200" y="5334000"/>
            <a:ext cx="5943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000">
                <a:latin typeface="Calibri" pitchFamily="34" charset="0"/>
              </a:rPr>
              <a:t>Natural and Anthropogenic Changes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Climate is defined by several forces</a:t>
            </a:r>
          </a:p>
        </p:txBody>
      </p:sp>
      <p:sp>
        <p:nvSpPr>
          <p:cNvPr id="22531" name="Content Placeholder 2"/>
          <p:cNvSpPr>
            <a:spLocks noGrp="1"/>
          </p:cNvSpPr>
          <p:nvPr>
            <p:ph idx="1"/>
          </p:nvPr>
        </p:nvSpPr>
        <p:spPr/>
        <p:txBody>
          <a:bodyPr/>
          <a:lstStyle/>
          <a:p>
            <a:pPr eaLnBrk="1" hangingPunct="1"/>
            <a:r>
              <a:rPr lang="en-US" smtClean="0"/>
              <a:t>Solar radiation</a:t>
            </a:r>
          </a:p>
          <a:p>
            <a:pPr eaLnBrk="1" hangingPunct="1"/>
            <a:r>
              <a:rPr lang="en-US" smtClean="0"/>
              <a:t>Ocean composition</a:t>
            </a:r>
          </a:p>
          <a:p>
            <a:pPr eaLnBrk="1" hangingPunct="1"/>
            <a:r>
              <a:rPr lang="en-US" smtClean="0"/>
              <a:t>Greenhouse effect</a:t>
            </a:r>
          </a:p>
          <a:p>
            <a:pPr eaLnBrk="1" hangingPunct="1"/>
            <a:r>
              <a:rPr lang="en-US" smtClean="0"/>
              <a:t>Albedo effect</a:t>
            </a:r>
          </a:p>
          <a:p>
            <a:pPr eaLnBrk="1" hangingPunct="1"/>
            <a:r>
              <a:rPr lang="en-US" smtClean="0"/>
              <a:t>Continental land arrangement</a:t>
            </a:r>
          </a:p>
          <a:p>
            <a:pPr eaLnBrk="1" hangingPunct="1"/>
            <a:r>
              <a:rPr lang="en-US" smtClean="0"/>
              <a:t>There have been </a:t>
            </a:r>
            <a:r>
              <a:rPr lang="en-US" b="1" smtClean="0"/>
              <a:t>natural</a:t>
            </a:r>
            <a:r>
              <a:rPr lang="en-US" smtClean="0"/>
              <a:t> fluctuations in these forces that have caused past climate change</a:t>
            </a:r>
          </a:p>
          <a:p>
            <a:pPr lvl="1" eaLnBrk="1" hangingPunct="1"/>
            <a:r>
              <a:rPr lang="en-US" smtClean="0"/>
              <a:t>Are they causing current changes?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three slides are to come.</a:t>
            </a:r>
            <a:endParaRPr lang="en-US" dirty="0"/>
          </a:p>
        </p:txBody>
      </p:sp>
      <p:sp>
        <p:nvSpPr>
          <p:cNvPr id="3" name="Content Placeholder 2"/>
          <p:cNvSpPr>
            <a:spLocks noGrp="1"/>
          </p:cNvSpPr>
          <p:nvPr>
            <p:ph idx="1"/>
          </p:nvPr>
        </p:nvSpPr>
        <p:spPr/>
        <p:txBody>
          <a:bodyPr/>
          <a:lstStyle/>
          <a:p>
            <a:r>
              <a:rPr lang="en-US" dirty="0" smtClean="0"/>
              <a:t>There are some people who believe that the climate change we are seeing today is due to other natural forces, and not anthropogenic</a:t>
            </a:r>
          </a:p>
          <a:p>
            <a:pPr lvl="1"/>
            <a:r>
              <a:rPr lang="en-US" dirty="0" smtClean="0"/>
              <a:t>Changes in volcanic activity</a:t>
            </a:r>
          </a:p>
          <a:p>
            <a:pPr lvl="1"/>
            <a:r>
              <a:rPr lang="en-US" dirty="0" smtClean="0"/>
              <a:t>Changes in solar radiation</a:t>
            </a:r>
          </a:p>
          <a:p>
            <a:pPr lvl="1"/>
            <a:r>
              <a:rPr lang="en-US" dirty="0" smtClean="0"/>
              <a:t>Increased solar flares and sun spots</a:t>
            </a:r>
          </a:p>
          <a:p>
            <a:pPr lvl="1"/>
            <a:r>
              <a:rPr lang="en-US" dirty="0" smtClean="0"/>
              <a:t>Changes in Earth’s orbit around the sun</a:t>
            </a:r>
          </a:p>
          <a:p>
            <a:endParaRPr lang="en-US" dirty="0"/>
          </a:p>
        </p:txBody>
      </p:sp>
    </p:spTree>
    <p:extLst>
      <p:ext uri="{BB962C8B-B14F-4D97-AF65-F5344CB8AC3E}">
        <p14:creationId xmlns:p14="http://schemas.microsoft.com/office/powerpoint/2010/main" val="2141941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Solar Radiation</a:t>
            </a:r>
            <a:endParaRPr lang="en-US" dirty="0"/>
          </a:p>
        </p:txBody>
      </p:sp>
      <p:pic>
        <p:nvPicPr>
          <p:cNvPr id="4" name="Picture 2" descr="http://www.ncdc.noaa.gov/paleo/abrupt/images/data2-dome-fuji-lg.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12425"/>
            <a:ext cx="8229600" cy="45015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602768"/>
            <a:ext cx="9144000" cy="246221"/>
          </a:xfrm>
          <a:prstGeom prst="rect">
            <a:avLst/>
          </a:prstGeom>
        </p:spPr>
        <p:txBody>
          <a:bodyPr wrap="square">
            <a:spAutoFit/>
          </a:bodyPr>
          <a:lstStyle/>
          <a:p>
            <a:r>
              <a:rPr lang="en-US" sz="1000" dirty="0"/>
              <a:t>"Glacial-Interglacial Cycles." </a:t>
            </a:r>
            <a:r>
              <a:rPr lang="en-US" sz="1000" i="1" dirty="0"/>
              <a:t>NOAA Paleoclimatology Program</a:t>
            </a:r>
            <a:r>
              <a:rPr lang="en-US" sz="1000" dirty="0"/>
              <a:t>. USA.gov, 20 Aug. 2008. Web. 31 July 2012. &lt;http://www.ncdc.noaa.gov/paleo/abrupt/data2.html&gt;.</a:t>
            </a:r>
          </a:p>
        </p:txBody>
      </p:sp>
    </p:spTree>
    <p:extLst>
      <p:ext uri="{BB962C8B-B14F-4D97-AF65-F5344CB8AC3E}">
        <p14:creationId xmlns:p14="http://schemas.microsoft.com/office/powerpoint/2010/main" val="3907930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Volcanic Eruptions</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http://www.ec.gc.ca/scitech/2A953C90-CC12-42B2-BD0A-B51FECC2AEC3/C.8_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054" y="1600200"/>
            <a:ext cx="5867400" cy="46131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457890"/>
            <a:ext cx="9149508" cy="400110"/>
          </a:xfrm>
          <a:prstGeom prst="rect">
            <a:avLst/>
          </a:prstGeom>
        </p:spPr>
        <p:txBody>
          <a:bodyPr wrap="square">
            <a:spAutoFit/>
          </a:bodyPr>
          <a:lstStyle/>
          <a:p>
            <a:r>
              <a:rPr lang="en-US" sz="1000" dirty="0"/>
              <a:t>"Frequently Asked Questions about the Science of Climate Change – 2008 Update." </a:t>
            </a:r>
            <a:r>
              <a:rPr lang="en-US" sz="1000" i="1" dirty="0"/>
              <a:t>Environment Canada</a:t>
            </a:r>
            <a:r>
              <a:rPr lang="en-US" sz="1000" dirty="0"/>
              <a:t>. </a:t>
            </a:r>
            <a:r>
              <a:rPr lang="en-US" sz="1000" dirty="0" err="1"/>
              <a:t>N.p</a:t>
            </a:r>
            <a:r>
              <a:rPr lang="en-US" sz="1000" dirty="0"/>
              <a:t>., 18 June 2012. Web. 31 July 2012. &lt;http://www.ec.gc.ca/scitech/default.asp?lang=En&gt;.</a:t>
            </a:r>
          </a:p>
        </p:txBody>
      </p:sp>
    </p:spTree>
    <p:extLst>
      <p:ext uri="{BB962C8B-B14F-4D97-AF65-F5344CB8AC3E}">
        <p14:creationId xmlns:p14="http://schemas.microsoft.com/office/powerpoint/2010/main" val="2774353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914400"/>
          </a:xfrm>
        </p:spPr>
        <p:txBody>
          <a:bodyPr rtlCol="0">
            <a:normAutofit fontScale="90000"/>
          </a:bodyPr>
          <a:lstStyle/>
          <a:p>
            <a:pPr eaLnBrk="1" fontAlgn="auto" hangingPunct="1">
              <a:spcAft>
                <a:spcPts val="0"/>
              </a:spcAft>
              <a:defRPr/>
            </a:pPr>
            <a:r>
              <a:rPr lang="en-US" sz="4000" dirty="0" smtClean="0"/>
              <a:t>Global and continental temperature change</a:t>
            </a:r>
            <a:r>
              <a:rPr lang="en-US" dirty="0" smtClean="0"/>
              <a:t/>
            </a:r>
            <a:br>
              <a:rPr lang="en-US" dirty="0" smtClean="0"/>
            </a:br>
            <a:endParaRPr lang="en-US" sz="3100" dirty="0">
              <a:solidFill>
                <a:srgbClr val="C00000"/>
              </a:solidFill>
            </a:endParaRPr>
          </a:p>
        </p:txBody>
      </p:sp>
      <p:sp>
        <p:nvSpPr>
          <p:cNvPr id="26627" name="Content Placeholder 2"/>
          <p:cNvSpPr>
            <a:spLocks noGrp="1"/>
          </p:cNvSpPr>
          <p:nvPr>
            <p:ph idx="1"/>
          </p:nvPr>
        </p:nvSpPr>
        <p:spPr>
          <a:xfrm>
            <a:off x="381000" y="1143000"/>
            <a:ext cx="8229600" cy="4525963"/>
          </a:xfrm>
        </p:spPr>
        <p:txBody>
          <a:bodyPr/>
          <a:lstStyle/>
          <a:p>
            <a:pPr marL="0" indent="0" eaLnBrk="1" hangingPunct="1">
              <a:buFont typeface="Arial" charset="0"/>
              <a:buNone/>
            </a:pPr>
            <a:r>
              <a:rPr lang="en-US" sz="2600" smtClean="0"/>
              <a:t>But natural forces alone do </a:t>
            </a:r>
            <a:r>
              <a:rPr lang="en-US" sz="2600" b="1" smtClean="0"/>
              <a:t>not</a:t>
            </a:r>
            <a:r>
              <a:rPr lang="en-US" sz="2600" smtClean="0"/>
              <a:t> explain the changes we have been seeing</a:t>
            </a:r>
          </a:p>
        </p:txBody>
      </p:sp>
      <p:pic>
        <p:nvPicPr>
          <p:cNvPr id="266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2013"/>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We have also altered the atmosphere</a:t>
            </a:r>
            <a:endParaRPr lang="en-US" dirty="0"/>
          </a:p>
        </p:txBody>
      </p:sp>
      <p:sp>
        <p:nvSpPr>
          <p:cNvPr id="23555" name="Content Placeholder 2"/>
          <p:cNvSpPr>
            <a:spLocks noGrp="1"/>
          </p:cNvSpPr>
          <p:nvPr>
            <p:ph idx="1"/>
          </p:nvPr>
        </p:nvSpPr>
        <p:spPr>
          <a:xfrm>
            <a:off x="304800" y="1524000"/>
            <a:ext cx="8305800" cy="4343400"/>
          </a:xfrm>
        </p:spPr>
        <p:txBody>
          <a:bodyPr/>
          <a:lstStyle/>
          <a:p>
            <a:pPr eaLnBrk="1" hangingPunct="1">
              <a:lnSpc>
                <a:spcPct val="90000"/>
              </a:lnSpc>
            </a:pPr>
            <a:r>
              <a:rPr lang="en-US" sz="3000" smtClean="0"/>
              <a:t>Carbon dioxide (CO</a:t>
            </a:r>
            <a:r>
              <a:rPr lang="en-US" sz="3000" baseline="-25000" smtClean="0"/>
              <a:t>2</a:t>
            </a:r>
            <a:r>
              <a:rPr lang="en-US" sz="3000" smtClean="0"/>
              <a:t>)</a:t>
            </a:r>
          </a:p>
          <a:p>
            <a:pPr lvl="1" eaLnBrk="1" hangingPunct="1">
              <a:lnSpc>
                <a:spcPct val="90000"/>
              </a:lnSpc>
            </a:pPr>
            <a:r>
              <a:rPr lang="en-US" sz="2600" smtClean="0"/>
              <a:t>Currently 396 ppm; 35% rise since Industrial Revolution              </a:t>
            </a:r>
          </a:p>
          <a:p>
            <a:pPr eaLnBrk="1" hangingPunct="1">
              <a:lnSpc>
                <a:spcPct val="90000"/>
              </a:lnSpc>
            </a:pPr>
            <a:r>
              <a:rPr lang="en-US" sz="3000" smtClean="0"/>
              <a:t>Methane (CH</a:t>
            </a:r>
            <a:r>
              <a:rPr lang="en-US" sz="3000" baseline="-25000" smtClean="0"/>
              <a:t>4</a:t>
            </a:r>
            <a:r>
              <a:rPr lang="en-US" sz="3000" smtClean="0"/>
              <a:t>)</a:t>
            </a:r>
          </a:p>
          <a:p>
            <a:pPr lvl="1" eaLnBrk="1" hangingPunct="1">
              <a:lnSpc>
                <a:spcPct val="90000"/>
              </a:lnSpc>
            </a:pPr>
            <a:r>
              <a:rPr lang="en-US" sz="2600" smtClean="0"/>
              <a:t>Currently 1800 ppb; from 700 ppb</a:t>
            </a:r>
          </a:p>
          <a:p>
            <a:pPr eaLnBrk="1" hangingPunct="1">
              <a:lnSpc>
                <a:spcPct val="90000"/>
              </a:lnSpc>
            </a:pPr>
            <a:r>
              <a:rPr lang="en-US" sz="3000" smtClean="0"/>
              <a:t>Nitrous oxide (N</a:t>
            </a:r>
            <a:r>
              <a:rPr lang="en-US" sz="3000" baseline="-25000" smtClean="0"/>
              <a:t>2</a:t>
            </a:r>
            <a:r>
              <a:rPr lang="en-US" sz="3000" smtClean="0"/>
              <a:t>O)                     </a:t>
            </a:r>
          </a:p>
          <a:p>
            <a:pPr eaLnBrk="1" hangingPunct="1">
              <a:lnSpc>
                <a:spcPct val="90000"/>
              </a:lnSpc>
            </a:pPr>
            <a:r>
              <a:rPr lang="en-US" sz="3000" smtClean="0"/>
              <a:t>Chlorofluorocarbons (CFC’s)      </a:t>
            </a:r>
          </a:p>
          <a:p>
            <a:pPr eaLnBrk="1" hangingPunct="1">
              <a:lnSpc>
                <a:spcPct val="90000"/>
              </a:lnSpc>
            </a:pPr>
            <a:r>
              <a:rPr lang="en-US" sz="3000" smtClean="0"/>
              <a:t>Ozone (O</a:t>
            </a:r>
            <a:r>
              <a:rPr lang="en-US" sz="3000" baseline="-25000" smtClean="0"/>
              <a:t>3</a:t>
            </a:r>
            <a:r>
              <a:rPr lang="en-US" sz="3000" smtClean="0"/>
              <a:t>) </a:t>
            </a:r>
          </a:p>
          <a:p>
            <a:pPr eaLnBrk="1" hangingPunct="1">
              <a:lnSpc>
                <a:spcPct val="90000"/>
              </a:lnSpc>
            </a:pPr>
            <a:r>
              <a:rPr lang="en-US" sz="3000" smtClean="0"/>
              <a:t>Water Vapor (H</a:t>
            </a:r>
            <a:r>
              <a:rPr lang="en-US" sz="3000" baseline="-25000" smtClean="0"/>
              <a:t>2</a:t>
            </a:r>
            <a:r>
              <a:rPr lang="en-US" sz="3000" smtClean="0"/>
              <a:t>O)</a:t>
            </a:r>
          </a:p>
          <a:p>
            <a:pPr eaLnBrk="1" hangingPunct="1">
              <a:lnSpc>
                <a:spcPct val="90000"/>
              </a:lnSpc>
            </a:pPr>
            <a:endParaRPr lang="en-US" sz="30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l_fi" descr="http://library.thinkquest.org/08aug/02429/assets/greenhousediagram%20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lstStyle/>
          <a:p>
            <a:pPr marL="0" indent="0" eaLnBrk="1" hangingPunct="1">
              <a:buFont typeface="Arial" charset="0"/>
              <a:buNone/>
            </a:pPr>
            <a:endParaRPr lang="en-US" smtClean="0"/>
          </a:p>
        </p:txBody>
      </p:sp>
      <p:pic>
        <p:nvPicPr>
          <p:cNvPr id="256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6"/>
          <p:cNvSpPr txBox="1">
            <a:spLocks noChangeArrowheads="1"/>
          </p:cNvSpPr>
          <p:nvPr/>
        </p:nvSpPr>
        <p:spPr bwMode="auto">
          <a:xfrm>
            <a:off x="1295400" y="1066800"/>
            <a:ext cx="762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a:latin typeface="Calibri" pitchFamily="34" charset="0"/>
              </a:rPr>
              <a:t>CO</a:t>
            </a:r>
            <a:r>
              <a:rPr lang="en-US" sz="2200" baseline="-25000">
                <a:latin typeface="Calibri" pitchFamily="34" charset="0"/>
              </a:rPr>
              <a:t>2</a:t>
            </a:r>
          </a:p>
        </p:txBody>
      </p:sp>
      <p:sp>
        <p:nvSpPr>
          <p:cNvPr id="25605" name="TextBox 7"/>
          <p:cNvSpPr txBox="1">
            <a:spLocks noChangeArrowheads="1"/>
          </p:cNvSpPr>
          <p:nvPr/>
        </p:nvSpPr>
        <p:spPr bwMode="auto">
          <a:xfrm>
            <a:off x="5715000" y="1066800"/>
            <a:ext cx="762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a:latin typeface="Calibri" pitchFamily="34" charset="0"/>
              </a:rPr>
              <a:t>N</a:t>
            </a:r>
            <a:r>
              <a:rPr lang="en-US" sz="2200" baseline="-25000">
                <a:latin typeface="Calibri" pitchFamily="34" charset="0"/>
              </a:rPr>
              <a:t>2</a:t>
            </a:r>
            <a:r>
              <a:rPr lang="en-US" sz="2200">
                <a:latin typeface="Calibri" pitchFamily="34" charset="0"/>
              </a:rPr>
              <a:t>O</a:t>
            </a:r>
          </a:p>
        </p:txBody>
      </p:sp>
      <p:sp>
        <p:nvSpPr>
          <p:cNvPr id="25606" name="TextBox 8"/>
          <p:cNvSpPr txBox="1">
            <a:spLocks noChangeArrowheads="1"/>
          </p:cNvSpPr>
          <p:nvPr/>
        </p:nvSpPr>
        <p:spPr bwMode="auto">
          <a:xfrm>
            <a:off x="1295400" y="3886200"/>
            <a:ext cx="762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a:latin typeface="Calibri" pitchFamily="34" charset="0"/>
              </a:rPr>
              <a:t>CH</a:t>
            </a:r>
            <a:r>
              <a:rPr lang="en-US" sz="2200" baseline="-25000">
                <a:latin typeface="Calibri" pitchFamily="34" charset="0"/>
              </a:rPr>
              <a:t>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Beliefs and Science</a:t>
            </a:r>
          </a:p>
        </p:txBody>
      </p:sp>
      <p:sp>
        <p:nvSpPr>
          <p:cNvPr id="4099" name="Content Placeholder 2"/>
          <p:cNvSpPr>
            <a:spLocks noGrp="1"/>
          </p:cNvSpPr>
          <p:nvPr>
            <p:ph idx="1"/>
          </p:nvPr>
        </p:nvSpPr>
        <p:spPr>
          <a:xfrm>
            <a:off x="304800" y="1600200"/>
            <a:ext cx="8534400" cy="4876800"/>
          </a:xfrm>
        </p:spPr>
        <p:txBody>
          <a:bodyPr/>
          <a:lstStyle/>
          <a:p>
            <a:pPr eaLnBrk="1" hangingPunct="1"/>
            <a:r>
              <a:rPr lang="en-US" sz="2800" smtClean="0"/>
              <a:t>People believe many things to be true</a:t>
            </a:r>
          </a:p>
          <a:p>
            <a:pPr lvl="1" eaLnBrk="1" hangingPunct="1"/>
            <a:r>
              <a:rPr lang="en-US" sz="2400" smtClean="0"/>
              <a:t>Beliefs are ideas for which we think are true</a:t>
            </a:r>
          </a:p>
          <a:p>
            <a:pPr lvl="1" eaLnBrk="1" hangingPunct="1"/>
            <a:r>
              <a:rPr lang="en-US" sz="2400" smtClean="0"/>
              <a:t>They may be based on evidence, faith, or worldviews</a:t>
            </a:r>
          </a:p>
          <a:p>
            <a:pPr eaLnBrk="1" hangingPunct="1"/>
            <a:r>
              <a:rPr lang="en-US" sz="2800" smtClean="0"/>
              <a:t>Assumptions are underlying ideas, principles</a:t>
            </a:r>
          </a:p>
          <a:p>
            <a:pPr lvl="1" eaLnBrk="1" hangingPunct="1"/>
            <a:r>
              <a:rPr lang="en-US" sz="2400" smtClean="0"/>
              <a:t>Used to connect evidence to conclusions</a:t>
            </a:r>
          </a:p>
          <a:p>
            <a:pPr lvl="1" eaLnBrk="1" hangingPunct="1"/>
            <a:r>
              <a:rPr lang="en-US" sz="2400" smtClean="0"/>
              <a:t>May or may not be reasonable</a:t>
            </a:r>
          </a:p>
          <a:p>
            <a:pPr eaLnBrk="1" hangingPunct="1"/>
            <a:r>
              <a:rPr lang="en-US" sz="2800" smtClean="0"/>
              <a:t>Science is a process of understanding the natural world</a:t>
            </a:r>
          </a:p>
          <a:p>
            <a:pPr lvl="1" eaLnBrk="1" hangingPunct="1"/>
            <a:r>
              <a:rPr lang="en-US" sz="2400" smtClean="0"/>
              <a:t>Helps us understand what is happening with evidence</a:t>
            </a:r>
          </a:p>
          <a:p>
            <a:pPr lvl="1" eaLnBrk="1" hangingPunct="1"/>
            <a:r>
              <a:rPr lang="en-US" sz="2400" smtClean="0"/>
              <a:t>Assumptions are stated, tested, and reviewed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Human Forces</a:t>
            </a:r>
          </a:p>
        </p:txBody>
      </p:sp>
      <p:pic>
        <p:nvPicPr>
          <p:cNvPr id="27651"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1113" y="2819400"/>
            <a:ext cx="9155113" cy="3240088"/>
          </a:xfrm>
        </p:spPr>
      </p:pic>
      <p:pic>
        <p:nvPicPr>
          <p:cNvPr id="27652" name="Picture 2" descr="arrow glossy right 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151188"/>
            <a:ext cx="909638"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2"/>
          <p:cNvSpPr txBox="1">
            <a:spLocks noChangeArrowheads="1"/>
          </p:cNvSpPr>
          <p:nvPr/>
        </p:nvSpPr>
        <p:spPr bwMode="auto">
          <a:xfrm>
            <a:off x="381000" y="1295400"/>
            <a:ext cx="8534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600">
                <a:solidFill>
                  <a:srgbClr val="000000"/>
                </a:solidFill>
                <a:latin typeface="Calibri" pitchFamily="34" charset="0"/>
              </a:rPr>
              <a:t>Humans have </a:t>
            </a:r>
            <a:r>
              <a:rPr lang="en-US" sz="2600" b="1">
                <a:solidFill>
                  <a:srgbClr val="000000"/>
                </a:solidFill>
                <a:latin typeface="Calibri" pitchFamily="34" charset="0"/>
              </a:rPr>
              <a:t>amplified</a:t>
            </a:r>
            <a:r>
              <a:rPr lang="en-US" sz="2600">
                <a:solidFill>
                  <a:srgbClr val="000000"/>
                </a:solidFill>
                <a:latin typeface="Calibri" pitchFamily="34" charset="0"/>
              </a:rPr>
              <a:t> the greenhouse effect by putting more greenhouse gases in the atmosphere at an accelerated rate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52400"/>
            <a:ext cx="8229600" cy="1143000"/>
          </a:xfrm>
        </p:spPr>
        <p:txBody>
          <a:bodyPr/>
          <a:lstStyle/>
          <a:p>
            <a:pPr eaLnBrk="1" hangingPunct="1"/>
            <a:r>
              <a:rPr lang="en-US" smtClean="0"/>
              <a:t>Focus on CO</a:t>
            </a:r>
            <a:r>
              <a:rPr lang="en-US" baseline="-25000" smtClean="0"/>
              <a:t>2</a:t>
            </a:r>
          </a:p>
        </p:txBody>
      </p:sp>
      <p:sp>
        <p:nvSpPr>
          <p:cNvPr id="28675" name="Content Placeholder 2"/>
          <p:cNvSpPr>
            <a:spLocks noGrp="1"/>
          </p:cNvSpPr>
          <p:nvPr>
            <p:ph idx="1"/>
          </p:nvPr>
        </p:nvSpPr>
        <p:spPr>
          <a:xfrm>
            <a:off x="457200" y="838200"/>
            <a:ext cx="8229600" cy="4525963"/>
          </a:xfrm>
        </p:spPr>
        <p:txBody>
          <a:bodyPr/>
          <a:lstStyle/>
          <a:p>
            <a:pPr eaLnBrk="1" hangingPunct="1"/>
            <a:r>
              <a:rPr lang="en-US" sz="2600" smtClean="0"/>
              <a:t>People tend to focus on CO</a:t>
            </a:r>
            <a:r>
              <a:rPr lang="en-US" sz="2600" baseline="-25000" smtClean="0"/>
              <a:t>2</a:t>
            </a:r>
            <a:r>
              <a:rPr lang="en-US" sz="2600" smtClean="0"/>
              <a:t> because it is the one we have changed the </a:t>
            </a:r>
            <a:r>
              <a:rPr lang="en-US" sz="2600" b="1" smtClean="0"/>
              <a:t>most.</a:t>
            </a:r>
          </a:p>
          <a:p>
            <a:pPr eaLnBrk="1" hangingPunct="1"/>
            <a:r>
              <a:rPr lang="en-US" sz="2600" smtClean="0"/>
              <a:t>CO</a:t>
            </a:r>
            <a:r>
              <a:rPr lang="en-US" sz="2600" baseline="-25000" smtClean="0"/>
              <a:t>2 </a:t>
            </a:r>
            <a:r>
              <a:rPr lang="en-US" sz="2600" smtClean="0"/>
              <a:t>is a greenhouse gas that scientists think has caused a lot of the warming to take place</a:t>
            </a:r>
            <a:endParaRPr lang="en-US" sz="2600" b="1" smtClean="0"/>
          </a:p>
        </p:txBody>
      </p:sp>
      <p:pic>
        <p:nvPicPr>
          <p:cNvPr id="2867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895600"/>
            <a:ext cx="58975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descr="Pie chart that shows different types of gases. 57 percent is from carbon dioxide fossil fuel use. 17 percent is from carbon dioxide deforestation, decay of biomass, etc. 3 percent is from other carbon dioxide sources. 14 percent is from methane. 8 percent is from nitrous oxide and 1 percent is from fluorinated ga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2892425"/>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Carbon is Everywhere!</a:t>
            </a:r>
          </a:p>
        </p:txBody>
      </p:sp>
      <p:sp>
        <p:nvSpPr>
          <p:cNvPr id="29699" name="Content Placeholder 2"/>
          <p:cNvSpPr>
            <a:spLocks noGrp="1"/>
          </p:cNvSpPr>
          <p:nvPr>
            <p:ph idx="1"/>
          </p:nvPr>
        </p:nvSpPr>
        <p:spPr/>
        <p:txBody>
          <a:bodyPr/>
          <a:lstStyle/>
          <a:p>
            <a:pPr eaLnBrk="1" hangingPunct="1"/>
            <a:endParaRPr lang="en-US" smtClean="0"/>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97025"/>
            <a:ext cx="7881938"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Using Models to Project the Future</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5026103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What Will Happen In the Future?</a:t>
            </a:r>
          </a:p>
        </p:txBody>
      </p:sp>
      <p:sp>
        <p:nvSpPr>
          <p:cNvPr id="31747" name="Content Placeholder 2"/>
          <p:cNvSpPr>
            <a:spLocks noGrp="1"/>
          </p:cNvSpPr>
          <p:nvPr>
            <p:ph idx="1"/>
          </p:nvPr>
        </p:nvSpPr>
        <p:spPr>
          <a:xfrm>
            <a:off x="457200" y="1219200"/>
            <a:ext cx="8229600" cy="4906963"/>
          </a:xfrm>
        </p:spPr>
        <p:txBody>
          <a:bodyPr/>
          <a:lstStyle/>
          <a:p>
            <a:pPr eaLnBrk="1" hangingPunct="1"/>
            <a:r>
              <a:rPr lang="en-US" sz="2400" smtClean="0"/>
              <a:t>Scientists also use models to project temperature changes with different assumptions for emissions</a:t>
            </a:r>
            <a:endParaRPr lang="en-US" sz="2400" b="1" smtClean="0"/>
          </a:p>
        </p:txBody>
      </p:sp>
      <p:pic>
        <p:nvPicPr>
          <p:cNvPr id="3174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33600"/>
            <a:ext cx="7175500" cy="434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749" name="Rectangle 3"/>
          <p:cNvSpPr>
            <a:spLocks noChangeArrowheads="1"/>
          </p:cNvSpPr>
          <p:nvPr/>
        </p:nvSpPr>
        <p:spPr bwMode="auto">
          <a:xfrm>
            <a:off x="0" y="64579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latin typeface="Calibri" pitchFamily="34" charset="0"/>
              </a:rPr>
              <a:t>"Temperature Projections." </a:t>
            </a:r>
            <a:r>
              <a:rPr lang="en-US" sz="1000" i="1">
                <a:latin typeface="Calibri" pitchFamily="34" charset="0"/>
              </a:rPr>
              <a:t>Consortium for Atlantic Regional Assessment</a:t>
            </a:r>
            <a:r>
              <a:rPr lang="en-US" sz="1000">
                <a:latin typeface="Calibri" pitchFamily="34" charset="0"/>
              </a:rPr>
              <a:t>. Global Change Research Program, US EPA, 23 Jan. 2006. Web. 13 July 2012. &lt;http://www.cara.psu.edu/climate/emissionscenarios3.asp&gt;.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38150" y="228600"/>
            <a:ext cx="8229600" cy="1143000"/>
          </a:xfrm>
        </p:spPr>
        <p:txBody>
          <a:bodyPr/>
          <a:lstStyle/>
          <a:p>
            <a:pPr eaLnBrk="1" hangingPunct="1"/>
            <a:r>
              <a:rPr lang="en-US" smtClean="0"/>
              <a:t>What Will Happen In the Future?</a:t>
            </a:r>
          </a:p>
        </p:txBody>
      </p:sp>
      <p:sp>
        <p:nvSpPr>
          <p:cNvPr id="32771" name="Content Placeholder 2"/>
          <p:cNvSpPr>
            <a:spLocks noGrp="1"/>
          </p:cNvSpPr>
          <p:nvPr>
            <p:ph idx="1"/>
          </p:nvPr>
        </p:nvSpPr>
        <p:spPr>
          <a:xfrm>
            <a:off x="457200" y="1295400"/>
            <a:ext cx="8229600" cy="4830763"/>
          </a:xfrm>
        </p:spPr>
        <p:txBody>
          <a:bodyPr/>
          <a:lstStyle/>
          <a:p>
            <a:pPr eaLnBrk="1" hangingPunct="1"/>
            <a:r>
              <a:rPr lang="en-US" sz="2600" smtClean="0"/>
              <a:t>Scientists also use models to project precipitation changes</a:t>
            </a:r>
            <a:endParaRPr lang="en-US" sz="2600" b="1" smtClean="0"/>
          </a:p>
        </p:txBody>
      </p:sp>
      <p:pic>
        <p:nvPicPr>
          <p:cNvPr id="32772" name="Content Placeholder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2209800"/>
            <a:ext cx="68961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3"/>
          <p:cNvSpPr>
            <a:spLocks noChangeArrowheads="1"/>
          </p:cNvSpPr>
          <p:nvPr/>
        </p:nvSpPr>
        <p:spPr bwMode="auto">
          <a:xfrm>
            <a:off x="7938" y="6457950"/>
            <a:ext cx="9163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latin typeface="Calibri" pitchFamily="34" charset="0"/>
              </a:rPr>
              <a:t>"Plots and Animantions." </a:t>
            </a:r>
            <a:r>
              <a:rPr lang="en-US" sz="1000" i="1">
                <a:latin typeface="Calibri" pitchFamily="34" charset="0"/>
              </a:rPr>
              <a:t>Climate Research Activities</a:t>
            </a:r>
            <a:r>
              <a:rPr lang="en-US" sz="1000">
                <a:latin typeface="Calibri" pitchFamily="34" charset="0"/>
              </a:rPr>
              <a:t>. Environment Canada, 19 Apr. 2010. Web. 13 July 2012. &lt;http://www.cccma.ec.gc.ca/diagnostics/cgcm3-t47/plot_pcp_glb.shtml&gt;.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idx="4294967295"/>
          </p:nvPr>
        </p:nvSpPr>
        <p:spPr/>
        <p:txBody>
          <a:bodyPr/>
          <a:lstStyle/>
          <a:p>
            <a:pPr eaLnBrk="1" hangingPunct="1"/>
            <a:r>
              <a:rPr lang="en-US" smtClean="0"/>
              <a:t>Ecosystem</a:t>
            </a:r>
          </a:p>
        </p:txBody>
      </p:sp>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588" y="2362200"/>
            <a:ext cx="32639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03363"/>
            <a:ext cx="5473700" cy="504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1"/>
          <p:cNvSpPr txBox="1">
            <a:spLocks noChangeArrowheads="1"/>
          </p:cNvSpPr>
          <p:nvPr/>
        </p:nvSpPr>
        <p:spPr bwMode="auto">
          <a:xfrm>
            <a:off x="2819400" y="1600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Current Modeled Forest</a:t>
            </a:r>
          </a:p>
        </p:txBody>
      </p:sp>
      <p:pic>
        <p:nvPicPr>
          <p:cNvPr id="12"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25" y="1503363"/>
            <a:ext cx="547687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2476500" y="16002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Future Model – Low Emissions</a:t>
            </a:r>
          </a:p>
        </p:txBody>
      </p:sp>
      <p:sp>
        <p:nvSpPr>
          <p:cNvPr id="33800" name="TextBox 4"/>
          <p:cNvSpPr txBox="1">
            <a:spLocks noChangeArrowheads="1"/>
          </p:cNvSpPr>
          <p:nvPr/>
        </p:nvSpPr>
        <p:spPr bwMode="auto">
          <a:xfrm>
            <a:off x="4059238" y="4527550"/>
            <a:ext cx="1562100"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a:p>
            <a:pPr eaLnBrk="1" hangingPunct="1"/>
            <a:endParaRPr lang="en-US">
              <a:latin typeface="Calibri" pitchFamily="34" charset="0"/>
            </a:endParaRPr>
          </a:p>
        </p:txBody>
      </p:sp>
      <p:pic>
        <p:nvPicPr>
          <p:cNvPr id="1030" name="Picture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504950"/>
            <a:ext cx="540067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490788" y="1600200"/>
            <a:ext cx="3136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Future Model – High Emissions </a:t>
            </a:r>
          </a:p>
        </p:txBody>
      </p:sp>
      <p:sp>
        <p:nvSpPr>
          <p:cNvPr id="33803" name="Rectangle 6"/>
          <p:cNvSpPr>
            <a:spLocks noChangeArrowheads="1"/>
          </p:cNvSpPr>
          <p:nvPr/>
        </p:nvSpPr>
        <p:spPr bwMode="auto">
          <a:xfrm>
            <a:off x="6207125" y="6488113"/>
            <a:ext cx="2536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30275"/>
            <a:r>
              <a:rPr lang="en-US" sz="1200">
                <a:latin typeface="Calibri" pitchFamily="34" charset="0"/>
              </a:rPr>
              <a:t>Courtesy: US Forest Service Tree Atlas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And what could happen here?</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dirty="0" smtClean="0"/>
              <a:t>Florida’s climate is largely influenced by El Nino and La Nina</a:t>
            </a:r>
          </a:p>
          <a:p>
            <a:pPr eaLnBrk="1" fontAlgn="auto" hangingPunct="1">
              <a:spcAft>
                <a:spcPts val="0"/>
              </a:spcAft>
              <a:buFont typeface="Arial" pitchFamily="34" charset="0"/>
              <a:buChar char="•"/>
              <a:defRPr/>
            </a:pPr>
            <a:r>
              <a:rPr lang="en-US" dirty="0" smtClean="0"/>
              <a:t>Sea level rise </a:t>
            </a:r>
          </a:p>
          <a:p>
            <a:pPr lvl="1" eaLnBrk="1" fontAlgn="auto" hangingPunct="1">
              <a:spcAft>
                <a:spcPts val="0"/>
              </a:spcAft>
              <a:buFont typeface="Arial" pitchFamily="34" charset="0"/>
              <a:buChar char="–"/>
              <a:defRPr/>
            </a:pPr>
            <a:r>
              <a:rPr lang="en-US" dirty="0" smtClean="0"/>
              <a:t>coastal erosion </a:t>
            </a:r>
          </a:p>
          <a:p>
            <a:pPr lvl="1" eaLnBrk="1" fontAlgn="auto" hangingPunct="1">
              <a:spcAft>
                <a:spcPts val="0"/>
              </a:spcAft>
              <a:buFont typeface="Arial" pitchFamily="34" charset="0"/>
              <a:buChar char="–"/>
              <a:defRPr/>
            </a:pPr>
            <a:r>
              <a:rPr lang="en-US" dirty="0"/>
              <a:t>g</a:t>
            </a:r>
            <a:r>
              <a:rPr lang="en-US" dirty="0" smtClean="0"/>
              <a:t>roundwater contamination</a:t>
            </a:r>
          </a:p>
          <a:p>
            <a:pPr eaLnBrk="1" fontAlgn="auto" hangingPunct="1">
              <a:spcAft>
                <a:spcPts val="0"/>
              </a:spcAft>
              <a:buFont typeface="Arial" pitchFamily="34" charset="0"/>
              <a:buChar char="•"/>
              <a:defRPr/>
            </a:pPr>
            <a:r>
              <a:rPr lang="en-US" dirty="0" smtClean="0"/>
              <a:t>Warmer temperatures </a:t>
            </a:r>
          </a:p>
          <a:p>
            <a:pPr lvl="1" eaLnBrk="1" fontAlgn="auto" hangingPunct="1">
              <a:spcAft>
                <a:spcPts val="0"/>
              </a:spcAft>
              <a:buFont typeface="Arial" pitchFamily="34" charset="0"/>
              <a:buChar char="–"/>
              <a:defRPr/>
            </a:pPr>
            <a:r>
              <a:rPr lang="en-US" dirty="0" smtClean="0"/>
              <a:t>more invasive exotic organisms</a:t>
            </a:r>
          </a:p>
          <a:p>
            <a:pPr lvl="1" eaLnBrk="1" fontAlgn="auto" hangingPunct="1">
              <a:spcAft>
                <a:spcPts val="0"/>
              </a:spcAft>
              <a:buFont typeface="Arial" pitchFamily="34" charset="0"/>
              <a:buChar char="–"/>
              <a:defRPr/>
            </a:pPr>
            <a:r>
              <a:rPr lang="en-US" dirty="0"/>
              <a:t>g</a:t>
            </a:r>
            <a:r>
              <a:rPr lang="en-US" dirty="0" smtClean="0"/>
              <a:t>reater risk of wildfire</a:t>
            </a:r>
          </a:p>
          <a:p>
            <a:pPr lvl="1" eaLnBrk="1" fontAlgn="auto" hangingPunct="1">
              <a:spcAft>
                <a:spcPts val="0"/>
              </a:spcAft>
              <a:buFont typeface="Arial" pitchFamily="34" charset="0"/>
              <a:buChar char="–"/>
              <a:defRPr/>
            </a:pPr>
            <a:r>
              <a:rPr lang="en-US" dirty="0" smtClean="0"/>
              <a:t>Increased yield in some crops if water is plentiful</a:t>
            </a:r>
          </a:p>
          <a:p>
            <a:pPr eaLnBrk="1" fontAlgn="auto" hangingPunct="1">
              <a:spcAft>
                <a:spcPts val="0"/>
              </a:spcAft>
              <a:buFont typeface="Arial" pitchFamily="34" charset="0"/>
              <a:buChar char="•"/>
              <a:defRPr/>
            </a:pPr>
            <a:r>
              <a:rPr lang="en-US" dirty="0" smtClean="0"/>
              <a:t>Less rain in the growing season </a:t>
            </a:r>
          </a:p>
          <a:p>
            <a:pPr lvl="1" eaLnBrk="1" fontAlgn="auto" hangingPunct="1">
              <a:spcAft>
                <a:spcPts val="0"/>
              </a:spcAft>
              <a:buFont typeface="Arial" pitchFamily="34" charset="0"/>
              <a:buChar char="–"/>
              <a:defRPr/>
            </a:pPr>
            <a:r>
              <a:rPr lang="en-US" dirty="0" smtClean="0"/>
              <a:t>harm crops, or change planting times</a:t>
            </a:r>
            <a:endParaRPr lang="en-US" dirty="0"/>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133600"/>
            <a:ext cx="3533775"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dirty="0" smtClean="0"/>
              <a:t>Why doesn’t everyone Agree?</a:t>
            </a:r>
            <a:endParaRPr lang="en-US" dirty="0"/>
          </a:p>
        </p:txBody>
      </p:sp>
    </p:spTree>
    <p:extLst>
      <p:ext uri="{BB962C8B-B14F-4D97-AF65-F5344CB8AC3E}">
        <p14:creationId xmlns:p14="http://schemas.microsoft.com/office/powerpoint/2010/main" val="849785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pPr eaLnBrk="1" hangingPunct="1"/>
            <a:r>
              <a:rPr lang="en-US" smtClean="0"/>
              <a:t>It’s a Challenge</a:t>
            </a:r>
          </a:p>
        </p:txBody>
      </p:sp>
      <p:sp>
        <p:nvSpPr>
          <p:cNvPr id="44035" name="Content Placeholder 4"/>
          <p:cNvSpPr>
            <a:spLocks noGrp="1"/>
          </p:cNvSpPr>
          <p:nvPr>
            <p:ph idx="1"/>
          </p:nvPr>
        </p:nvSpPr>
        <p:spPr/>
        <p:txBody>
          <a:bodyPr/>
          <a:lstStyle/>
          <a:p>
            <a:pPr eaLnBrk="1" hangingPunct="1">
              <a:lnSpc>
                <a:spcPct val="80000"/>
              </a:lnSpc>
            </a:pPr>
            <a:r>
              <a:rPr lang="en-US" sz="3000" smtClean="0"/>
              <a:t>The science and the system are very complex</a:t>
            </a:r>
          </a:p>
          <a:p>
            <a:pPr lvl="1" eaLnBrk="1" hangingPunct="1">
              <a:lnSpc>
                <a:spcPct val="80000"/>
              </a:lnSpc>
            </a:pPr>
            <a:r>
              <a:rPr lang="en-US" sz="2600" smtClean="0"/>
              <a:t>Most of us are not climate scientists</a:t>
            </a:r>
          </a:p>
          <a:p>
            <a:pPr lvl="1" eaLnBrk="1" hangingPunct="1">
              <a:lnSpc>
                <a:spcPct val="80000"/>
              </a:lnSpc>
            </a:pPr>
            <a:r>
              <a:rPr lang="en-US" sz="2600" smtClean="0"/>
              <a:t>Feedback loops and delay, not linear cause/effect</a:t>
            </a:r>
          </a:p>
          <a:p>
            <a:pPr eaLnBrk="1" hangingPunct="1">
              <a:lnSpc>
                <a:spcPct val="80000"/>
              </a:lnSpc>
            </a:pPr>
            <a:r>
              <a:rPr lang="en-US" sz="3000" smtClean="0"/>
              <a:t>Will not impact every region in the same way</a:t>
            </a:r>
          </a:p>
          <a:p>
            <a:pPr eaLnBrk="1" hangingPunct="1">
              <a:lnSpc>
                <a:spcPct val="80000"/>
              </a:lnSpc>
            </a:pPr>
            <a:r>
              <a:rPr lang="en-US" sz="3000" smtClean="0"/>
              <a:t>Can not exactly predict the future –  too many variables</a:t>
            </a:r>
          </a:p>
          <a:p>
            <a:pPr eaLnBrk="1" hangingPunct="1">
              <a:lnSpc>
                <a:spcPct val="80000"/>
              </a:lnSpc>
            </a:pPr>
            <a:r>
              <a:rPr lang="en-US" sz="3000" smtClean="0"/>
              <a:t>Not just a scientific issue</a:t>
            </a:r>
          </a:p>
          <a:p>
            <a:pPr lvl="1" eaLnBrk="1" hangingPunct="1">
              <a:lnSpc>
                <a:spcPct val="80000"/>
              </a:lnSpc>
            </a:pPr>
            <a:r>
              <a:rPr lang="en-US" sz="2600" smtClean="0"/>
              <a:t>International, Political, Moral, Economic issue</a:t>
            </a:r>
          </a:p>
          <a:p>
            <a:pPr eaLnBrk="1" hangingPunct="1">
              <a:lnSpc>
                <a:spcPct val="80000"/>
              </a:lnSpc>
            </a:pPr>
            <a:r>
              <a:rPr lang="en-US" sz="3000" smtClean="0"/>
              <a:t>Some changes are expensive</a:t>
            </a:r>
          </a:p>
          <a:p>
            <a:pPr eaLnBrk="1" hangingPunct="1">
              <a:lnSpc>
                <a:spcPct val="80000"/>
              </a:lnSpc>
            </a:pPr>
            <a:r>
              <a:rPr lang="en-US" sz="3000" smtClean="0"/>
              <a:t>Changes are hard to see</a:t>
            </a:r>
          </a:p>
          <a:p>
            <a:pPr eaLnBrk="1" hangingPunct="1">
              <a:lnSpc>
                <a:spcPct val="80000"/>
              </a:lnSpc>
            </a:pPr>
            <a:r>
              <a:rPr lang="en-US" sz="3000" smtClean="0"/>
              <a:t>My actions do not affect me</a:t>
            </a:r>
          </a:p>
        </p:txBody>
      </p:sp>
    </p:spTree>
    <p:extLst>
      <p:ext uri="{BB962C8B-B14F-4D97-AF65-F5344CB8AC3E}">
        <p14:creationId xmlns:p14="http://schemas.microsoft.com/office/powerpoint/2010/main" val="3065953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Language of Science</a:t>
            </a:r>
          </a:p>
        </p:txBody>
      </p:sp>
      <p:sp>
        <p:nvSpPr>
          <p:cNvPr id="5123" name="Content Placeholder 2"/>
          <p:cNvSpPr>
            <a:spLocks noGrp="1"/>
          </p:cNvSpPr>
          <p:nvPr>
            <p:ph idx="1"/>
          </p:nvPr>
        </p:nvSpPr>
        <p:spPr>
          <a:xfrm>
            <a:off x="457200" y="1600200"/>
            <a:ext cx="8229600" cy="5029200"/>
          </a:xfrm>
        </p:spPr>
        <p:txBody>
          <a:bodyPr/>
          <a:lstStyle/>
          <a:p>
            <a:pPr eaLnBrk="1" hangingPunct="1"/>
            <a:r>
              <a:rPr lang="en-US" sz="2400" b="1" smtClean="0"/>
              <a:t>Data: </a:t>
            </a:r>
            <a:r>
              <a:rPr lang="en-US" sz="2400" smtClean="0"/>
              <a:t>Observations and measurements, collected through standard methods</a:t>
            </a:r>
            <a:endParaRPr lang="en-US" sz="2000" smtClean="0"/>
          </a:p>
          <a:p>
            <a:pPr eaLnBrk="1" hangingPunct="1"/>
            <a:r>
              <a:rPr lang="en-US" sz="2400" b="1" smtClean="0"/>
              <a:t>Evidence: </a:t>
            </a:r>
            <a:r>
              <a:rPr lang="en-US" sz="2400" smtClean="0"/>
              <a:t>Interpreted data that supports or challenges a scientific idea.</a:t>
            </a:r>
          </a:p>
          <a:p>
            <a:pPr eaLnBrk="1" hangingPunct="1"/>
            <a:r>
              <a:rPr lang="en-US" sz="2400" b="1" smtClean="0"/>
              <a:t>Theory: </a:t>
            </a:r>
            <a:r>
              <a:rPr lang="en-US" sz="2400" smtClean="0"/>
              <a:t>Well-established explanation for how or why a phenomenon happens</a:t>
            </a:r>
          </a:p>
          <a:p>
            <a:pPr lvl="1" eaLnBrk="1" hangingPunct="1"/>
            <a:r>
              <a:rPr lang="en-US" sz="2000" smtClean="0"/>
              <a:t>Strongly supported by many different lines of evidence</a:t>
            </a:r>
          </a:p>
          <a:p>
            <a:pPr eaLnBrk="1" hangingPunct="1"/>
            <a:r>
              <a:rPr lang="en-US" sz="2400" b="1" smtClean="0"/>
              <a:t>Uncertainty: </a:t>
            </a:r>
            <a:r>
              <a:rPr lang="en-US" sz="2400" smtClean="0"/>
              <a:t>The range of values within which the true value is likely to fall. </a:t>
            </a:r>
          </a:p>
          <a:p>
            <a:pPr lvl="1" eaLnBrk="1" hangingPunct="1"/>
            <a:r>
              <a:rPr lang="en-US" sz="2000" smtClean="0"/>
              <a:t>All measurements have some degree of uncertainty</a:t>
            </a:r>
          </a:p>
          <a:p>
            <a:pPr lvl="1" eaLnBrk="1" hangingPunct="1"/>
            <a:r>
              <a:rPr lang="en-US" sz="2000" smtClean="0"/>
              <a:t>Doesn’t mean “unsure”</a:t>
            </a:r>
            <a:endParaRPr lang="en-US" sz="2400" smtClean="0"/>
          </a:p>
          <a:p>
            <a:pPr eaLnBrk="1" hangingPunct="1"/>
            <a:endParaRPr lang="en-US" sz="2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p:txBody>
          <a:bodyPr/>
          <a:lstStyle/>
          <a:p>
            <a:pPr eaLnBrk="1" hangingPunct="1"/>
            <a:r>
              <a:rPr lang="en-US" smtClean="0"/>
              <a:t>Climate Change is Difficult to See</a:t>
            </a:r>
          </a:p>
        </p:txBody>
      </p:sp>
      <p:sp>
        <p:nvSpPr>
          <p:cNvPr id="52227" name="Content Placeholder 2"/>
          <p:cNvSpPr>
            <a:spLocks noGrp="1"/>
          </p:cNvSpPr>
          <p:nvPr>
            <p:ph idx="4294967295"/>
          </p:nvPr>
        </p:nvSpPr>
        <p:spPr/>
        <p:txBody>
          <a:bodyPr/>
          <a:lstStyle/>
          <a:p>
            <a:pPr eaLnBrk="1" hangingPunct="1"/>
            <a:r>
              <a:rPr lang="en-US" smtClean="0"/>
              <a:t>Changes take a while to detect because of short-term variations</a:t>
            </a:r>
          </a:p>
          <a:p>
            <a:pPr eaLnBrk="1" hangingPunct="1"/>
            <a:r>
              <a:rPr lang="en-US" smtClean="0"/>
              <a:t>Changes are often detected where people do not live</a:t>
            </a:r>
          </a:p>
          <a:p>
            <a:pPr eaLnBrk="1" hangingPunct="1"/>
            <a:r>
              <a:rPr lang="en-US" smtClean="0"/>
              <a:t>People spend less time in nature so changes may be more difficult to see</a:t>
            </a:r>
          </a:p>
          <a:p>
            <a:pPr eaLnBrk="1" hangingPunct="1"/>
            <a:r>
              <a:rPr lang="en-US" smtClean="0"/>
              <a:t>Delayed results mean people may not see how their behavior impacts the climate</a:t>
            </a:r>
          </a:p>
        </p:txBody>
      </p:sp>
    </p:spTree>
    <p:extLst>
      <p:ext uri="{BB962C8B-B14F-4D97-AF65-F5344CB8AC3E}">
        <p14:creationId xmlns:p14="http://schemas.microsoft.com/office/powerpoint/2010/main" val="41948902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lstStyle/>
          <a:p>
            <a:pPr eaLnBrk="1" hangingPunct="1"/>
            <a:r>
              <a:rPr lang="en-US" smtClean="0"/>
              <a:t>But why disagreement?</a:t>
            </a:r>
          </a:p>
        </p:txBody>
      </p:sp>
      <p:sp>
        <p:nvSpPr>
          <p:cNvPr id="45059" name="Rectangle 3"/>
          <p:cNvSpPr>
            <a:spLocks noGrp="1"/>
          </p:cNvSpPr>
          <p:nvPr>
            <p:ph type="body" idx="1"/>
          </p:nvPr>
        </p:nvSpPr>
        <p:spPr/>
        <p:txBody>
          <a:bodyPr/>
          <a:lstStyle/>
          <a:p>
            <a:pPr eaLnBrk="1" hangingPunct="1"/>
            <a:r>
              <a:rPr lang="en-US" smtClean="0"/>
              <a:t>People perceive and remember information that matches their existing mental model</a:t>
            </a:r>
          </a:p>
          <a:p>
            <a:pPr lvl="1" eaLnBrk="1" hangingPunct="1"/>
            <a:r>
              <a:rPr lang="en-US" smtClean="0"/>
              <a:t>So it is hard to change someone’s opinions</a:t>
            </a:r>
          </a:p>
          <a:p>
            <a:pPr eaLnBrk="1" hangingPunct="1"/>
            <a:r>
              <a:rPr lang="en-US" smtClean="0"/>
              <a:t>People have partial information and leap to conclusions</a:t>
            </a:r>
          </a:p>
          <a:p>
            <a:pPr lvl="1" eaLnBrk="1" hangingPunct="1"/>
            <a:r>
              <a:rPr lang="en-US" smtClean="0"/>
              <a:t>And it is hard to provide complete information</a:t>
            </a:r>
          </a:p>
          <a:p>
            <a:pPr eaLnBrk="1" hangingPunct="1"/>
            <a:r>
              <a:rPr lang="en-US" smtClean="0"/>
              <a:t>People listen to influential leaders </a:t>
            </a:r>
          </a:p>
          <a:p>
            <a:pPr lvl="1" eaLnBrk="1" hangingPunct="1"/>
            <a:r>
              <a:rPr lang="en-US" smtClean="0"/>
              <a:t>rather than figuring it out for themselves</a:t>
            </a:r>
          </a:p>
        </p:txBody>
      </p:sp>
    </p:spTree>
    <p:extLst>
      <p:ext uri="{BB962C8B-B14F-4D97-AF65-F5344CB8AC3E}">
        <p14:creationId xmlns:p14="http://schemas.microsoft.com/office/powerpoint/2010/main" val="24226514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idx="4294967295"/>
          </p:nvPr>
        </p:nvSpPr>
        <p:spPr/>
        <p:txBody>
          <a:bodyPr/>
          <a:lstStyle/>
          <a:p>
            <a:pPr eaLnBrk="1" hangingPunct="1"/>
            <a:r>
              <a:rPr lang="en-US" smtClean="0"/>
              <a:t>Skeptics and Deniers</a:t>
            </a:r>
          </a:p>
        </p:txBody>
      </p:sp>
      <p:sp>
        <p:nvSpPr>
          <p:cNvPr id="53251" name="Content Placeholder 4"/>
          <p:cNvSpPr>
            <a:spLocks noGrp="1"/>
          </p:cNvSpPr>
          <p:nvPr>
            <p:ph sz="half" idx="4294967295"/>
          </p:nvPr>
        </p:nvSpPr>
        <p:spPr>
          <a:xfrm>
            <a:off x="457200" y="1600200"/>
            <a:ext cx="4038600" cy="4525963"/>
          </a:xfrm>
        </p:spPr>
        <p:txBody>
          <a:bodyPr/>
          <a:lstStyle/>
          <a:p>
            <a:pPr eaLnBrk="1" hangingPunct="1"/>
            <a:r>
              <a:rPr lang="en-US" sz="2800" smtClean="0"/>
              <a:t>Skeptics question data, interpretations, and recommendations</a:t>
            </a:r>
          </a:p>
          <a:p>
            <a:pPr eaLnBrk="1" hangingPunct="1"/>
            <a:r>
              <a:rPr lang="en-US" sz="2800" smtClean="0"/>
              <a:t>Skeptics are open to various ideas – with decent proof</a:t>
            </a:r>
          </a:p>
          <a:p>
            <a:pPr eaLnBrk="1" hangingPunct="1"/>
            <a:r>
              <a:rPr lang="en-US" sz="2800" smtClean="0"/>
              <a:t>Skeptics are valuable – they help to challenge the data!</a:t>
            </a:r>
          </a:p>
        </p:txBody>
      </p:sp>
      <p:sp>
        <p:nvSpPr>
          <p:cNvPr id="53252" name="Content Placeholder 5"/>
          <p:cNvSpPr>
            <a:spLocks noGrp="1"/>
          </p:cNvSpPr>
          <p:nvPr>
            <p:ph sz="half" idx="4294967295"/>
          </p:nvPr>
        </p:nvSpPr>
        <p:spPr>
          <a:xfrm>
            <a:off x="4648200" y="1600200"/>
            <a:ext cx="4038600" cy="4525963"/>
          </a:xfrm>
        </p:spPr>
        <p:txBody>
          <a:bodyPr/>
          <a:lstStyle/>
          <a:p>
            <a:pPr eaLnBrk="1" hangingPunct="1"/>
            <a:r>
              <a:rPr lang="en-US" sz="2800" smtClean="0"/>
              <a:t>Deniers repeat favored statements without questioning.</a:t>
            </a:r>
          </a:p>
          <a:p>
            <a:pPr eaLnBrk="1" hangingPunct="1"/>
            <a:r>
              <a:rPr lang="en-US" sz="2800" smtClean="0"/>
              <a:t>No amount of information will change a denier’s mind</a:t>
            </a:r>
          </a:p>
        </p:txBody>
      </p:sp>
    </p:spTree>
    <p:extLst>
      <p:ext uri="{BB962C8B-B14F-4D97-AF65-F5344CB8AC3E}">
        <p14:creationId xmlns:p14="http://schemas.microsoft.com/office/powerpoint/2010/main" val="23254679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z="4000" smtClean="0"/>
              <a:t>The U.S. Public Holds Different Beliefs about Climate Change</a:t>
            </a:r>
          </a:p>
        </p:txBody>
      </p:sp>
      <p:pic>
        <p:nvPicPr>
          <p:cNvPr id="46083" name="Picture 6" descr="6americas_fig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981200"/>
            <a:ext cx="8164513" cy="3868738"/>
          </a:xfrm>
          <a:ln w="3175">
            <a:solidFill>
              <a:schemeClr val="tx2"/>
            </a:solidFill>
            <a:miter lim="800000"/>
            <a:headEnd/>
            <a:tailEnd/>
          </a:ln>
        </p:spPr>
      </p:pic>
    </p:spTree>
    <p:extLst>
      <p:ext uri="{BB962C8B-B14F-4D97-AF65-F5344CB8AC3E}">
        <p14:creationId xmlns:p14="http://schemas.microsoft.com/office/powerpoint/2010/main" val="31581895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1143000" y="1447800"/>
            <a:ext cx="518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47107" name="Title 2"/>
          <p:cNvSpPr>
            <a:spLocks noGrp="1"/>
          </p:cNvSpPr>
          <p:nvPr>
            <p:ph type="title"/>
          </p:nvPr>
        </p:nvSpPr>
        <p:spPr/>
        <p:txBody>
          <a:bodyPr/>
          <a:lstStyle/>
          <a:p>
            <a:pPr eaLnBrk="1" hangingPunct="1"/>
            <a:r>
              <a:rPr lang="en-US" smtClean="0"/>
              <a:t>Homework</a:t>
            </a:r>
          </a:p>
        </p:txBody>
      </p:sp>
      <p:sp>
        <p:nvSpPr>
          <p:cNvPr id="73732" name="Content Placeholder 3"/>
          <p:cNvSpPr>
            <a:spLocks noGrp="1"/>
          </p:cNvSpPr>
          <p:nvPr>
            <p:ph idx="1"/>
          </p:nvPr>
        </p:nvSpPr>
        <p:spPr/>
        <p:txBody>
          <a:bodyPr>
            <a:normAutofit lnSpcReduction="10000"/>
          </a:bodyPr>
          <a:lstStyle/>
          <a:p>
            <a:pPr eaLnBrk="1" hangingPunct="1">
              <a:lnSpc>
                <a:spcPct val="90000"/>
              </a:lnSpc>
              <a:defRPr/>
            </a:pPr>
            <a:r>
              <a:rPr lang="en-US" smtClean="0"/>
              <a:t>Use today’s information to evaluate statements about climate change.</a:t>
            </a:r>
          </a:p>
          <a:p>
            <a:pPr lvl="1" eaLnBrk="1" hangingPunct="1">
              <a:lnSpc>
                <a:spcPct val="90000"/>
              </a:lnSpc>
              <a:defRPr/>
            </a:pPr>
            <a:r>
              <a:rPr lang="en-US" b="1" smtClean="0"/>
              <a:t>Underline</a:t>
            </a:r>
            <a:r>
              <a:rPr lang="en-US" smtClean="0"/>
              <a:t> the sentences supported by scientific data</a:t>
            </a:r>
          </a:p>
          <a:p>
            <a:pPr lvl="1" eaLnBrk="1" hangingPunct="1">
              <a:lnSpc>
                <a:spcPct val="90000"/>
              </a:lnSpc>
              <a:defRPr/>
            </a:pPr>
            <a:r>
              <a:rPr lang="en-US" b="1" smtClean="0"/>
              <a:t>Circle</a:t>
            </a:r>
            <a:r>
              <a:rPr lang="en-US" smtClean="0"/>
              <a:t> the reasoning following the evidence.</a:t>
            </a:r>
          </a:p>
          <a:p>
            <a:pPr lvl="1" eaLnBrk="1" hangingPunct="1">
              <a:lnSpc>
                <a:spcPct val="90000"/>
              </a:lnSpc>
              <a:defRPr/>
            </a:pPr>
            <a:r>
              <a:rPr lang="en-US" b="1" smtClean="0"/>
              <a:t>Star</a:t>
            </a:r>
            <a:r>
              <a:rPr lang="en-US" smtClean="0"/>
              <a:t> the final conclusion</a:t>
            </a:r>
          </a:p>
          <a:p>
            <a:pPr eaLnBrk="1" hangingPunct="1">
              <a:lnSpc>
                <a:spcPct val="90000"/>
              </a:lnSpc>
              <a:defRPr/>
            </a:pPr>
            <a:r>
              <a:rPr lang="en-US" smtClean="0"/>
              <a:t>If you think that the conclusion is false, or not supported well enough:</a:t>
            </a:r>
          </a:p>
          <a:p>
            <a:pPr lvl="1" eaLnBrk="1" hangingPunct="1">
              <a:lnSpc>
                <a:spcPct val="90000"/>
              </a:lnSpc>
              <a:defRPr/>
            </a:pPr>
            <a:r>
              <a:rPr lang="en-US" smtClean="0"/>
              <a:t>Explain what information is lacking</a:t>
            </a:r>
          </a:p>
          <a:p>
            <a:pPr lvl="1" eaLnBrk="1" hangingPunct="1">
              <a:lnSpc>
                <a:spcPct val="90000"/>
              </a:lnSpc>
              <a:defRPr/>
            </a:pPr>
            <a:r>
              <a:rPr lang="en-US" smtClean="0"/>
              <a:t>Rewrite the conclusion to make it more accurate</a:t>
            </a:r>
          </a:p>
        </p:txBody>
      </p:sp>
    </p:spTree>
    <p:extLst>
      <p:ext uri="{BB962C8B-B14F-4D97-AF65-F5344CB8AC3E}">
        <p14:creationId xmlns:p14="http://schemas.microsoft.com/office/powerpoint/2010/main" val="27221449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15938" y="152400"/>
            <a:ext cx="8229600" cy="838200"/>
          </a:xfrm>
        </p:spPr>
        <p:txBody>
          <a:bodyPr/>
          <a:lstStyle/>
          <a:p>
            <a:pPr eaLnBrk="1" hangingPunct="1"/>
            <a:r>
              <a:rPr lang="en-US" smtClean="0"/>
              <a:t>Example</a:t>
            </a:r>
          </a:p>
        </p:txBody>
      </p:sp>
      <p:pic>
        <p:nvPicPr>
          <p:cNvPr id="12" name="Picture 10" descr="http://2.bp.blogspot.com/-Etryoufk04g/TbDrB9kJrOI/AAAAAAAACE8/uT5O0SJe9AU/s1600/one+star+review+st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5222875"/>
            <a:ext cx="5651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http://www.logixcom.com/Testimages/redcircle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362200"/>
            <a:ext cx="93726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Box 1"/>
          <p:cNvSpPr txBox="1">
            <a:spLocks noChangeArrowheads="1"/>
          </p:cNvSpPr>
          <p:nvPr/>
        </p:nvSpPr>
        <p:spPr bwMode="auto">
          <a:xfrm>
            <a:off x="609600" y="1066800"/>
            <a:ext cx="828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The Earth’s orbit has been tracked and studied for hundreds of years though various astronomical research.  </a:t>
            </a:r>
          </a:p>
        </p:txBody>
      </p:sp>
      <p:sp>
        <p:nvSpPr>
          <p:cNvPr id="3" name="TextBox 2"/>
          <p:cNvSpPr txBox="1">
            <a:spLocks noChangeArrowheads="1"/>
          </p:cNvSpPr>
          <p:nvPr/>
        </p:nvSpPr>
        <p:spPr bwMode="auto">
          <a:xfrm>
            <a:off x="609600" y="1828800"/>
            <a:ext cx="8054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The shape of the Earth’s orbit is elliptical, not circular.  Because of this shape, the Earth is farther from the Sun during part of the year than other times.</a:t>
            </a:r>
          </a:p>
        </p:txBody>
      </p:sp>
      <p:sp>
        <p:nvSpPr>
          <p:cNvPr id="4" name="TextBox 3"/>
          <p:cNvSpPr txBox="1">
            <a:spLocks noChangeArrowheads="1"/>
          </p:cNvSpPr>
          <p:nvPr/>
        </p:nvSpPr>
        <p:spPr bwMode="auto">
          <a:xfrm>
            <a:off x="644525" y="2636838"/>
            <a:ext cx="7737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It is colder in the winter, </a:t>
            </a:r>
          </a:p>
        </p:txBody>
      </p:sp>
      <p:sp>
        <p:nvSpPr>
          <p:cNvPr id="48136" name="TextBox 4"/>
          <p:cNvSpPr txBox="1">
            <a:spLocks noChangeArrowheads="1"/>
          </p:cNvSpPr>
          <p:nvPr/>
        </p:nvSpPr>
        <p:spPr bwMode="auto">
          <a:xfrm>
            <a:off x="609600" y="3276600"/>
            <a:ext cx="7756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so the Earth must be farther from the Sun, receiving less solar energy, making it  cold.</a:t>
            </a:r>
          </a:p>
        </p:txBody>
      </p:sp>
      <p:sp>
        <p:nvSpPr>
          <p:cNvPr id="48137" name="TextBox 13"/>
          <p:cNvSpPr txBox="1">
            <a:spLocks noChangeArrowheads="1"/>
          </p:cNvSpPr>
          <p:nvPr/>
        </p:nvSpPr>
        <p:spPr bwMode="auto">
          <a:xfrm>
            <a:off x="609600" y="5121275"/>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Therefore, the reason we see differences between winter and summer is because of Earth’s elliptical orbit and our distance from the Sun.</a:t>
            </a:r>
          </a:p>
        </p:txBody>
      </p:sp>
    </p:spTree>
    <p:extLst>
      <p:ext uri="{BB962C8B-B14F-4D97-AF65-F5344CB8AC3E}">
        <p14:creationId xmlns:p14="http://schemas.microsoft.com/office/powerpoint/2010/main" val="3741309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grpId="0" nodeType="clickEffect">
                                  <p:stCondLst>
                                    <p:cond delay="0"/>
                                  </p:stCondLst>
                                  <p:childTnLst>
                                    <p:set>
                                      <p:cBhvr override="childStyle">
                                        <p:cTn id="6" dur="1000" fill="hold"/>
                                        <p:tgtEl>
                                          <p:spTgt spid="3"/>
                                        </p:tgtEl>
                                        <p:attrNameLst>
                                          <p:attrName>style.textDecorationUnderline</p:attrName>
                                        </p:attrNameLst>
                                      </p:cBhvr>
                                      <p:to>
                                        <p:strVal val="tru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mph" presetSubtype="4" grpId="0" nodeType="clickEffect">
                                  <p:stCondLst>
                                    <p:cond delay="0"/>
                                  </p:stCondLst>
                                  <p:childTnLst>
                                    <p:set>
                                      <p:cBhvr override="childStyle">
                                        <p:cTn id="10" dur="indefinite"/>
                                        <p:tgtEl>
                                          <p:spTgt spid="4"/>
                                        </p:tgtEl>
                                        <p:attrNameLst>
                                          <p:attrName>style.fontStyle</p:attrName>
                                        </p:attrNameLst>
                                      </p:cBhvr>
                                      <p:to>
                                        <p:strVal val="normal"/>
                                      </p:to>
                                    </p:set>
                                    <p:set>
                                      <p:cBhvr override="childStyle">
                                        <p:cTn id="11" dur="indefinite"/>
                                        <p:tgtEl>
                                          <p:spTgt spid="4"/>
                                        </p:tgtEl>
                                        <p:attrNameLst>
                                          <p:attrName>style.fontWeight</p:attrName>
                                        </p:attrNameLst>
                                      </p:cBhvr>
                                      <p:to>
                                        <p:strVal val="normal"/>
                                      </p:to>
                                    </p:set>
                                    <p:set>
                                      <p:cBhvr override="childStyle">
                                        <p:cTn id="12" dur="indefinite"/>
                                        <p:tgtEl>
                                          <p:spTgt spid="4"/>
                                        </p:tgtEl>
                                        <p:attrNameLst>
                                          <p:attrName>style.textDecorationUnderline</p:attrName>
                                        </p:attrNameLst>
                                      </p:cBhvr>
                                      <p:to>
                                        <p:strVal val="tru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10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Effect transition="in" filter="fade">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4" descr="gdf ,  bnmklmù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50179" name="TextBox 4"/>
          <p:cNvSpPr txBox="1">
            <a:spLocks noChangeArrowheads="1"/>
          </p:cNvSpPr>
          <p:nvPr/>
        </p:nvSpPr>
        <p:spPr bwMode="auto">
          <a:xfrm>
            <a:off x="4953000" y="381000"/>
            <a:ext cx="403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a:solidFill>
                  <a:schemeClr val="bg1"/>
                </a:solidFill>
                <a:latin typeface="Calibri" pitchFamily="34" charset="0"/>
              </a:rPr>
              <a:t>Questions?</a:t>
            </a:r>
          </a:p>
        </p:txBody>
      </p:sp>
    </p:spTree>
    <p:extLst>
      <p:ext uri="{BB962C8B-B14F-4D97-AF65-F5344CB8AC3E}">
        <p14:creationId xmlns:p14="http://schemas.microsoft.com/office/powerpoint/2010/main" val="18438964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What are Some Solutions?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How to approach a problem?</a:t>
            </a:r>
          </a:p>
        </p:txBody>
      </p:sp>
      <p:sp>
        <p:nvSpPr>
          <p:cNvPr id="36867" name="Content Placeholder 2"/>
          <p:cNvSpPr>
            <a:spLocks noGrp="1"/>
          </p:cNvSpPr>
          <p:nvPr>
            <p:ph idx="1"/>
          </p:nvPr>
        </p:nvSpPr>
        <p:spPr/>
        <p:txBody>
          <a:bodyPr/>
          <a:lstStyle/>
          <a:p>
            <a:pPr eaLnBrk="1" hangingPunct="1"/>
            <a:r>
              <a:rPr lang="en-US" smtClean="0"/>
              <a:t>Project future conditions</a:t>
            </a:r>
          </a:p>
          <a:p>
            <a:pPr eaLnBrk="1" hangingPunct="1"/>
            <a:r>
              <a:rPr lang="en-US" smtClean="0"/>
              <a:t>Assess the risks involved with various scenarios</a:t>
            </a:r>
          </a:p>
          <a:p>
            <a:pPr lvl="1" eaLnBrk="1" hangingPunct="1"/>
            <a:r>
              <a:rPr lang="en-US" smtClean="0"/>
              <a:t>If the risks are acceptable – adapt to changes</a:t>
            </a:r>
          </a:p>
          <a:p>
            <a:pPr lvl="2" eaLnBrk="1" hangingPunct="1"/>
            <a:r>
              <a:rPr lang="en-US" smtClean="0"/>
              <a:t>Find crops that grow in warmer, drier conditions</a:t>
            </a:r>
          </a:p>
          <a:p>
            <a:pPr lvl="1" eaLnBrk="1" hangingPunct="1"/>
            <a:r>
              <a:rPr lang="en-US" smtClean="0"/>
              <a:t>If the risks are unacceptable – mitigate the change</a:t>
            </a:r>
          </a:p>
          <a:p>
            <a:pPr lvl="2" eaLnBrk="1" hangingPunct="1"/>
            <a:r>
              <a:rPr lang="en-US" smtClean="0"/>
              <a:t>Many options at many scales: global, national, state, community</a:t>
            </a:r>
          </a:p>
          <a:p>
            <a:pPr lvl="2" eaLnBrk="1" hangingPunct="1"/>
            <a:r>
              <a:rPr lang="en-US" smtClean="0"/>
              <a:t>Mostly around reducing emissions of GHG</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to Climate Change</a:t>
            </a:r>
            <a:endParaRPr lang="en-US" dirty="0"/>
          </a:p>
        </p:txBody>
      </p:sp>
      <p:sp>
        <p:nvSpPr>
          <p:cNvPr id="3" name="Content Placeholder 2"/>
          <p:cNvSpPr>
            <a:spLocks noGrp="1"/>
          </p:cNvSpPr>
          <p:nvPr>
            <p:ph idx="1"/>
          </p:nvPr>
        </p:nvSpPr>
        <p:spPr/>
        <p:txBody>
          <a:bodyPr>
            <a:normAutofit lnSpcReduction="10000"/>
          </a:bodyPr>
          <a:lstStyle/>
          <a:p>
            <a:r>
              <a:rPr lang="en-US" dirty="0" smtClean="0"/>
              <a:t>Lots of options; </a:t>
            </a:r>
            <a:r>
              <a:rPr lang="en-US" dirty="0"/>
              <a:t>no “one” solution</a:t>
            </a:r>
          </a:p>
          <a:p>
            <a:r>
              <a:rPr lang="en-US" dirty="0"/>
              <a:t>P</a:t>
            </a:r>
            <a:r>
              <a:rPr lang="en-US" dirty="0" smtClean="0"/>
              <a:t>olicies </a:t>
            </a:r>
            <a:r>
              <a:rPr lang="en-US" dirty="0"/>
              <a:t>and actions implemented by </a:t>
            </a:r>
          </a:p>
          <a:p>
            <a:pPr lvl="1"/>
            <a:r>
              <a:rPr lang="en-US" dirty="0"/>
              <a:t>Governments: international, national, state, local</a:t>
            </a:r>
          </a:p>
          <a:p>
            <a:pPr lvl="1"/>
            <a:r>
              <a:rPr lang="en-US" dirty="0"/>
              <a:t>Industry and business</a:t>
            </a:r>
          </a:p>
          <a:p>
            <a:pPr lvl="1"/>
            <a:r>
              <a:rPr lang="en-US" dirty="0"/>
              <a:t>Individuals – </a:t>
            </a:r>
            <a:r>
              <a:rPr lang="en-US" dirty="0" smtClean="0"/>
              <a:t>all of us!</a:t>
            </a:r>
            <a:endParaRPr lang="en-US" dirty="0"/>
          </a:p>
          <a:p>
            <a:r>
              <a:rPr lang="en-US" dirty="0" smtClean="0"/>
              <a:t>One goal of these solutions is to limit the emissions of greenhouse gases</a:t>
            </a:r>
          </a:p>
          <a:p>
            <a:pPr lvl="1"/>
            <a:r>
              <a:rPr lang="en-US" dirty="0" smtClean="0"/>
              <a:t>Limiting emissions will decrease CO2 and some of the effects of climate change</a:t>
            </a:r>
            <a:endParaRPr lang="en-US" dirty="0"/>
          </a:p>
        </p:txBody>
      </p:sp>
    </p:spTree>
    <p:extLst>
      <p:ext uri="{BB962C8B-B14F-4D97-AF65-F5344CB8AC3E}">
        <p14:creationId xmlns:p14="http://schemas.microsoft.com/office/powerpoint/2010/main" val="940103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Weather</a:t>
            </a:r>
          </a:p>
        </p:txBody>
      </p:sp>
      <p:sp>
        <p:nvSpPr>
          <p:cNvPr id="6147" name="Content Placeholder 2"/>
          <p:cNvSpPr>
            <a:spLocks noGrp="1"/>
          </p:cNvSpPr>
          <p:nvPr>
            <p:ph idx="1"/>
          </p:nvPr>
        </p:nvSpPr>
        <p:spPr/>
        <p:txBody>
          <a:bodyPr/>
          <a:lstStyle/>
          <a:p>
            <a:pPr eaLnBrk="1" hangingPunct="1"/>
            <a:r>
              <a:rPr lang="en-US" smtClean="0"/>
              <a:t>What we see or feel outside right now</a:t>
            </a:r>
          </a:p>
          <a:p>
            <a:pPr eaLnBrk="1" hangingPunct="1"/>
            <a:r>
              <a:rPr lang="en-US" smtClean="0"/>
              <a:t>Daily changes of temperature, rainfall, humidity, wind, and clouds.</a:t>
            </a:r>
          </a:p>
          <a:p>
            <a:pPr eaLnBrk="1" hangingPunct="1"/>
            <a:r>
              <a:rPr lang="en-US" smtClean="0"/>
              <a:t>Ranges from a few days to a few weeks </a:t>
            </a:r>
          </a:p>
          <a:p>
            <a:pPr eaLnBrk="1" hangingPunct="1"/>
            <a:r>
              <a:rPr lang="en-US" smtClean="0"/>
              <a:t>Example: today is sunny; the high temperature  yesterday was 78F</a:t>
            </a:r>
          </a:p>
        </p:txBody>
      </p:sp>
      <p:sp>
        <p:nvSpPr>
          <p:cNvPr id="6148" name="AutoShape 2" descr="https://docs.google.com/viewer?attid=0.1&amp;pid=gmail&amp;thid=138809a4272490b2&amp;url=https%3A%2F%2Fmail.google.com%2Fmail%2F%3Fui%3D2%26ik%3Dc7278d868f%26view%3Datt%26th%3D138809a4272490b2%26attid%3D0.1%26disp%3Dsafe%26realattid%3Df_h4lbo5nv0%26zw&amp;docid=3751bbd5c89fc359d253f495b83186ac%7Cccbe98b79c9a924c84591c70532093dc&amp;a=bi&amp;pagenumber=1&amp;w=800"/>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z="4000" dirty="0" smtClean="0"/>
              <a:t>Reduce Emissions by Improving Efficiency</a:t>
            </a:r>
          </a:p>
        </p:txBody>
      </p:sp>
      <p:sp>
        <p:nvSpPr>
          <p:cNvPr id="37891" name="Content Placeholder 2"/>
          <p:cNvSpPr>
            <a:spLocks noGrp="1"/>
          </p:cNvSpPr>
          <p:nvPr>
            <p:ph idx="1"/>
          </p:nvPr>
        </p:nvSpPr>
        <p:spPr/>
        <p:txBody>
          <a:bodyPr/>
          <a:lstStyle/>
          <a:p>
            <a:pPr eaLnBrk="1" hangingPunct="1"/>
            <a:r>
              <a:rPr lang="en-US" smtClean="0"/>
              <a:t>Fuel efficiency of vehicles</a:t>
            </a:r>
          </a:p>
          <a:p>
            <a:pPr eaLnBrk="1" hangingPunct="1"/>
            <a:r>
              <a:rPr lang="en-US" smtClean="0"/>
              <a:t>Building heating/cooling/lighting</a:t>
            </a:r>
          </a:p>
          <a:p>
            <a:pPr lvl="1" eaLnBrk="1" hangingPunct="1"/>
            <a:r>
              <a:rPr lang="en-US" smtClean="0"/>
              <a:t>Residential and commercial</a:t>
            </a:r>
          </a:p>
          <a:p>
            <a:pPr lvl="1" eaLnBrk="1" hangingPunct="1"/>
            <a:r>
              <a:rPr lang="en-US" smtClean="0"/>
              <a:t>Home appliances</a:t>
            </a:r>
          </a:p>
          <a:p>
            <a:pPr eaLnBrk="1" hangingPunct="1"/>
            <a:r>
              <a:rPr lang="en-US" smtClean="0"/>
              <a:t>Better ways to produce energy from fossil fuels</a:t>
            </a:r>
          </a:p>
          <a:p>
            <a:pPr lvl="1" eaLnBrk="1" hangingPunct="1"/>
            <a:r>
              <a:rPr lang="en-US" smtClean="0"/>
              <a:t>Increase efficiency of energy generation</a:t>
            </a:r>
          </a:p>
          <a:p>
            <a:pPr eaLnBrk="1" hangingPunct="1">
              <a:buFont typeface="Arial" charset="0"/>
              <a:buNone/>
            </a:pPr>
            <a:endParaRPr lang="en-US" smtClean="0"/>
          </a:p>
        </p:txBody>
      </p:sp>
      <p:pic>
        <p:nvPicPr>
          <p:cNvPr id="37892" name="Picture 2" descr="http://orangecountyacandheating.com/wp-content/uploads/2011/08/Energy-star-cr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188" y="5495925"/>
            <a:ext cx="2362200" cy="1362075"/>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7893" name="Picture 6" descr="http://www.interstatebrick.com/images/LEED_logo_USGB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400675"/>
            <a:ext cx="15240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8" descr="Energy Star Refrigerato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495925"/>
            <a:ext cx="10477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4800" y="274638"/>
            <a:ext cx="8534400" cy="1143000"/>
          </a:xfrm>
        </p:spPr>
        <p:txBody>
          <a:bodyPr/>
          <a:lstStyle/>
          <a:p>
            <a:pPr eaLnBrk="1" hangingPunct="1"/>
            <a:r>
              <a:rPr lang="en-US" dirty="0" smtClean="0"/>
              <a:t>Reduce Emissions through Conservation</a:t>
            </a:r>
          </a:p>
        </p:txBody>
      </p:sp>
      <p:sp>
        <p:nvSpPr>
          <p:cNvPr id="38915" name="Content Placeholder 2"/>
          <p:cNvSpPr>
            <a:spLocks noGrp="1"/>
          </p:cNvSpPr>
          <p:nvPr>
            <p:ph idx="1"/>
          </p:nvPr>
        </p:nvSpPr>
        <p:spPr/>
        <p:txBody>
          <a:bodyPr/>
          <a:lstStyle/>
          <a:p>
            <a:pPr eaLnBrk="1" hangingPunct="1"/>
            <a:r>
              <a:rPr lang="en-US" smtClean="0"/>
              <a:t>Improving transportation systems</a:t>
            </a:r>
          </a:p>
          <a:p>
            <a:pPr lvl="1" eaLnBrk="1" hangingPunct="1"/>
            <a:r>
              <a:rPr lang="en-US" smtClean="0"/>
              <a:t>Bicycle, carpool, public transportation</a:t>
            </a:r>
          </a:p>
          <a:p>
            <a:pPr eaLnBrk="1" hangingPunct="1"/>
            <a:r>
              <a:rPr lang="en-US" smtClean="0"/>
              <a:t>Reducing fossil-fuel intensive systems</a:t>
            </a:r>
          </a:p>
          <a:p>
            <a:pPr lvl="1" eaLnBrk="1" hangingPunct="1"/>
            <a:r>
              <a:rPr lang="en-US" smtClean="0"/>
              <a:t>Buy local</a:t>
            </a:r>
          </a:p>
          <a:p>
            <a:pPr lvl="1" eaLnBrk="1" hangingPunct="1"/>
            <a:r>
              <a:rPr lang="en-US" smtClean="0"/>
              <a:t>Eat less meat</a:t>
            </a:r>
          </a:p>
          <a:p>
            <a:pPr lvl="1" eaLnBrk="1" hangingPunct="1"/>
            <a:r>
              <a:rPr lang="en-US" smtClean="0"/>
              <a:t>Use fewer fertilizers</a:t>
            </a:r>
          </a:p>
          <a:p>
            <a:pPr eaLnBrk="1" hangingPunct="1"/>
            <a:r>
              <a:rPr lang="en-US" smtClean="0"/>
              <a:t>Conserving electricity</a:t>
            </a:r>
          </a:p>
          <a:p>
            <a:pPr eaLnBrk="1" hangingPunct="1"/>
            <a:r>
              <a:rPr lang="en-US" smtClean="0"/>
              <a:t>Reducing, reusing, recycling</a:t>
            </a:r>
            <a:endParaRPr lang="en-US" b="1" smtClean="0"/>
          </a:p>
        </p:txBody>
      </p:sp>
      <p:pic>
        <p:nvPicPr>
          <p:cNvPr id="38916" name="Picture 2" descr="http://www.spartanburgcounty.org/govt/depts/pubwrks/images/recyc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638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http://www.recyclereminders.com/img/lg/S/Energy-Conservation-Sign-S-124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429000"/>
            <a:ext cx="28194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z="4000" smtClean="0"/>
              <a:t>Use Carbon Neutral Energy Sources</a:t>
            </a:r>
          </a:p>
        </p:txBody>
      </p:sp>
      <p:sp>
        <p:nvSpPr>
          <p:cNvPr id="39939" name="Content Placeholder 2"/>
          <p:cNvSpPr>
            <a:spLocks noGrp="1"/>
          </p:cNvSpPr>
          <p:nvPr>
            <p:ph idx="1"/>
          </p:nvPr>
        </p:nvSpPr>
        <p:spPr>
          <a:xfrm>
            <a:off x="457200" y="1600200"/>
            <a:ext cx="8229600" cy="4800600"/>
          </a:xfrm>
        </p:spPr>
        <p:txBody>
          <a:bodyPr/>
          <a:lstStyle/>
          <a:p>
            <a:pPr eaLnBrk="1" hangingPunct="1">
              <a:lnSpc>
                <a:spcPct val="90000"/>
              </a:lnSpc>
            </a:pPr>
            <a:r>
              <a:rPr lang="en-US" sz="3000" smtClean="0"/>
              <a:t>Renewable Energy</a:t>
            </a:r>
          </a:p>
          <a:p>
            <a:pPr lvl="1" eaLnBrk="1" hangingPunct="1">
              <a:lnSpc>
                <a:spcPct val="90000"/>
              </a:lnSpc>
            </a:pPr>
            <a:r>
              <a:rPr lang="en-US" sz="2600" smtClean="0"/>
              <a:t>Solar</a:t>
            </a:r>
          </a:p>
          <a:p>
            <a:pPr lvl="1" eaLnBrk="1" hangingPunct="1">
              <a:lnSpc>
                <a:spcPct val="90000"/>
              </a:lnSpc>
            </a:pPr>
            <a:r>
              <a:rPr lang="en-US" sz="2600" smtClean="0"/>
              <a:t>Biomass</a:t>
            </a:r>
          </a:p>
          <a:p>
            <a:pPr lvl="1" eaLnBrk="1" hangingPunct="1">
              <a:lnSpc>
                <a:spcPct val="90000"/>
              </a:lnSpc>
            </a:pPr>
            <a:r>
              <a:rPr lang="en-US" sz="2600" smtClean="0"/>
              <a:t>Wind</a:t>
            </a:r>
          </a:p>
          <a:p>
            <a:pPr lvl="1" eaLnBrk="1" hangingPunct="1">
              <a:lnSpc>
                <a:spcPct val="90000"/>
              </a:lnSpc>
            </a:pPr>
            <a:r>
              <a:rPr lang="en-US" sz="2600" smtClean="0"/>
              <a:t>Geothermal</a:t>
            </a:r>
          </a:p>
          <a:p>
            <a:pPr lvl="1" eaLnBrk="1" hangingPunct="1">
              <a:lnSpc>
                <a:spcPct val="90000"/>
              </a:lnSpc>
            </a:pPr>
            <a:r>
              <a:rPr lang="en-US" sz="2600" smtClean="0"/>
              <a:t>Hydropower</a:t>
            </a:r>
          </a:p>
          <a:p>
            <a:pPr lvl="1" eaLnBrk="1" hangingPunct="1">
              <a:lnSpc>
                <a:spcPct val="90000"/>
              </a:lnSpc>
            </a:pPr>
            <a:r>
              <a:rPr lang="en-US" sz="2600" smtClean="0"/>
              <a:t>Hydrogen</a:t>
            </a:r>
          </a:p>
          <a:p>
            <a:pPr eaLnBrk="1" hangingPunct="1">
              <a:lnSpc>
                <a:spcPct val="90000"/>
              </a:lnSpc>
            </a:pPr>
            <a:r>
              <a:rPr lang="en-US" sz="3000" smtClean="0"/>
              <a:t>Nuclear</a:t>
            </a:r>
          </a:p>
          <a:p>
            <a:pPr eaLnBrk="1" hangingPunct="1">
              <a:lnSpc>
                <a:spcPct val="90000"/>
              </a:lnSpc>
              <a:buFont typeface="Arial" charset="0"/>
              <a:buNone/>
            </a:pPr>
            <a:endParaRPr lang="en-US" sz="3000" smtClean="0"/>
          </a:p>
        </p:txBody>
      </p:sp>
      <p:pic>
        <p:nvPicPr>
          <p:cNvPr id="39940" name="Picture 2" descr="http://geothermal.marin.org/GEOpresentation/images/img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667000"/>
            <a:ext cx="57912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Remove Carbon from Atmosphere</a:t>
            </a:r>
          </a:p>
        </p:txBody>
      </p:sp>
      <p:sp>
        <p:nvSpPr>
          <p:cNvPr id="40963" name="Content Placeholder 2"/>
          <p:cNvSpPr>
            <a:spLocks noGrp="1"/>
          </p:cNvSpPr>
          <p:nvPr>
            <p:ph idx="1"/>
          </p:nvPr>
        </p:nvSpPr>
        <p:spPr/>
        <p:txBody>
          <a:bodyPr/>
          <a:lstStyle/>
          <a:p>
            <a:pPr eaLnBrk="1" hangingPunct="1"/>
            <a:r>
              <a:rPr lang="en-US" smtClean="0"/>
              <a:t>Decrease rates of deforestation</a:t>
            </a:r>
          </a:p>
          <a:p>
            <a:pPr eaLnBrk="1" hangingPunct="1"/>
            <a:r>
              <a:rPr lang="en-US" smtClean="0"/>
              <a:t>Increase rates of reforestation</a:t>
            </a:r>
          </a:p>
          <a:p>
            <a:pPr eaLnBrk="1" hangingPunct="1"/>
            <a:r>
              <a:rPr lang="en-US" smtClean="0"/>
              <a:t>Manage forests for carbon sequestration</a:t>
            </a:r>
          </a:p>
          <a:p>
            <a:pPr eaLnBrk="1" hangingPunct="1"/>
            <a:r>
              <a:rPr lang="en-US" smtClean="0"/>
              <a:t>Manage agricultural crops and soils for carbon sequestration</a:t>
            </a:r>
          </a:p>
          <a:p>
            <a:pPr eaLnBrk="1" hangingPunct="1"/>
            <a:r>
              <a:rPr lang="en-US" smtClean="0"/>
              <a:t>Use carbon capture</a:t>
            </a:r>
          </a:p>
          <a:p>
            <a:pPr eaLnBrk="1" hangingPunct="1"/>
            <a:r>
              <a:rPr lang="en-US" smtClean="0"/>
              <a:t>Substitute wood</a:t>
            </a:r>
          </a:p>
        </p:txBody>
      </p:sp>
      <p:pic>
        <p:nvPicPr>
          <p:cNvPr id="40964" name="Picture 4" descr="http://meic.org/wp-content/uploads/2012/03/Carbon-Capture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930650"/>
            <a:ext cx="39624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The Bigger Picture</a:t>
            </a:r>
          </a:p>
        </p:txBody>
      </p:sp>
      <p:sp>
        <p:nvSpPr>
          <p:cNvPr id="41987" name="Content Placeholder 2"/>
          <p:cNvSpPr>
            <a:spLocks noGrp="1"/>
          </p:cNvSpPr>
          <p:nvPr>
            <p:ph idx="1"/>
          </p:nvPr>
        </p:nvSpPr>
        <p:spPr/>
        <p:txBody>
          <a:bodyPr/>
          <a:lstStyle/>
          <a:p>
            <a:pPr eaLnBrk="1" hangingPunct="1"/>
            <a:r>
              <a:rPr lang="en-US" dirty="0" smtClean="0"/>
              <a:t>Implement carbon taxes</a:t>
            </a:r>
          </a:p>
          <a:p>
            <a:pPr eaLnBrk="1" hangingPunct="1"/>
            <a:r>
              <a:rPr lang="en-US" dirty="0" smtClean="0"/>
              <a:t>International agreements – Kyoto Protocol</a:t>
            </a:r>
          </a:p>
          <a:p>
            <a:pPr eaLnBrk="1" hangingPunct="1"/>
            <a:r>
              <a:rPr lang="en-US" dirty="0" smtClean="0"/>
              <a:t>Manage the global population</a:t>
            </a:r>
          </a:p>
          <a:p>
            <a:pPr eaLnBrk="1" hangingPunct="1"/>
            <a:endParaRPr lang="en-US" dirty="0" smtClean="0"/>
          </a:p>
        </p:txBody>
      </p:sp>
      <p:pic>
        <p:nvPicPr>
          <p:cNvPr id="41988" name="Picture 2" descr="http://www.issues.cc/uploads/124768865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950" y="3429000"/>
            <a:ext cx="537845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study Examples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0220047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Kansas City Power and Light</a:t>
            </a:r>
          </a:p>
        </p:txBody>
      </p:sp>
      <p:sp>
        <p:nvSpPr>
          <p:cNvPr id="3" name="Content Placeholder 2"/>
          <p:cNvSpPr>
            <a:spLocks noGrp="1"/>
          </p:cNvSpPr>
          <p:nvPr>
            <p:ph idx="1"/>
          </p:nvPr>
        </p:nvSpPr>
        <p:spPr/>
        <p:txBody>
          <a:bodyPr>
            <a:normAutofit/>
          </a:bodyPr>
          <a:lstStyle/>
          <a:p>
            <a:pPr lvl="1"/>
            <a:r>
              <a:rPr lang="en-US" dirty="0" smtClean="0"/>
              <a:t>Company is committed to sound environmental practices that maintain and preserve the integrity of the planet</a:t>
            </a:r>
          </a:p>
          <a:p>
            <a:pPr lvl="1"/>
            <a:r>
              <a:rPr lang="en-US" dirty="0" smtClean="0"/>
              <a:t>Pioneering efforts to reduce environmental impact of electric generation</a:t>
            </a:r>
          </a:p>
          <a:p>
            <a:pPr lvl="1"/>
            <a:r>
              <a:rPr lang="en-US" dirty="0" err="1" smtClean="0"/>
              <a:t>Spearville</a:t>
            </a:r>
            <a:r>
              <a:rPr lang="en-US" dirty="0" smtClean="0"/>
              <a:t> </a:t>
            </a:r>
            <a:r>
              <a:rPr lang="en-US" dirty="0"/>
              <a:t>Wind Generation Facility </a:t>
            </a:r>
            <a:r>
              <a:rPr lang="en-US" dirty="0" smtClean="0"/>
              <a:t>provides </a:t>
            </a:r>
            <a:r>
              <a:rPr lang="en-US" dirty="0"/>
              <a:t>100.5 megawatts of renewable energy</a:t>
            </a:r>
            <a:endParaRPr lang="en-US"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105400"/>
            <a:ext cx="3021739" cy="147637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3213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Canary </a:t>
            </a:r>
            <a:r>
              <a:rPr lang="en-US" dirty="0" smtClean="0"/>
              <a:t>Initiative</a:t>
            </a:r>
            <a:endParaRPr lang="en-US" dirty="0"/>
          </a:p>
        </p:txBody>
      </p:sp>
      <p:sp>
        <p:nvSpPr>
          <p:cNvPr id="3" name="Content Placeholder 2"/>
          <p:cNvSpPr>
            <a:spLocks noGrp="1"/>
          </p:cNvSpPr>
          <p:nvPr>
            <p:ph idx="1"/>
          </p:nvPr>
        </p:nvSpPr>
        <p:spPr/>
        <p:txBody>
          <a:bodyPr>
            <a:normAutofit/>
          </a:bodyPr>
          <a:lstStyle/>
          <a:p>
            <a:r>
              <a:rPr lang="en-US" dirty="0" smtClean="0"/>
              <a:t>Aspen, Colorado</a:t>
            </a:r>
          </a:p>
          <a:p>
            <a:r>
              <a:rPr lang="en-US" dirty="0" smtClean="0"/>
              <a:t>Created in 2005 to address climate challenge</a:t>
            </a:r>
          </a:p>
          <a:p>
            <a:r>
              <a:rPr lang="en-US" dirty="0" smtClean="0"/>
              <a:t>Goal </a:t>
            </a:r>
            <a:r>
              <a:rPr lang="en-US" dirty="0"/>
              <a:t>to decrease </a:t>
            </a:r>
            <a:r>
              <a:rPr lang="en-US" dirty="0" smtClean="0"/>
              <a:t>local GHG </a:t>
            </a:r>
            <a:r>
              <a:rPr lang="en-US" dirty="0"/>
              <a:t>emissions by 30% by 2020 and 80% by </a:t>
            </a:r>
            <a:r>
              <a:rPr lang="en-US" dirty="0" smtClean="0"/>
              <a:t>2050</a:t>
            </a:r>
          </a:p>
          <a:p>
            <a:endParaRPr lang="en-US" dirty="0"/>
          </a:p>
        </p:txBody>
      </p:sp>
      <p:pic>
        <p:nvPicPr>
          <p:cNvPr id="4" name="Picture 5" descr="image of Canary Initiativ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302026"/>
            <a:ext cx="2923164" cy="227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4341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McNeil </a:t>
            </a:r>
            <a:r>
              <a:rPr lang="en-US" dirty="0" smtClean="0"/>
              <a:t>Biomass Plant</a:t>
            </a:r>
            <a:endParaRPr lang="en-US" dirty="0"/>
          </a:p>
        </p:txBody>
      </p:sp>
      <p:sp>
        <p:nvSpPr>
          <p:cNvPr id="3" name="Content Placeholder 2"/>
          <p:cNvSpPr>
            <a:spLocks noGrp="1"/>
          </p:cNvSpPr>
          <p:nvPr>
            <p:ph idx="1"/>
          </p:nvPr>
        </p:nvSpPr>
        <p:spPr/>
        <p:txBody>
          <a:bodyPr>
            <a:normAutofit/>
          </a:bodyPr>
          <a:lstStyle/>
          <a:p>
            <a:r>
              <a:rPr lang="en-US" dirty="0"/>
              <a:t>Burlington, </a:t>
            </a:r>
            <a:r>
              <a:rPr lang="en-US" dirty="0" smtClean="0"/>
              <a:t>Vermont </a:t>
            </a:r>
          </a:p>
          <a:p>
            <a:pPr lvl="1"/>
            <a:r>
              <a:rPr lang="en-US" dirty="0" smtClean="0"/>
              <a:t>Began operation in 1984</a:t>
            </a:r>
          </a:p>
          <a:p>
            <a:pPr lvl="1"/>
            <a:r>
              <a:rPr lang="en-US" dirty="0" smtClean="0"/>
              <a:t>50 megawatts net electrical generation</a:t>
            </a:r>
          </a:p>
          <a:p>
            <a:pPr lvl="1"/>
            <a:r>
              <a:rPr lang="en-US" dirty="0" smtClean="0"/>
              <a:t>Burns 76 tons of wood per hour</a:t>
            </a:r>
          </a:p>
          <a:p>
            <a:pPr lvl="1"/>
            <a:r>
              <a:rPr lang="en-US" dirty="0"/>
              <a:t>Uses 70% produced from low-quality trees and logging waste </a:t>
            </a:r>
          </a:p>
          <a:p>
            <a:pPr lvl="1"/>
            <a:r>
              <a:rPr lang="en-US" dirty="0"/>
              <a:t>25% produced from residues (chips </a:t>
            </a:r>
            <a:r>
              <a:rPr lang="en-US" dirty="0" smtClean="0"/>
              <a:t>                                 and </a:t>
            </a:r>
            <a:r>
              <a:rPr lang="en-US" dirty="0"/>
              <a:t>bark from local sawmills) </a:t>
            </a:r>
          </a:p>
          <a:p>
            <a:pPr lvl="1"/>
            <a:r>
              <a:rPr lang="en-US" dirty="0"/>
              <a:t>5% comes from clean recycled wood</a:t>
            </a:r>
          </a:p>
          <a:p>
            <a:pPr lvl="1"/>
            <a:endParaRPr lang="en-US" dirty="0" smtClean="0"/>
          </a:p>
          <a:p>
            <a:endParaRPr lang="en-US" dirty="0"/>
          </a:p>
          <a:p>
            <a:endParaRPr lang="en-US" dirty="0" smtClean="0"/>
          </a:p>
          <a:p>
            <a:endParaRPr lang="en-US" dirty="0"/>
          </a:p>
        </p:txBody>
      </p:sp>
      <p:pic>
        <p:nvPicPr>
          <p:cNvPr id="3074" name="Picture 2" descr="Burlington Electric Departmen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21" b="89286" l="4902" r="89706"/>
                    </a14:imgEffect>
                  </a14:imgLayer>
                </a14:imgProps>
              </a:ext>
              <a:ext uri="{28A0092B-C50C-407E-A947-70E740481C1C}">
                <a14:useLocalDpi xmlns:a14="http://schemas.microsoft.com/office/drawing/2010/main" val="0"/>
              </a:ext>
            </a:extLst>
          </a:blip>
          <a:srcRect/>
          <a:stretch>
            <a:fillRect/>
          </a:stretch>
        </p:blipFill>
        <p:spPr bwMode="auto">
          <a:xfrm>
            <a:off x="7010400" y="152400"/>
            <a:ext cx="2637064" cy="1447801"/>
          </a:xfrm>
          <a:prstGeom prst="rect">
            <a:avLst/>
          </a:prstGeom>
          <a:noFill/>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00" y="4724400"/>
            <a:ext cx="2311400" cy="1733550"/>
          </a:xfrm>
          <a:prstGeom prst="rect">
            <a:avLst/>
          </a:prstGeom>
        </p:spPr>
      </p:pic>
    </p:spTree>
    <p:extLst>
      <p:ext uri="{BB962C8B-B14F-4D97-AF65-F5344CB8AC3E}">
        <p14:creationId xmlns:p14="http://schemas.microsoft.com/office/powerpoint/2010/main" val="34189341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10% Challenge</a:t>
            </a:r>
          </a:p>
        </p:txBody>
      </p:sp>
      <p:sp>
        <p:nvSpPr>
          <p:cNvPr id="3" name="Content Placeholder 2"/>
          <p:cNvSpPr>
            <a:spLocks noGrp="1"/>
          </p:cNvSpPr>
          <p:nvPr>
            <p:ph idx="1"/>
          </p:nvPr>
        </p:nvSpPr>
        <p:spPr>
          <a:xfrm>
            <a:off x="533400" y="1524000"/>
            <a:ext cx="8229600" cy="4525963"/>
          </a:xfrm>
        </p:spPr>
        <p:txBody>
          <a:bodyPr>
            <a:normAutofit/>
          </a:bodyPr>
          <a:lstStyle/>
          <a:p>
            <a:pPr lvl="1"/>
            <a:r>
              <a:rPr lang="en-US" dirty="0" smtClean="0"/>
              <a:t>Group of local, regional, and state-level professionals dedicated to the reduction and education of greenhouse gas emissions and climate change</a:t>
            </a:r>
          </a:p>
          <a:p>
            <a:pPr lvl="1"/>
            <a:r>
              <a:rPr lang="en-US" dirty="0" smtClean="0"/>
              <a:t>Mission is to help reduce emissions in households by at least 5% and a total reduction of 25% by 2012.</a:t>
            </a:r>
            <a:endParaRPr lang="en-US" dirty="0"/>
          </a:p>
          <a:p>
            <a:endParaRPr lang="en-US" dirty="0"/>
          </a:p>
        </p:txBody>
      </p:sp>
      <p:pic>
        <p:nvPicPr>
          <p:cNvPr id="5122" name="Picture 2" descr="http://www.10percentchallenge.org/images/bann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953000"/>
            <a:ext cx="8875566" cy="1171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468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Weather Forecasting</a:t>
            </a:r>
          </a:p>
        </p:txBody>
      </p:sp>
      <p:sp>
        <p:nvSpPr>
          <p:cNvPr id="7171" name="Content Placeholder 2"/>
          <p:cNvSpPr>
            <a:spLocks noGrp="1"/>
          </p:cNvSpPr>
          <p:nvPr>
            <p:ph idx="1"/>
          </p:nvPr>
        </p:nvSpPr>
        <p:spPr/>
        <p:txBody>
          <a:bodyPr/>
          <a:lstStyle/>
          <a:p>
            <a:pPr eaLnBrk="1" hangingPunct="1"/>
            <a:r>
              <a:rPr lang="en-US" smtClean="0"/>
              <a:t>Weather models take into account:</a:t>
            </a:r>
          </a:p>
          <a:p>
            <a:pPr lvl="1" eaLnBrk="1" hangingPunct="1"/>
            <a:r>
              <a:rPr lang="en-US" smtClean="0"/>
              <a:t>Atmospheric processes</a:t>
            </a:r>
          </a:p>
          <a:p>
            <a:pPr lvl="1" eaLnBrk="1" hangingPunct="1"/>
            <a:r>
              <a:rPr lang="en-US" smtClean="0"/>
              <a:t>Land surface</a:t>
            </a:r>
          </a:p>
          <a:p>
            <a:pPr lvl="1" eaLnBrk="1" hangingPunct="1"/>
            <a:r>
              <a:rPr lang="en-US" smtClean="0"/>
              <a:t>Nearby oceans</a:t>
            </a:r>
          </a:p>
          <a:p>
            <a:pPr eaLnBrk="1" hangingPunct="1"/>
            <a:r>
              <a:rPr lang="en-US" smtClean="0"/>
              <a:t>Weather forecasting accuracy decreases over a few days</a:t>
            </a:r>
          </a:p>
          <a:p>
            <a:pPr eaLnBrk="1" hangingPunct="1"/>
            <a:r>
              <a:rPr lang="en-US" smtClean="0"/>
              <a:t>Tomorrow’s high temperature is weather forecasting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Climate</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The </a:t>
            </a:r>
            <a:r>
              <a:rPr lang="en-US" dirty="0"/>
              <a:t>long term averages and trends of weather patterns </a:t>
            </a:r>
            <a:r>
              <a:rPr lang="en-US" b="1" dirty="0"/>
              <a:t>over a given period of </a:t>
            </a:r>
            <a:r>
              <a:rPr lang="en-US" b="1" dirty="0" smtClean="0"/>
              <a:t>time at a given location</a:t>
            </a:r>
            <a:r>
              <a:rPr lang="en-US" dirty="0" smtClean="0"/>
              <a:t>. </a:t>
            </a:r>
          </a:p>
          <a:p>
            <a:pPr eaLnBrk="1" fontAlgn="auto" hangingPunct="1">
              <a:spcAft>
                <a:spcPts val="0"/>
              </a:spcAft>
              <a:buFont typeface="Arial" pitchFamily="34" charset="0"/>
              <a:buChar char="•"/>
              <a:defRPr/>
            </a:pPr>
            <a:r>
              <a:rPr lang="en-US" dirty="0" smtClean="0"/>
              <a:t>Climate </a:t>
            </a:r>
            <a:r>
              <a:rPr lang="en-US" dirty="0"/>
              <a:t>changes cannot be seen annually. </a:t>
            </a:r>
            <a:endParaRPr lang="en-US" dirty="0" smtClean="0"/>
          </a:p>
          <a:p>
            <a:pPr eaLnBrk="1" fontAlgn="auto" hangingPunct="1">
              <a:spcAft>
                <a:spcPts val="0"/>
              </a:spcAft>
              <a:buFont typeface="Arial" pitchFamily="34" charset="0"/>
              <a:buChar char="•"/>
              <a:defRPr/>
            </a:pPr>
            <a:r>
              <a:rPr lang="en-US" dirty="0" smtClean="0"/>
              <a:t>Ranges from a </a:t>
            </a:r>
            <a:r>
              <a:rPr lang="en-US" dirty="0"/>
              <a:t>few </a:t>
            </a:r>
            <a:r>
              <a:rPr lang="en-US" dirty="0" smtClean="0"/>
              <a:t>years, to centuries</a:t>
            </a:r>
          </a:p>
          <a:p>
            <a:pPr eaLnBrk="1" fontAlgn="auto" hangingPunct="1">
              <a:spcAft>
                <a:spcPts val="0"/>
              </a:spcAft>
              <a:buFont typeface="Arial" pitchFamily="34" charset="0"/>
              <a:buChar char="•"/>
              <a:defRPr/>
            </a:pPr>
            <a:r>
              <a:rPr lang="en-US" dirty="0" smtClean="0"/>
              <a:t>Example: Normal monthly precipitation (30 </a:t>
            </a:r>
            <a:r>
              <a:rPr lang="en-US" dirty="0" err="1" smtClean="0"/>
              <a:t>yr</a:t>
            </a:r>
            <a:r>
              <a:rPr lang="en-US" dirty="0" smtClean="0"/>
              <a:t> average over 1971-2000) in April in Orlando is 2.7 inches</a:t>
            </a:r>
          </a:p>
          <a:p>
            <a:pPr marL="0" indent="0"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Climate Forecasting</a:t>
            </a:r>
          </a:p>
        </p:txBody>
      </p:sp>
      <p:sp>
        <p:nvSpPr>
          <p:cNvPr id="3" name="Content Placeholder 2"/>
          <p:cNvSpPr>
            <a:spLocks noGrp="1"/>
          </p:cNvSpPr>
          <p:nvPr>
            <p:ph idx="1"/>
          </p:nvPr>
        </p:nvSpPr>
        <p:spPr>
          <a:xfrm>
            <a:off x="457200" y="1600200"/>
            <a:ext cx="8229600" cy="47244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Need to account for slow changing conditions:</a:t>
            </a:r>
          </a:p>
          <a:p>
            <a:pPr lvl="1" eaLnBrk="1" fontAlgn="auto" hangingPunct="1">
              <a:spcAft>
                <a:spcPts val="0"/>
              </a:spcAft>
              <a:buFont typeface="Arial" pitchFamily="34" charset="0"/>
              <a:buChar char="–"/>
              <a:defRPr/>
            </a:pPr>
            <a:r>
              <a:rPr lang="en-US" dirty="0" smtClean="0"/>
              <a:t>Amount of snow</a:t>
            </a:r>
          </a:p>
          <a:p>
            <a:pPr lvl="1" eaLnBrk="1" fontAlgn="auto" hangingPunct="1">
              <a:spcAft>
                <a:spcPts val="0"/>
              </a:spcAft>
              <a:buFont typeface="Arial" pitchFamily="34" charset="0"/>
              <a:buChar char="–"/>
              <a:defRPr/>
            </a:pPr>
            <a:r>
              <a:rPr lang="en-US" dirty="0" smtClean="0"/>
              <a:t>Type of land cover</a:t>
            </a:r>
          </a:p>
          <a:p>
            <a:pPr eaLnBrk="1" fontAlgn="auto" hangingPunct="1">
              <a:spcAft>
                <a:spcPts val="0"/>
              </a:spcAft>
              <a:buFont typeface="Arial" pitchFamily="34" charset="0"/>
              <a:buChar char="•"/>
              <a:defRPr/>
            </a:pPr>
            <a:r>
              <a:rPr lang="en-US" dirty="0" smtClean="0"/>
              <a:t>Global climate models take into account:</a:t>
            </a:r>
          </a:p>
          <a:p>
            <a:pPr lvl="1" eaLnBrk="1" fontAlgn="auto" hangingPunct="1">
              <a:spcAft>
                <a:spcPts val="0"/>
              </a:spcAft>
              <a:buFont typeface="Arial" pitchFamily="34" charset="0"/>
              <a:buChar char="–"/>
              <a:defRPr/>
            </a:pPr>
            <a:r>
              <a:rPr lang="en-US" dirty="0" smtClean="0"/>
              <a:t>Atmospheric conditions and particulates</a:t>
            </a:r>
          </a:p>
          <a:p>
            <a:pPr lvl="1" eaLnBrk="1" fontAlgn="auto" hangingPunct="1">
              <a:spcAft>
                <a:spcPts val="0"/>
              </a:spcAft>
              <a:buFont typeface="Arial" pitchFamily="34" charset="0"/>
              <a:buChar char="–"/>
              <a:defRPr/>
            </a:pPr>
            <a:r>
              <a:rPr lang="en-US" dirty="0" smtClean="0"/>
              <a:t>Land surface</a:t>
            </a:r>
          </a:p>
          <a:p>
            <a:pPr lvl="1" eaLnBrk="1" fontAlgn="auto" hangingPunct="1">
              <a:spcAft>
                <a:spcPts val="0"/>
              </a:spcAft>
              <a:buFont typeface="Arial" pitchFamily="34" charset="0"/>
              <a:buChar char="–"/>
              <a:defRPr/>
            </a:pPr>
            <a:r>
              <a:rPr lang="en-US" dirty="0" smtClean="0"/>
              <a:t>Ocean and sea ice</a:t>
            </a:r>
          </a:p>
          <a:p>
            <a:pPr lvl="1" eaLnBrk="1" fontAlgn="auto" hangingPunct="1">
              <a:spcAft>
                <a:spcPts val="0"/>
              </a:spcAft>
              <a:buFont typeface="Arial" pitchFamily="34" charset="0"/>
              <a:buChar char="–"/>
              <a:defRPr/>
            </a:pPr>
            <a:r>
              <a:rPr lang="en-US" dirty="0" smtClean="0"/>
              <a:t>Vegetation</a:t>
            </a:r>
          </a:p>
          <a:p>
            <a:pPr lvl="1" eaLnBrk="1" fontAlgn="auto" hangingPunct="1">
              <a:spcAft>
                <a:spcPts val="0"/>
              </a:spcAft>
              <a:buFont typeface="Arial" pitchFamily="34" charset="0"/>
              <a:buChar char="–"/>
              <a:defRPr/>
            </a:pPr>
            <a:r>
              <a:rPr lang="en-US" dirty="0" smtClean="0"/>
              <a:t>Carbon cycling</a:t>
            </a:r>
          </a:p>
          <a:p>
            <a:pPr eaLnBrk="1" fontAlgn="auto" hangingPunct="1">
              <a:spcAft>
                <a:spcPts val="0"/>
              </a:spcAft>
              <a:buFont typeface="Arial" pitchFamily="34" charset="0"/>
              <a:buChar char="•"/>
              <a:defRPr/>
            </a:pPr>
            <a:r>
              <a:rPr lang="en-US" dirty="0" smtClean="0"/>
              <a:t>Seasonal precipitation for 2013 or future climate in 2100 are examples of climate forecasting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Global Warming</a:t>
            </a:r>
          </a:p>
        </p:txBody>
      </p:sp>
      <p:sp>
        <p:nvSpPr>
          <p:cNvPr id="10243" name="Content Placeholder 2"/>
          <p:cNvSpPr>
            <a:spLocks noGrp="1"/>
          </p:cNvSpPr>
          <p:nvPr>
            <p:ph idx="1"/>
          </p:nvPr>
        </p:nvSpPr>
        <p:spPr>
          <a:xfrm>
            <a:off x="457200" y="1295400"/>
            <a:ext cx="8229600" cy="4525963"/>
          </a:xfrm>
        </p:spPr>
        <p:txBody>
          <a:bodyPr/>
          <a:lstStyle/>
          <a:p>
            <a:pPr eaLnBrk="1" hangingPunct="1"/>
            <a:r>
              <a:rPr lang="en-US" sz="2600" smtClean="0"/>
              <a:t>An average temperature increase of the Earth over time. </a:t>
            </a:r>
          </a:p>
        </p:txBody>
      </p:sp>
      <p:pic>
        <p:nvPicPr>
          <p:cNvPr id="10244" name="il_fi" descr="http://upload.wikimedia.org/wikipedia/commons/f/f4/Instrumental_Temperature_Reco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85344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4763" y="6499225"/>
            <a:ext cx="9144001"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latin typeface="Calibri" pitchFamily="34" charset="0"/>
              </a:rPr>
              <a:t>Hansen, James, Makiko Sato, Reto Ruedy, Ken Lo, David W. Lea, and Martin Medina-Elizade. "Global Temperature Change." </a:t>
            </a:r>
            <a:r>
              <a:rPr lang="en-US" sz="1000" i="1">
                <a:latin typeface="Calibri" pitchFamily="34" charset="0"/>
              </a:rPr>
              <a:t>Proceedings of the National Academy of Sciences</a:t>
            </a:r>
            <a:r>
              <a:rPr lang="en-US" sz="1000">
                <a:latin typeface="Calibri" pitchFamily="34" charset="0"/>
              </a:rPr>
              <a:t> 103.39 (2006): 14288-4293. </a:t>
            </a:r>
            <a:r>
              <a:rPr lang="en-US" sz="1000" i="1">
                <a:latin typeface="Calibri" pitchFamily="34" charset="0"/>
              </a:rPr>
              <a:t>Goddard Institute for Space Studies</a:t>
            </a:r>
            <a:r>
              <a:rPr lang="en-US" sz="1000">
                <a:latin typeface="Calibri" pitchFamily="34" charset="0"/>
              </a:rPr>
              <a:t>. National Aeronautics and Space Administration, 31 July 2006. Web. 2 July 2012.</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 - &amp;quot;You may have heard statements like…&amp;quot;&quot;/&gt;&lt;property id=&quot;20307&quot; value=&quot;258&quot;/&gt;&lt;/object&gt;&lt;object type=&quot;3&quot; unique_id=&quot;10005&quot;&gt;&lt;property id=&quot;20148&quot; value=&quot;5&quot;/&gt;&lt;property id=&quot;20300&quot; value=&quot;Slide 3 - &amp;quot;Beliefs and Science&amp;quot;&quot;/&gt;&lt;property id=&quot;20307&quot; value=&quot;259&quot;/&gt;&lt;/object&gt;&lt;object type=&quot;3&quot; unique_id=&quot;10006&quot;&gt;&lt;property id=&quot;20148&quot; value=&quot;5&quot;/&gt;&lt;property id=&quot;20300&quot; value=&quot;Slide 4 - &amp;quot;Language of Science&amp;quot;&quot;/&gt;&lt;property id=&quot;20307&quot; value=&quot;260&quot;/&gt;&lt;/object&gt;&lt;object type=&quot;3&quot; unique_id=&quot;10007&quot;&gt;&lt;property id=&quot;20148&quot; value=&quot;5&quot;/&gt;&lt;property id=&quot;20300&quot; value=&quot;Slide 9 - &amp;quot;Global Warming&amp;quot;&quot;/&gt;&lt;property id=&quot;20307&quot; value=&quot;261&quot;/&gt;&lt;/object&gt;&lt;object type=&quot;3&quot; unique_id=&quot;10008&quot;&gt;&lt;property id=&quot;20148&quot; value=&quot;5&quot;/&gt;&lt;property id=&quot;20300&quot; value=&quot;Slide 5 - &amp;quot;Weather&amp;quot;&quot;/&gt;&lt;property id=&quot;20307&quot; value=&quot;262&quot;/&gt;&lt;/object&gt;&lt;object type=&quot;3&quot; unique_id=&quot;10009&quot;&gt;&lt;property id=&quot;20148&quot; value=&quot;5&quot;/&gt;&lt;property id=&quot;20300&quot; value=&quot;Slide 7 - &amp;quot;Climate&amp;quot;&quot;/&gt;&lt;property id=&quot;20307&quot; value=&quot;263&quot;/&gt;&lt;/object&gt;&lt;object type=&quot;3&quot; unique_id=&quot;10010&quot;&gt;&lt;property id=&quot;20148&quot; value=&quot;5&quot;/&gt;&lt;property id=&quot;20300&quot; value=&quot;Slide 10 - &amp;quot;Climate Change&amp;quot;&quot;/&gt;&lt;property id=&quot;20307&quot; value=&quot;264&quot;/&gt;&lt;/object&gt;&lt;object type=&quot;3&quot; unique_id=&quot;10011&quot;&gt;&lt;property id=&quot;20148&quot; value=&quot;5&quot;/&gt;&lt;property id=&quot;20300&quot; value=&quot;Slide 11 - &amp;quot;What is the EVIDENCE of chanGE?&amp;quot;&quot;/&gt;&lt;property id=&quot;20307&quot; value=&quot;265&quot;/&gt;&lt;/object&gt;&lt;object type=&quot;3&quot; unique_id=&quot;10012&quot;&gt;&lt;property id=&quot;20148&quot; value=&quot;5&quot;/&gt;&lt;property id=&quot;20300&quot; value=&quot;Slide 12 - &amp;quot;Temperature&amp;quot;&quot;/&gt;&lt;property id=&quot;20307&quot; value=&quot;266&quot;/&gt;&lt;/object&gt;&lt;object type=&quot;3&quot; unique_id=&quot;10013&quot;&gt;&lt;property id=&quot;20148&quot; value=&quot;5&quot;/&gt;&lt;property id=&quot;20300&quot; value=&quot;Slide 14 - &amp;quot;Temperature&amp;quot;&quot;/&gt;&lt;property id=&quot;20307&quot; value=&quot;267&quot;/&gt;&lt;/object&gt;&lt;object type=&quot;3&quot; unique_id=&quot;10014&quot;&gt;&lt;property id=&quot;20148&quot; value=&quot;5&quot;/&gt;&lt;property id=&quot;20300&quot; value=&quot;Slide 16 - &amp;quot;Sea Ice&amp;quot;&quot;/&gt;&lt;property id=&quot;20307&quot; value=&quot;270&quot;/&gt;&lt;/object&gt;&lt;object type=&quot;3&quot; unique_id=&quot;10015&quot;&gt;&lt;property id=&quot;20148&quot; value=&quot;5&quot;/&gt;&lt;property id=&quot;20300&quot; value=&quot;Slide 15 - &amp;quot;Arctic Sea Ice&amp;quot;&quot;/&gt;&lt;property id=&quot;20307&quot; value=&quot;271&quot;/&gt;&lt;/object&gt;&lt;object type=&quot;3&quot; unique_id=&quot;10016&quot;&gt;&lt;property id=&quot;20148&quot; value=&quot;5&quot;/&gt;&lt;property id=&quot;20300&quot; value=&quot;Slide 17 - &amp;quot;Sea Level&amp;quot;&quot;/&gt;&lt;property id=&quot;20307&quot; value=&quot;272&quot;/&gt;&lt;/object&gt;&lt;object type=&quot;3&quot; unique_id=&quot;10017&quot;&gt;&lt;property id=&quot;20148&quot; value=&quot;5&quot;/&gt;&lt;property id=&quot;20300&quot; value=&quot;Slide 18 - &amp;quot;Ecosystem&amp;quot;&quot;/&gt;&lt;property id=&quot;20307&quot; value=&quot;275&quot;/&gt;&lt;/object&gt;&lt;object type=&quot;3&quot; unique_id=&quot;10018&quot;&gt;&lt;property id=&quot;20148&quot; value=&quot;5&quot;/&gt;&lt;property id=&quot;20300&quot; value=&quot;Slide 19 - &amp;quot;Ecosystem&amp;quot;&quot;/&gt;&lt;property id=&quot;20307&quot; value=&quot;276&quot;/&gt;&lt;/object&gt;&lt;object type=&quot;3&quot; unique_id=&quot;10019&quot;&gt;&lt;property id=&quot;20148&quot; value=&quot;5&quot;/&gt;&lt;property id=&quot;20300&quot; value=&quot;Slide 20 - &amp;quot;What does this all mean?&amp;quot;&quot;/&gt;&lt;property id=&quot;20307&quot; value=&quot;277&quot;/&gt;&lt;/object&gt;&lt;object type=&quot;3&quot; unique_id=&quot;10020&quot;&gt;&lt;property id=&quot;20148&quot; value=&quot;5&quot;/&gt;&lt;property id=&quot;20300&quot; value=&quot;Slide 21 - &amp;quot;Why is climate changing?&amp;#x0D;&amp;#x0A;&amp;quot;&quot;/&gt;&lt;property id=&quot;20307&quot; value=&quot;278&quot;/&gt;&lt;/object&gt;&lt;object type=&quot;3&quot; unique_id=&quot;10021&quot;&gt;&lt;property id=&quot;20148&quot; value=&quot;5&quot;/&gt;&lt;property id=&quot;20300&quot; value=&quot;Slide 22 - &amp;quot;Climate is defined by several forces&amp;quot;&quot;/&gt;&lt;property id=&quot;20307&quot; value=&quot;279&quot;/&gt;&lt;/object&gt;&lt;object type=&quot;3&quot; unique_id=&quot;10022&quot;&gt;&lt;property id=&quot;20148&quot; value=&quot;5&quot;/&gt;&lt;property id=&quot;20300&quot; value=&quot;Slide 23 - &amp;quot;We have also altered the atmosphere&amp;quot;&quot;/&gt;&lt;property id=&quot;20307&quot; value=&quot;284&quot;/&gt;&lt;/object&gt;&lt;object type=&quot;3&quot; unique_id=&quot;10023&quot;&gt;&lt;property id=&quot;20148&quot; value=&quot;5&quot;/&gt;&lt;property id=&quot;20300&quot; value=&quot;Slide 24&quot;/&gt;&lt;property id=&quot;20307&quot; value=&quot;282&quot;/&gt;&lt;/object&gt;&lt;object type=&quot;3&quot; unique_id=&quot;10024&quot;&gt;&lt;property id=&quot;20148&quot; value=&quot;5&quot;/&gt;&lt;property id=&quot;20300&quot; value=&quot;Slide 25&quot;/&gt;&lt;property id=&quot;20307&quot; value=&quot;307&quot;/&gt;&lt;/object&gt;&lt;object type=&quot;3&quot; unique_id=&quot;10025&quot;&gt;&lt;property id=&quot;20148&quot; value=&quot;5&quot;/&gt;&lt;property id=&quot;20300&quot; value=&quot;Slide 26 - &amp;quot;Global and continental temperature change&amp;#x0D;&amp;#x0A;&amp;quot;&quot;/&gt;&lt;property id=&quot;20307&quot; value=&quot;281&quot;/&gt;&lt;/object&gt;&lt;object type=&quot;3&quot; unique_id=&quot;10026&quot;&gt;&lt;property id=&quot;20148&quot; value=&quot;5&quot;/&gt;&lt;property id=&quot;20300&quot; value=&quot;Slide 27 - &amp;quot;Human Forces&amp;quot;&quot;/&gt;&lt;property id=&quot;20307&quot; value=&quot;283&quot;/&gt;&lt;/object&gt;&lt;object type=&quot;3&quot; unique_id=&quot;10027&quot;&gt;&lt;property id=&quot;20148&quot; value=&quot;5&quot;/&gt;&lt;property id=&quot;20300&quot; value=&quot;Slide 28 - &amp;quot;Focus on CO2&amp;quot;&quot;/&gt;&lt;property id=&quot;20307&quot; value=&quot;285&quot;/&gt;&lt;/object&gt;&lt;object type=&quot;3&quot; unique_id=&quot;10028&quot;&gt;&lt;property id=&quot;20148&quot; value=&quot;5&quot;/&gt;&lt;property id=&quot;20300&quot; value=&quot;Slide 30 - &amp;quot;What Will Happen In the Future?&amp;quot;&quot;/&gt;&lt;property id=&quot;20307&quot; value=&quot;287&quot;/&gt;&lt;/object&gt;&lt;object type=&quot;3&quot; unique_id=&quot;10029&quot;&gt;&lt;property id=&quot;20148&quot; value=&quot;5&quot;/&gt;&lt;property id=&quot;20300&quot; value=&quot;Slide 31 - &amp;quot;What Will Happen In the Future?&amp;quot;&quot;/&gt;&lt;property id=&quot;20307&quot; value=&quot;288&quot;/&gt;&lt;/object&gt;&lt;object type=&quot;3&quot; unique_id=&quot;10030&quot;&gt;&lt;property id=&quot;20148&quot; value=&quot;5&quot;/&gt;&lt;property id=&quot;20300&quot; value=&quot;Slide 32 - &amp;quot;What Will Happen In the Future?&amp;quot;&quot;/&gt;&lt;property id=&quot;20307&quot; value=&quot;289&quot;/&gt;&lt;/object&gt;&lt;object type=&quot;3&quot; unique_id=&quot;10031&quot;&gt;&lt;property id=&quot;20148&quot; value=&quot;5&quot;/&gt;&lt;property id=&quot;20300&quot; value=&quot;Slide 34 - &amp;quot;What are Some Solutions?&amp;quot;&quot;/&gt;&lt;property id=&quot;20307&quot; value=&quot;290&quot;/&gt;&lt;/object&gt;&lt;object type=&quot;3&quot; unique_id=&quot;10032&quot;&gt;&lt;property id=&quot;20148&quot; value=&quot;5&quot;/&gt;&lt;property id=&quot;20300&quot; value=&quot;Slide 36 - &amp;quot;Solutions to Climate Change&amp;quot;&quot;/&gt;&lt;property id=&quot;20307&quot; value=&quot;291&quot;/&gt;&lt;/object&gt;&lt;object type=&quot;3&quot; unique_id=&quot;10033&quot;&gt;&lt;property id=&quot;20148&quot; value=&quot;5&quot;/&gt;&lt;property id=&quot;20300&quot; value=&quot;Slide 37 - &amp;quot;Reduce Emissions by Improving Efficiency&amp;quot;&quot;/&gt;&lt;property id=&quot;20307&quot; value=&quot;293&quot;/&gt;&lt;/object&gt;&lt;object type=&quot;3&quot; unique_id=&quot;10034&quot;&gt;&lt;property id=&quot;20148&quot; value=&quot;5&quot;/&gt;&lt;property id=&quot;20300&quot; value=&quot;Slide 38 - &amp;quot;Reduce Emissions Through Conservation&amp;quot;&quot;/&gt;&lt;property id=&quot;20307&quot; value=&quot;292&quot;/&gt;&lt;/object&gt;&lt;object type=&quot;3&quot; unique_id=&quot;10035&quot;&gt;&lt;property id=&quot;20148&quot; value=&quot;5&quot;/&gt;&lt;property id=&quot;20300&quot; value=&quot;Slide 39 - &amp;quot;Reduce Emissions by Changing Energy Sources&amp;quot;&quot;/&gt;&lt;property id=&quot;20307&quot; value=&quot;294&quot;/&gt;&lt;/object&gt;&lt;object type=&quot;3&quot; unique_id=&quot;10036&quot;&gt;&lt;property id=&quot;20148&quot; value=&quot;5&quot;/&gt;&lt;property id=&quot;20300&quot; value=&quot;Slide 40 - &amp;quot;Reduce Emissions by Managing Carbon&amp;quot;&quot;/&gt;&lt;property id=&quot;20307&quot; value=&quot;295&quot;/&gt;&lt;/object&gt;&lt;object type=&quot;3&quot; unique_id=&quot;10037&quot;&gt;&lt;property id=&quot;20148&quot; value=&quot;5&quot;/&gt;&lt;property id=&quot;20300&quot; value=&quot;Slide 41 - &amp;quot;The Bigger Picture&amp;quot;&quot;/&gt;&lt;property id=&quot;20307&quot; value=&quot;296&quot;/&gt;&lt;/object&gt;&lt;object type=&quot;3&quot; unique_id=&quot;10038&quot;&gt;&lt;property id=&quot;20148&quot; value=&quot;5&quot;/&gt;&lt;property id=&quot;20300&quot; value=&quot;Slide 42 - &amp;quot;Why doesn’t everyone Agree?&amp;quot;&quot;/&gt;&lt;property id=&quot;20307&quot; value=&quot;297&quot;/&gt;&lt;/object&gt;&lt;object type=&quot;3&quot; unique_id=&quot;10039&quot;&gt;&lt;property id=&quot;20148&quot; value=&quot;5&quot;/&gt;&lt;property id=&quot;20300&quot; value=&quot;Slide 43 - &amp;quot;It’s a Complex Issue&amp;quot;&quot;/&gt;&lt;property id=&quot;20307&quot; value=&quot;300&quot;/&gt;&lt;/object&gt;&lt;object type=&quot;3&quot; unique_id=&quot;10040&quot;&gt;&lt;property id=&quot;20148&quot; value=&quot;5&quot;/&gt;&lt;property id=&quot;20300&quot; value=&quot;Slide 44 - &amp;quot;Climate Change is Difficult to See&amp;quot;&quot;/&gt;&lt;property id=&quot;20307&quot; value=&quot;302&quot;/&gt;&lt;/object&gt;&lt;object type=&quot;3&quot; unique_id=&quot;10041&quot;&gt;&lt;property id=&quot;20148&quot; value=&quot;5&quot;/&gt;&lt;property id=&quot;20300&quot; value=&quot;Slide 45 - &amp;quot;Skeptics and Deniers&amp;quot;&quot;/&gt;&lt;property id=&quot;20307&quot; value=&quot;299&quot;/&gt;&lt;/object&gt;&lt;object type=&quot;3&quot; unique_id=&quot;10042&quot;&gt;&lt;property id=&quot;20148&quot; value=&quot;5&quot;/&gt;&lt;property id=&quot;20300&quot; value=&quot;Slide 46 - &amp;quot;The Public Reflects Different Beliefs about Climate Change&amp;quot;&quot;/&gt;&lt;property id=&quot;20307&quot; value=&quot;298&quot;/&gt;&lt;/object&gt;&lt;object type=&quot;3&quot; unique_id=&quot;10043&quot;&gt;&lt;property id=&quot;20148&quot; value=&quot;5&quot;/&gt;&lt;property id=&quot;20300&quot; value=&quot;Slide 47 - &amp;quot;Homework&amp;quot;&quot;/&gt;&lt;property id=&quot;20307&quot; value=&quot;304&quot;/&gt;&lt;/object&gt;&lt;object type=&quot;3&quot; unique_id=&quot;10044&quot;&gt;&lt;property id=&quot;20148&quot; value=&quot;5&quot;/&gt;&lt;property id=&quot;20300&quot; value=&quot;Slide 48 - &amp;quot;Example&amp;quot;&quot;/&gt;&lt;property id=&quot;20307&quot; value=&quot;305&quot;/&gt;&lt;/object&gt;&lt;object type=&quot;3&quot; unique_id=&quot;10045&quot;&gt;&lt;property id=&quot;20148&quot; value=&quot;5&quot;/&gt;&lt;property id=&quot;20300&quot; value=&quot;Slide 49&quot;/&gt;&lt;property id=&quot;20307&quot; value=&quot;306&quot;/&gt;&lt;/object&gt;&lt;object type=&quot;3&quot; unique_id=&quot;10191&quot;&gt;&lt;property id=&quot;20148&quot; value=&quot;5&quot;/&gt;&lt;property id=&quot;20300&quot; value=&quot;Slide 35 - &amp;quot;How to approach a problem?&amp;quot;&quot;/&gt;&lt;property id=&quot;20307&quot; value=&quot;308&quot;/&gt;&lt;/object&gt;&lt;object type=&quot;3&quot; unique_id=&quot;10331&quot;&gt;&lt;property id=&quot;20148&quot; value=&quot;5&quot;/&gt;&lt;property id=&quot;20300&quot; value=&quot;Slide 6 - &amp;quot;Weather Forecasting&amp;quot;&quot;/&gt;&lt;property id=&quot;20307&quot; value=&quot;310&quot;/&gt;&lt;/object&gt;&lt;object type=&quot;3&quot; unique_id=&quot;10332&quot;&gt;&lt;property id=&quot;20148&quot; value=&quot;5&quot;/&gt;&lt;property id=&quot;20300&quot; value=&quot;Slide 8 - &amp;quot;Climate Forecasting&amp;quot;&quot;/&gt;&lt;property id=&quot;20307&quot; value=&quot;311&quot;/&gt;&lt;/object&gt;&lt;object type=&quot;3&quot; unique_id=&quot;10333&quot;&gt;&lt;property id=&quot;20148&quot; value=&quot;5&quot;/&gt;&lt;property id=&quot;20300&quot; value=&quot;Slide 13 - &amp;quot;Temperature&amp;quot;&quot;/&gt;&lt;property id=&quot;20307&quot; value=&quot;309&quot;/&gt;&lt;/object&gt;&lt;object type=&quot;3&quot; unique_id=&quot;10334&quot;&gt;&lt;property id=&quot;20148&quot; value=&quot;5&quot;/&gt;&lt;property id=&quot;20300&quot; value=&quot;Slide 29 - &amp;quot;Carbon is Everywhere!&amp;quot;&quot;/&gt;&lt;property id=&quot;20307&quot; value=&quot;314&quot;/&gt;&lt;/object&gt;&lt;object type=&quot;3&quot; unique_id=&quot;10335&quot;&gt;&lt;property id=&quot;20148&quot; value=&quot;5&quot;/&gt;&lt;property id=&quot;20300&quot; value=&quot;Slide 33 - &amp;quot;And what could happen here?&amp;quot;&quot;/&gt;&lt;property id=&quot;20307&quot; value=&quot;312&quot;/&gt;&lt;/object&gt;&lt;/object&gt;&lt;object type=&quot;8&quot; unique_id=&quot;1009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TotalTime>
  <Words>6161</Words>
  <Application>Microsoft Office PowerPoint</Application>
  <PresentationFormat>On-screen Show (4:3)</PresentationFormat>
  <Paragraphs>560</Paragraphs>
  <Slides>59</Slides>
  <Notes>51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PowerPoint Presentation</vt:lpstr>
      <vt:lpstr>You may have heard statements like…</vt:lpstr>
      <vt:lpstr>Beliefs and Science</vt:lpstr>
      <vt:lpstr>Language of Science</vt:lpstr>
      <vt:lpstr>Weather</vt:lpstr>
      <vt:lpstr>Weather Forecasting</vt:lpstr>
      <vt:lpstr>Climate</vt:lpstr>
      <vt:lpstr>Climate Forecasting</vt:lpstr>
      <vt:lpstr>Global Warming</vt:lpstr>
      <vt:lpstr>Climate Change</vt:lpstr>
      <vt:lpstr>What is the EVIDENCE of chanGE?</vt:lpstr>
      <vt:lpstr>Temperature</vt:lpstr>
      <vt:lpstr>Average Temperature 1961-1990</vt:lpstr>
      <vt:lpstr>Temperature</vt:lpstr>
      <vt:lpstr>Precipitation</vt:lpstr>
      <vt:lpstr>Arctic Sea Ice</vt:lpstr>
      <vt:lpstr>Sea Ice</vt:lpstr>
      <vt:lpstr>Sea Level</vt:lpstr>
      <vt:lpstr>Ecosystem</vt:lpstr>
      <vt:lpstr>What does this all mean?</vt:lpstr>
      <vt:lpstr>Why is climate changing? </vt:lpstr>
      <vt:lpstr>Climate is defined by several forces</vt:lpstr>
      <vt:lpstr>The next three slides are to come.</vt:lpstr>
      <vt:lpstr>Solar Radiation</vt:lpstr>
      <vt:lpstr>Volcanic Eruptions</vt:lpstr>
      <vt:lpstr>Global and continental temperature change </vt:lpstr>
      <vt:lpstr>We have also altered the atmosphere</vt:lpstr>
      <vt:lpstr>PowerPoint Presentation</vt:lpstr>
      <vt:lpstr>PowerPoint Presentation</vt:lpstr>
      <vt:lpstr>Human Forces</vt:lpstr>
      <vt:lpstr>Focus on CO2</vt:lpstr>
      <vt:lpstr>Carbon is Everywhere!</vt:lpstr>
      <vt:lpstr>Using Models to Project the Future</vt:lpstr>
      <vt:lpstr>What Will Happen In the Future?</vt:lpstr>
      <vt:lpstr>What Will Happen In the Future?</vt:lpstr>
      <vt:lpstr>Ecosystem</vt:lpstr>
      <vt:lpstr>And what could happen here?</vt:lpstr>
      <vt:lpstr>Why doesn’t everyone Agree?</vt:lpstr>
      <vt:lpstr>It’s a Challenge</vt:lpstr>
      <vt:lpstr>Climate Change is Difficult to See</vt:lpstr>
      <vt:lpstr>But why disagreement?</vt:lpstr>
      <vt:lpstr>Skeptics and Deniers</vt:lpstr>
      <vt:lpstr>The U.S. Public Holds Different Beliefs about Climate Change</vt:lpstr>
      <vt:lpstr>Homework</vt:lpstr>
      <vt:lpstr>Example</vt:lpstr>
      <vt:lpstr>PowerPoint Presentation</vt:lpstr>
      <vt:lpstr>What are Some Solutions?</vt:lpstr>
      <vt:lpstr>How to approach a problem?</vt:lpstr>
      <vt:lpstr>Solutions to Climate Change</vt:lpstr>
      <vt:lpstr>Reduce Emissions by Improving Efficiency</vt:lpstr>
      <vt:lpstr>Reduce Emissions through Conservation</vt:lpstr>
      <vt:lpstr>Use Carbon Neutral Energy Sources</vt:lpstr>
      <vt:lpstr>Remove Carbon from Atmosphere</vt:lpstr>
      <vt:lpstr>The Bigger Picture</vt:lpstr>
      <vt:lpstr>Case study Examples</vt:lpstr>
      <vt:lpstr>Kansas City Power and Light</vt:lpstr>
      <vt:lpstr>Canary Initiative</vt:lpstr>
      <vt:lpstr>McNeil Biomass Plant</vt:lpstr>
      <vt:lpstr>The 10% Challenge</vt:lpstr>
    </vt:vector>
  </TitlesOfParts>
  <Company>UF/IFAS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H Decker</dc:creator>
  <cp:lastModifiedBy>Paul H Decker</cp:lastModifiedBy>
  <cp:revision>85</cp:revision>
  <cp:lastPrinted>2012-07-09T22:12:49Z</cp:lastPrinted>
  <dcterms:created xsi:type="dcterms:W3CDTF">2012-07-09T14:33:51Z</dcterms:created>
  <dcterms:modified xsi:type="dcterms:W3CDTF">2012-08-01T14:32:35Z</dcterms:modified>
</cp:coreProperties>
</file>