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264" r:id="rId3"/>
    <p:sldId id="305" r:id="rId4"/>
    <p:sldId id="311" r:id="rId5"/>
    <p:sldId id="257" r:id="rId6"/>
    <p:sldId id="265" r:id="rId7"/>
    <p:sldId id="306" r:id="rId8"/>
    <p:sldId id="307" r:id="rId9"/>
    <p:sldId id="308" r:id="rId10"/>
    <p:sldId id="269" r:id="rId11"/>
    <p:sldId id="270" r:id="rId12"/>
    <p:sldId id="271" r:id="rId13"/>
    <p:sldId id="273" r:id="rId14"/>
    <p:sldId id="309" r:id="rId15"/>
    <p:sldId id="275" r:id="rId16"/>
    <p:sldId id="276" r:id="rId17"/>
    <p:sldId id="277" r:id="rId18"/>
    <p:sldId id="310" r:id="rId19"/>
    <p:sldId id="279" r:id="rId20"/>
    <p:sldId id="280" r:id="rId21"/>
    <p:sldId id="318" r:id="rId22"/>
    <p:sldId id="319" r:id="rId23"/>
    <p:sldId id="320" r:id="rId24"/>
    <p:sldId id="321" r:id="rId25"/>
    <p:sldId id="322" r:id="rId26"/>
    <p:sldId id="323" r:id="rId27"/>
    <p:sldId id="288" r:id="rId28"/>
    <p:sldId id="289" r:id="rId29"/>
    <p:sldId id="290" r:id="rId30"/>
    <p:sldId id="291" r:id="rId31"/>
    <p:sldId id="292" r:id="rId32"/>
    <p:sldId id="294" r:id="rId33"/>
    <p:sldId id="295" r:id="rId34"/>
    <p:sldId id="297" r:id="rId35"/>
    <p:sldId id="314" r:id="rId36"/>
    <p:sldId id="298" r:id="rId37"/>
    <p:sldId id="299" r:id="rId38"/>
    <p:sldId id="315" r:id="rId39"/>
    <p:sldId id="300" r:id="rId40"/>
    <p:sldId id="313" r:id="rId41"/>
    <p:sldId id="316" r:id="rId42"/>
    <p:sldId id="317" r:id="rId43"/>
    <p:sldId id="293" r:id="rId44"/>
    <p:sldId id="31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9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6ADDD-9ED9-4ED0-93F0-FDCC1394D990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4B876D6-BB18-4983-B3E0-804D36A310A9}">
      <dgm:prSet phldrT="[Text]" custT="1"/>
      <dgm:spPr/>
      <dgm:t>
        <a:bodyPr/>
        <a:lstStyle/>
        <a:p>
          <a:r>
            <a:rPr lang="en-US" sz="2400" dirty="0" smtClean="0"/>
            <a:t>Collect tree cores</a:t>
          </a:r>
          <a:endParaRPr lang="en-US" sz="2400" dirty="0"/>
        </a:p>
      </dgm:t>
    </dgm:pt>
    <dgm:pt modelId="{518ACD16-D332-4CFA-A84B-4D8B17656131}" type="parTrans" cxnId="{7027AFB9-35F5-4A43-8837-589165D5BB79}">
      <dgm:prSet/>
      <dgm:spPr/>
      <dgm:t>
        <a:bodyPr/>
        <a:lstStyle/>
        <a:p>
          <a:endParaRPr lang="en-US" sz="2400"/>
        </a:p>
      </dgm:t>
    </dgm:pt>
    <dgm:pt modelId="{CDED5F02-DD95-42B5-94F6-44E1B363FEED}" type="sibTrans" cxnId="{7027AFB9-35F5-4A43-8837-589165D5BB79}">
      <dgm:prSet custT="1"/>
      <dgm:spPr/>
      <dgm:t>
        <a:bodyPr/>
        <a:lstStyle/>
        <a:p>
          <a:endParaRPr lang="en-US" sz="2400"/>
        </a:p>
      </dgm:t>
    </dgm:pt>
    <dgm:pt modelId="{7148FCBB-6BB8-42D3-92AE-5EFBEF013D7F}">
      <dgm:prSet phldrT="[Text]" custT="1"/>
      <dgm:spPr/>
      <dgm:t>
        <a:bodyPr/>
        <a:lstStyle/>
        <a:p>
          <a:pPr algn="l"/>
          <a:r>
            <a:rPr lang="en-US" sz="2400" dirty="0" smtClean="0"/>
            <a:t>Cut the latewood from the target tree rings</a:t>
          </a:r>
        </a:p>
      </dgm:t>
    </dgm:pt>
    <dgm:pt modelId="{EDA9CA77-CED9-4C09-A9DB-A352AF85744C}" type="parTrans" cxnId="{679AA349-71E2-41A0-A890-58753C0EAD64}">
      <dgm:prSet/>
      <dgm:spPr/>
      <dgm:t>
        <a:bodyPr/>
        <a:lstStyle/>
        <a:p>
          <a:endParaRPr lang="en-US" sz="2400"/>
        </a:p>
      </dgm:t>
    </dgm:pt>
    <dgm:pt modelId="{2AC4B501-B21D-47B1-A89F-0A5E498E6EDC}" type="sibTrans" cxnId="{679AA349-71E2-41A0-A890-58753C0EAD64}">
      <dgm:prSet custT="1"/>
      <dgm:spPr/>
      <dgm:t>
        <a:bodyPr/>
        <a:lstStyle/>
        <a:p>
          <a:endParaRPr lang="en-US" sz="2400"/>
        </a:p>
      </dgm:t>
    </dgm:pt>
    <dgm:pt modelId="{1DE00D2D-813D-4E03-895C-19A85138638A}">
      <dgm:prSet phldrT="[Text]" custT="1"/>
      <dgm:spPr/>
      <dgm:t>
        <a:bodyPr/>
        <a:lstStyle/>
        <a:p>
          <a:r>
            <a:rPr lang="en-US" sz="2400" dirty="0" smtClean="0"/>
            <a:t>Analyze </a:t>
          </a:r>
          <a:r>
            <a:rPr lang="el-GR" sz="2400" dirty="0" smtClean="0"/>
            <a:t>δ</a:t>
          </a:r>
          <a:r>
            <a:rPr lang="en-US" sz="2400" dirty="0" smtClean="0"/>
            <a:t>13C and </a:t>
          </a:r>
          <a:r>
            <a:rPr lang="el-GR" sz="2400" dirty="0" smtClean="0"/>
            <a:t>δ</a:t>
          </a:r>
          <a:r>
            <a:rPr lang="en-US" sz="2400" dirty="0" smtClean="0"/>
            <a:t>18O from the wood samples</a:t>
          </a:r>
          <a:endParaRPr lang="en-US" sz="2400" dirty="0"/>
        </a:p>
      </dgm:t>
    </dgm:pt>
    <dgm:pt modelId="{FAA69877-7FA6-4F71-A907-6BFF1D963A7A}" type="parTrans" cxnId="{34D5DC15-32B4-40A6-9107-FD67EA6009D0}">
      <dgm:prSet/>
      <dgm:spPr/>
      <dgm:t>
        <a:bodyPr/>
        <a:lstStyle/>
        <a:p>
          <a:endParaRPr lang="en-US" sz="2400"/>
        </a:p>
      </dgm:t>
    </dgm:pt>
    <dgm:pt modelId="{22D44048-6647-4029-8B63-61DAD45D14A1}" type="sibTrans" cxnId="{34D5DC15-32B4-40A6-9107-FD67EA6009D0}">
      <dgm:prSet custT="1"/>
      <dgm:spPr/>
      <dgm:t>
        <a:bodyPr/>
        <a:lstStyle/>
        <a:p>
          <a:endParaRPr lang="en-US" sz="2400"/>
        </a:p>
      </dgm:t>
    </dgm:pt>
    <dgm:pt modelId="{05446AD1-2622-4368-A8ED-573B7D03BFD6}">
      <dgm:prSet phldrT="[Text]" custT="1"/>
      <dgm:spPr/>
      <dgm:t>
        <a:bodyPr/>
        <a:lstStyle/>
        <a:p>
          <a:r>
            <a:rPr lang="en-US" sz="2400" dirty="0" smtClean="0"/>
            <a:t>Obtain WUE data based on isotopic analysis data</a:t>
          </a:r>
          <a:endParaRPr lang="en-US" sz="2400" dirty="0"/>
        </a:p>
      </dgm:t>
    </dgm:pt>
    <dgm:pt modelId="{61E1015F-BF87-49E3-B9B3-6766F80BFFDF}" type="parTrans" cxnId="{757EB597-4853-441D-9856-35FA62A9B155}">
      <dgm:prSet/>
      <dgm:spPr/>
      <dgm:t>
        <a:bodyPr/>
        <a:lstStyle/>
        <a:p>
          <a:endParaRPr lang="en-US" sz="2400"/>
        </a:p>
      </dgm:t>
    </dgm:pt>
    <dgm:pt modelId="{AEFDB633-CF4B-4379-B223-F2BF834D05B5}" type="sibTrans" cxnId="{757EB597-4853-441D-9856-35FA62A9B155}">
      <dgm:prSet/>
      <dgm:spPr/>
      <dgm:t>
        <a:bodyPr/>
        <a:lstStyle/>
        <a:p>
          <a:endParaRPr lang="en-US" sz="2400"/>
        </a:p>
      </dgm:t>
    </dgm:pt>
    <dgm:pt modelId="{776BFD85-E2E6-4001-9A5B-05A4FD39EC20}" type="pres">
      <dgm:prSet presAssocID="{83A6ADDD-9ED9-4ED0-93F0-FDCC1394D9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3FED4-9796-421E-92D3-D5EB17276543}" type="pres">
      <dgm:prSet presAssocID="{84B876D6-BB18-4983-B3E0-804D36A310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F9090-9CC4-453F-B10D-A9EB1ACC2624}" type="pres">
      <dgm:prSet presAssocID="{CDED5F02-DD95-42B5-94F6-44E1B363FEE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50B6098-CEBB-4E14-BDED-9D49D72E3A06}" type="pres">
      <dgm:prSet presAssocID="{CDED5F02-DD95-42B5-94F6-44E1B363FEE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50FE6D0-6E73-4CE7-8025-6439E0326861}" type="pres">
      <dgm:prSet presAssocID="{7148FCBB-6BB8-42D3-92AE-5EFBEF013D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8E782-4E7E-4BAF-8A66-B8CEF163CDFF}" type="pres">
      <dgm:prSet presAssocID="{2AC4B501-B21D-47B1-A89F-0A5E498E6ED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32A5E03-665E-4F05-94CC-5174DE6B2EC8}" type="pres">
      <dgm:prSet presAssocID="{2AC4B501-B21D-47B1-A89F-0A5E498E6ED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95C7925-56D0-4873-826E-318959ED3628}" type="pres">
      <dgm:prSet presAssocID="{1DE00D2D-813D-4E03-895C-19A85138638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7CCDF-A036-42AA-BD8E-D6D00AF1A64B}" type="pres">
      <dgm:prSet presAssocID="{22D44048-6647-4029-8B63-61DAD45D14A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61883C2-583B-4C43-AFE9-AEB132F75104}" type="pres">
      <dgm:prSet presAssocID="{22D44048-6647-4029-8B63-61DAD45D14A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369BF11-5B60-4F47-AEB2-2179A062C8ED}" type="pres">
      <dgm:prSet presAssocID="{05446AD1-2622-4368-A8ED-573B7D03BF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A4068-2353-4A6E-840F-C30116ABBEEE}" type="presOf" srcId="{22D44048-6647-4029-8B63-61DAD45D14A1}" destId="{4287CCDF-A036-42AA-BD8E-D6D00AF1A64B}" srcOrd="0" destOrd="0" presId="urn:microsoft.com/office/officeart/2005/8/layout/process1"/>
    <dgm:cxn modelId="{757EB597-4853-441D-9856-35FA62A9B155}" srcId="{83A6ADDD-9ED9-4ED0-93F0-FDCC1394D990}" destId="{05446AD1-2622-4368-A8ED-573B7D03BFD6}" srcOrd="3" destOrd="0" parTransId="{61E1015F-BF87-49E3-B9B3-6766F80BFFDF}" sibTransId="{AEFDB633-CF4B-4379-B223-F2BF834D05B5}"/>
    <dgm:cxn modelId="{BE7D6647-C0F6-4053-B4D2-FE09E946E025}" type="presOf" srcId="{1DE00D2D-813D-4E03-895C-19A85138638A}" destId="{595C7925-56D0-4873-826E-318959ED3628}" srcOrd="0" destOrd="0" presId="urn:microsoft.com/office/officeart/2005/8/layout/process1"/>
    <dgm:cxn modelId="{22B2CA66-0E42-4599-B57F-42F5DF3133C7}" type="presOf" srcId="{CDED5F02-DD95-42B5-94F6-44E1B363FEED}" destId="{350B6098-CEBB-4E14-BDED-9D49D72E3A06}" srcOrd="1" destOrd="0" presId="urn:microsoft.com/office/officeart/2005/8/layout/process1"/>
    <dgm:cxn modelId="{14C3FB41-D5B4-47D2-BC58-7B4369FC1C31}" type="presOf" srcId="{05446AD1-2622-4368-A8ED-573B7D03BFD6}" destId="{A369BF11-5B60-4F47-AEB2-2179A062C8ED}" srcOrd="0" destOrd="0" presId="urn:microsoft.com/office/officeart/2005/8/layout/process1"/>
    <dgm:cxn modelId="{679AA349-71E2-41A0-A890-58753C0EAD64}" srcId="{83A6ADDD-9ED9-4ED0-93F0-FDCC1394D990}" destId="{7148FCBB-6BB8-42D3-92AE-5EFBEF013D7F}" srcOrd="1" destOrd="0" parTransId="{EDA9CA77-CED9-4C09-A9DB-A352AF85744C}" sibTransId="{2AC4B501-B21D-47B1-A89F-0A5E498E6EDC}"/>
    <dgm:cxn modelId="{7AE2AD59-9C4C-4777-B0C8-8BDB706974A3}" type="presOf" srcId="{84B876D6-BB18-4983-B3E0-804D36A310A9}" destId="{F893FED4-9796-421E-92D3-D5EB17276543}" srcOrd="0" destOrd="0" presId="urn:microsoft.com/office/officeart/2005/8/layout/process1"/>
    <dgm:cxn modelId="{34D5DC15-32B4-40A6-9107-FD67EA6009D0}" srcId="{83A6ADDD-9ED9-4ED0-93F0-FDCC1394D990}" destId="{1DE00D2D-813D-4E03-895C-19A85138638A}" srcOrd="2" destOrd="0" parTransId="{FAA69877-7FA6-4F71-A907-6BFF1D963A7A}" sibTransId="{22D44048-6647-4029-8B63-61DAD45D14A1}"/>
    <dgm:cxn modelId="{C9C54E63-6A81-438E-8C43-BBFFC5568E5D}" type="presOf" srcId="{22D44048-6647-4029-8B63-61DAD45D14A1}" destId="{861883C2-583B-4C43-AFE9-AEB132F75104}" srcOrd="1" destOrd="0" presId="urn:microsoft.com/office/officeart/2005/8/layout/process1"/>
    <dgm:cxn modelId="{5926312C-FDBF-4F9A-A8A4-5BD886C4FBDC}" type="presOf" srcId="{83A6ADDD-9ED9-4ED0-93F0-FDCC1394D990}" destId="{776BFD85-E2E6-4001-9A5B-05A4FD39EC20}" srcOrd="0" destOrd="0" presId="urn:microsoft.com/office/officeart/2005/8/layout/process1"/>
    <dgm:cxn modelId="{206BD8A6-A363-4697-9AEE-BC50F3C8B296}" type="presOf" srcId="{CDED5F02-DD95-42B5-94F6-44E1B363FEED}" destId="{532F9090-9CC4-453F-B10D-A9EB1ACC2624}" srcOrd="0" destOrd="0" presId="urn:microsoft.com/office/officeart/2005/8/layout/process1"/>
    <dgm:cxn modelId="{9EF236E2-5EBE-4012-89A3-A594DE2C913B}" type="presOf" srcId="{2AC4B501-B21D-47B1-A89F-0A5E498E6EDC}" destId="{332A5E03-665E-4F05-94CC-5174DE6B2EC8}" srcOrd="1" destOrd="0" presId="urn:microsoft.com/office/officeart/2005/8/layout/process1"/>
    <dgm:cxn modelId="{6F212E71-265C-4FC0-A49A-33B06FF9F9E9}" type="presOf" srcId="{7148FCBB-6BB8-42D3-92AE-5EFBEF013D7F}" destId="{C50FE6D0-6E73-4CE7-8025-6439E0326861}" srcOrd="0" destOrd="0" presId="urn:microsoft.com/office/officeart/2005/8/layout/process1"/>
    <dgm:cxn modelId="{7027AFB9-35F5-4A43-8837-589165D5BB79}" srcId="{83A6ADDD-9ED9-4ED0-93F0-FDCC1394D990}" destId="{84B876D6-BB18-4983-B3E0-804D36A310A9}" srcOrd="0" destOrd="0" parTransId="{518ACD16-D332-4CFA-A84B-4D8B17656131}" sibTransId="{CDED5F02-DD95-42B5-94F6-44E1B363FEED}"/>
    <dgm:cxn modelId="{67ADC283-43ED-4A7E-92D5-FAA136DDB45F}" type="presOf" srcId="{2AC4B501-B21D-47B1-A89F-0A5E498E6EDC}" destId="{4168E782-4E7E-4BAF-8A66-B8CEF163CDFF}" srcOrd="0" destOrd="0" presId="urn:microsoft.com/office/officeart/2005/8/layout/process1"/>
    <dgm:cxn modelId="{7FB71E1B-E232-4FC9-A3C6-08DFC2391016}" type="presParOf" srcId="{776BFD85-E2E6-4001-9A5B-05A4FD39EC20}" destId="{F893FED4-9796-421E-92D3-D5EB17276543}" srcOrd="0" destOrd="0" presId="urn:microsoft.com/office/officeart/2005/8/layout/process1"/>
    <dgm:cxn modelId="{61E54326-8000-4B01-9BBD-881758714003}" type="presParOf" srcId="{776BFD85-E2E6-4001-9A5B-05A4FD39EC20}" destId="{532F9090-9CC4-453F-B10D-A9EB1ACC2624}" srcOrd="1" destOrd="0" presId="urn:microsoft.com/office/officeart/2005/8/layout/process1"/>
    <dgm:cxn modelId="{669EDBAB-0E8B-4E93-9D0B-4E5FFA2E6DE5}" type="presParOf" srcId="{532F9090-9CC4-453F-B10D-A9EB1ACC2624}" destId="{350B6098-CEBB-4E14-BDED-9D49D72E3A06}" srcOrd="0" destOrd="0" presId="urn:microsoft.com/office/officeart/2005/8/layout/process1"/>
    <dgm:cxn modelId="{E5EAA51C-E844-48A5-9B9C-E84674FC1C30}" type="presParOf" srcId="{776BFD85-E2E6-4001-9A5B-05A4FD39EC20}" destId="{C50FE6D0-6E73-4CE7-8025-6439E0326861}" srcOrd="2" destOrd="0" presId="urn:microsoft.com/office/officeart/2005/8/layout/process1"/>
    <dgm:cxn modelId="{E1A8BC88-3DE9-4652-AF2A-D26A6AAAA6CB}" type="presParOf" srcId="{776BFD85-E2E6-4001-9A5B-05A4FD39EC20}" destId="{4168E782-4E7E-4BAF-8A66-B8CEF163CDFF}" srcOrd="3" destOrd="0" presId="urn:microsoft.com/office/officeart/2005/8/layout/process1"/>
    <dgm:cxn modelId="{15A7ADFA-4686-4DA2-B3DD-AE156073AF67}" type="presParOf" srcId="{4168E782-4E7E-4BAF-8A66-B8CEF163CDFF}" destId="{332A5E03-665E-4F05-94CC-5174DE6B2EC8}" srcOrd="0" destOrd="0" presId="urn:microsoft.com/office/officeart/2005/8/layout/process1"/>
    <dgm:cxn modelId="{E95F4F93-5CA4-44BB-819F-0417AC5D6D6E}" type="presParOf" srcId="{776BFD85-E2E6-4001-9A5B-05A4FD39EC20}" destId="{595C7925-56D0-4873-826E-318959ED3628}" srcOrd="4" destOrd="0" presId="urn:microsoft.com/office/officeart/2005/8/layout/process1"/>
    <dgm:cxn modelId="{D90F8475-5673-464A-A42F-2A43A6670255}" type="presParOf" srcId="{776BFD85-E2E6-4001-9A5B-05A4FD39EC20}" destId="{4287CCDF-A036-42AA-BD8E-D6D00AF1A64B}" srcOrd="5" destOrd="0" presId="urn:microsoft.com/office/officeart/2005/8/layout/process1"/>
    <dgm:cxn modelId="{83801BD7-AF87-4625-B82C-F4BDE1803E61}" type="presParOf" srcId="{4287CCDF-A036-42AA-BD8E-D6D00AF1A64B}" destId="{861883C2-583B-4C43-AFE9-AEB132F75104}" srcOrd="0" destOrd="0" presId="urn:microsoft.com/office/officeart/2005/8/layout/process1"/>
    <dgm:cxn modelId="{141150D5-A7F1-4892-AD28-2A27A9276B6A}" type="presParOf" srcId="{776BFD85-E2E6-4001-9A5B-05A4FD39EC20}" destId="{A369BF11-5B60-4F47-AEB2-2179A062C8E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8F59C9-2512-4555-BB38-2E9F782D1240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6503C3-79FC-443D-85E6-7417B5A7A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27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3588B-C159-41A4-BF91-D00B4A24E595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I am not sure how to revise this slide since there are some doubts over the water use. Maybe we can discuss with Dr. Kane.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5F127B-2668-4CAD-A8BE-9B1F6739009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03500-4357-4469-AA4F-385D492E7CC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8924B1-92F8-47FD-AAB0-C55BF8568505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6EDA57-0BAE-4677-B414-A8E19BFA73DC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3 methods for testing fertility  (soil attributes of A horizon) (Early stand height, up to five years) and (soil chemical structural and or biological properties)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110237-2094-4E76-B6EA-61B9AA2BDA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45595-A35E-4FA2-A0F2-F6BA064937B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Most of these plots have repeated measurements over time and thus provide excellent information on spatial and temporal variability in productivity in relation to geographic and climate factors.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46F3B-1D85-4465-9257-04D6EE7426FA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69580B-FB3B-47C4-A932-6A3C63EAFE5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5E6DA-C919-4DA7-AACA-5AE992703D5B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C1C37-0AE0-4B13-8AB8-286CFF452A1E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EDBAFE-76CB-44E8-B586-30B5FB0CC88E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C9A31-ECC9-45FA-8A58-1C9454FB0DD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7A0DB-48ED-4DD5-8E8A-E3F534E936BF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16F9-C5DF-4485-84A7-2ECD69D34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85FE-8DC9-4DA0-8B06-33B9476E042B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53B1-5B07-4731-91F1-C5ACBF3BF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3C2F-9BC2-4538-9A6E-627A3F5B0BD8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3C4C8-6621-4E27-A930-8C148D372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97F2-C84A-4FD1-8B90-400A6019A6FC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B493-53D1-4D31-A9BF-DD5DC7F28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2422-34D2-4695-A689-CA65460FB9B5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97C35-ED08-4534-A151-27FA4F09D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1F47-2B88-4661-B988-3280A5BD3130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45F0-166D-444B-8657-403024FEA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B07E-AB16-42D7-8B1A-63DE7F096A67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943D-6124-4DDE-B2D5-6038C65EE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403E9-48D5-4418-8C74-63EF3B0CB6E0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0C90-DC79-45DE-8763-18A5F9A52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3674-9CE0-4415-AFC3-8FFB9FFA8AFC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562A-2A41-41F6-8E33-FA5A23E97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988E9-1441-423B-BE13-1B00A2E215C8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3B99-77A0-401B-876E-C3B63C9D8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8BEE6-3958-4B5C-85E6-EFB7E036C091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58C2F-5229-4DC6-BC29-F87A82605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515297-4188-4EA6-8649-240E6FD18A49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03089B-17DD-47AF-8AA8-E6A235579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Aim 1: Silviculture and Ecophysiology</a:t>
            </a:r>
          </a:p>
        </p:txBody>
      </p:sp>
      <p:pic>
        <p:nvPicPr>
          <p:cNvPr id="2051" name="Picture 2" descr="http://www.clpe.org/images/ben-lic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G:\Pinemap Project\photos\rain exlusion structure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7000"/>
            <a:ext cx="39624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图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486400"/>
            <a:ext cx="39163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Tier III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724400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</a:pPr>
            <a:r>
              <a:rPr lang="en-US" b="1" smtClean="0">
                <a:solidFill>
                  <a:schemeClr val="bg1"/>
                </a:solidFill>
              </a:rPr>
              <a:t>Goals: 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Test loblolly pine plantation response to nutrition and artificial drought around the fringe of the natural range of the species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Create a platform where ecophysiological measurements can be made that will aid process model parameterization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Determine C, N &amp; H2O fluxes and pools under drought conditions that could exist in the future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Provide educational opportunities for graduate education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Test loblolly pine resilience under extreme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Tier III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4419600" cy="45720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Four new installations across productivity gradients around the fringe of the loblolly pine range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Stands at or near crown closure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Open pollinated seed orchard mix</a:t>
            </a:r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2288" y="1524000"/>
            <a:ext cx="48117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-Point Star 9"/>
          <p:cNvSpPr/>
          <p:nvPr/>
        </p:nvSpPr>
        <p:spPr>
          <a:xfrm>
            <a:off x="7086600" y="45720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8077200" y="26670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4800600" y="35052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7315200" y="36576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Tier III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4724400" cy="4724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2X2 Factorial of fertilization and throughfall exclusion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Control (no treatment)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Fertilized - one time balanced application (N, P, K, B, S, Zn, Mn, Cu)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Drought (30% throughfall exclusion)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Fertilized and Drought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0735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/>
          </p:cNvPicPr>
          <p:nvPr/>
        </p:nvPicPr>
        <p:blipFill>
          <a:blip r:embed="rId3" cstate="print"/>
          <a:srcRect l="1122" t="23528" r="-2151" b="-23528"/>
          <a:stretch>
            <a:fillRect/>
          </a:stretch>
        </p:blipFill>
        <p:spPr bwMode="auto">
          <a:xfrm>
            <a:off x="4787900" y="4191000"/>
            <a:ext cx="42037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73113" y="2265363"/>
            <a:ext cx="7578725" cy="3789362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Aim 1 - Carbon: PINEMAP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z="3200" smtClean="0">
                <a:solidFill>
                  <a:schemeClr val="bg1"/>
                </a:solidFill>
              </a:rPr>
              <a:t>Research Proposed and Justification</a:t>
            </a:r>
            <a:r>
              <a:rPr lang="en-US" sz="430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99500" cy="82232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Justification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222250" y="838200"/>
            <a:ext cx="8699500" cy="2057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1800" smtClean="0">
                <a:solidFill>
                  <a:schemeClr val="bg1"/>
                </a:solidFill>
                <a:latin typeface="Arial" charset="0"/>
              </a:rPr>
              <a:t>• </a:t>
            </a:r>
            <a:r>
              <a:rPr lang="en-US" sz="1800" smtClean="0">
                <a:solidFill>
                  <a:schemeClr val="bg1"/>
                </a:solidFill>
              </a:rPr>
              <a:t>Planted pine systems in the Southeastern US will be impacted by climate change. 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1800" smtClean="0">
                <a:solidFill>
                  <a:schemeClr val="bg1"/>
                </a:solidFill>
              </a:rPr>
              <a:t>• Increases in temperature, with summer precipitation rates declining by 10 to 30%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1800" smtClean="0">
                <a:solidFill>
                  <a:schemeClr val="bg1"/>
                </a:solidFill>
              </a:rPr>
              <a:t>• These changes will increase vapor pressure deficits, changing soil water deficits and impacting C sequestration in Southern pines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1800" smtClean="0">
                <a:solidFill>
                  <a:schemeClr val="bg1"/>
                </a:solidFill>
              </a:rPr>
              <a:t>• Warming oceans are expected to increase hurricane intensity, thus wind damage, leading to a potentially large impact on regional C balance</a:t>
            </a: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15364" name="Picture 6" descr="C:\Users\luedtkec\AppData\Local\Temp\southeast_3_20090707_1310446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971800"/>
            <a:ext cx="60198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6248400" y="6550025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/>
              <a:t>USGCRP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99500" cy="82232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Justification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960438"/>
            <a:ext cx="8699500" cy="24003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•  Southern forests contain 36% (12 Pg) of sequestered forest C in the contiguous United States 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• Forests sequester 13% (76 Tg) of regional C emissions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• Can sequester more through reforestation, afforestation, and improved forest management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• PINEMAP goal is to enable landowners to mitigate rising atmospheric CO</a:t>
            </a:r>
            <a:r>
              <a:rPr lang="en-US" sz="2000" baseline="-25000" smtClean="0">
                <a:solidFill>
                  <a:schemeClr val="bg1"/>
                </a:solidFill>
              </a:rPr>
              <a:t>2</a:t>
            </a:r>
            <a:r>
              <a:rPr lang="en-US" sz="2000" smtClean="0">
                <a:solidFill>
                  <a:schemeClr val="bg1"/>
                </a:solidFill>
              </a:rPr>
              <a:t> through research and extension</a:t>
            </a:r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475038"/>
            <a:ext cx="45116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14325" y="1371600"/>
            <a:ext cx="8705850" cy="6526213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smtClean="0">
                <a:solidFill>
                  <a:schemeClr val="bg1"/>
                </a:solidFill>
              </a:rPr>
              <a:t>Tier I sites (several thousand)</a:t>
            </a:r>
            <a:endParaRPr lang="en-US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smtClean="0">
                <a:solidFill>
                  <a:schemeClr val="bg1"/>
                </a:solidFill>
              </a:rPr>
              <a:t>• </a:t>
            </a:r>
            <a:r>
              <a:rPr lang="en-US" sz="2000" smtClean="0">
                <a:solidFill>
                  <a:schemeClr val="bg1"/>
                </a:solidFill>
              </a:rPr>
              <a:t>Will provide spatial and temporal variability of productivity in relation to geography and climate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smtClean="0">
                <a:solidFill>
                  <a:schemeClr val="bg1"/>
                </a:solidFill>
              </a:rPr>
              <a:t> </a:t>
            </a:r>
            <a:endParaRPr lang="en-US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smtClean="0">
                <a:solidFill>
                  <a:schemeClr val="bg1"/>
                </a:solidFill>
              </a:rPr>
              <a:t>Tier II sites (~140) </a:t>
            </a:r>
            <a:endParaRPr lang="en-US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smtClean="0">
                <a:solidFill>
                  <a:schemeClr val="bg1"/>
                </a:solidFill>
              </a:rPr>
              <a:t>• </a:t>
            </a:r>
            <a:r>
              <a:rPr lang="en-US" sz="2000" smtClean="0">
                <a:solidFill>
                  <a:schemeClr val="bg1"/>
                </a:solidFill>
              </a:rPr>
              <a:t>Quantification of C pools and fluxes – soil heterotrophic respiration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smtClean="0">
                <a:solidFill>
                  <a:schemeClr val="bg1"/>
                </a:solidFill>
              </a:rPr>
              <a:t>• </a:t>
            </a:r>
            <a:r>
              <a:rPr lang="en-US" sz="2000" smtClean="0">
                <a:solidFill>
                  <a:schemeClr val="bg1"/>
                </a:solidFill>
              </a:rPr>
              <a:t>Vegetation and soil C sampling 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smtClean="0">
                <a:solidFill>
                  <a:schemeClr val="bg1"/>
                </a:solidFill>
              </a:rPr>
              <a:t> </a:t>
            </a:r>
            <a:endParaRPr lang="en-US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smtClean="0">
                <a:solidFill>
                  <a:schemeClr val="bg1"/>
                </a:solidFill>
              </a:rPr>
              <a:t>Tier III Sites (4) </a:t>
            </a:r>
            <a:endParaRPr lang="en-US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smtClean="0">
                <a:solidFill>
                  <a:schemeClr val="bg1"/>
                </a:solidFill>
              </a:rPr>
              <a:t>• </a:t>
            </a:r>
            <a:r>
              <a:rPr lang="en-US" sz="2000" smtClean="0">
                <a:solidFill>
                  <a:schemeClr val="bg1"/>
                </a:solidFill>
              </a:rPr>
              <a:t>Manipulative treatments will be done to test interactions of genetics, fertilization and precipitation</a:t>
            </a:r>
            <a:endParaRPr lang="en-US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smtClean="0">
                <a:solidFill>
                  <a:schemeClr val="bg1"/>
                </a:solidFill>
              </a:rPr>
              <a:t>• </a:t>
            </a:r>
            <a:r>
              <a:rPr lang="en-US" sz="2000" smtClean="0">
                <a:solidFill>
                  <a:schemeClr val="bg1"/>
                </a:solidFill>
              </a:rPr>
              <a:t>Soil CO2 efflux measured and vegetation and soil C sampling 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07988" y="184150"/>
            <a:ext cx="83137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Experimental Sites: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3-tiered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99500" cy="82232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Vegetation and Soil Sampling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960438"/>
            <a:ext cx="8699500" cy="2193925"/>
          </a:xfrm>
        </p:spPr>
        <p:txBody>
          <a:bodyPr lIns="0" tIns="0" rIns="0" bIns="0"/>
          <a:lstStyle/>
          <a:p>
            <a:pPr marL="411163" lvl="1" indent="-3079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000" smtClean="0">
                <a:solidFill>
                  <a:schemeClr val="bg1"/>
                </a:solidFill>
                <a:cs typeface="Arial" charset="0"/>
              </a:rPr>
              <a:t>Following international protocol for C accounting</a:t>
            </a:r>
          </a:p>
          <a:p>
            <a:pPr marL="411163" lvl="1" indent="-3079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000" smtClean="0">
                <a:solidFill>
                  <a:schemeClr val="bg1"/>
                </a:solidFill>
                <a:cs typeface="Arial" charset="0"/>
              </a:rPr>
              <a:t>Measurements of standing live and dead trees, understory vegetation, coarse and fine woody detritus, forest floor, and soil organic matter, roots, and chemical and physical properties collected at 0-5, 5-10, and 10-20 cm depths</a:t>
            </a:r>
          </a:p>
          <a:p>
            <a:pPr marL="411163" lvl="1" indent="-3079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000" smtClean="0">
                <a:solidFill>
                  <a:schemeClr val="bg1"/>
                </a:solidFill>
                <a:cs typeface="Arial" charset="0"/>
              </a:rPr>
              <a:t>Sieved, air dried soils archived according to USDA supported National Soil Carbon Network methods </a:t>
            </a: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3222625"/>
            <a:ext cx="457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99500" cy="82232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Ecophysiological Measurements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2994025" y="892175"/>
            <a:ext cx="5886450" cy="4935538"/>
          </a:xfrm>
        </p:spPr>
        <p:txBody>
          <a:bodyPr lIns="0" tIns="0" rIns="0" bIns="0"/>
          <a:lstStyle/>
          <a:p>
            <a:pPr marL="411163" lvl="1" indent="-3079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sz="2300" smtClean="0">
                <a:solidFill>
                  <a:schemeClr val="bg1"/>
                </a:solidFill>
              </a:rPr>
              <a:t>Parameterize inputs for Physiological Principles in Predicting </a:t>
            </a:r>
            <a:br>
              <a:rPr lang="en-US" sz="2300" smtClean="0">
                <a:solidFill>
                  <a:schemeClr val="bg1"/>
                </a:solidFill>
              </a:rPr>
            </a:br>
            <a:r>
              <a:rPr lang="en-US" sz="2300" smtClean="0">
                <a:solidFill>
                  <a:schemeClr val="bg1"/>
                </a:solidFill>
              </a:rPr>
              <a:t>Growth (3-PG) model (IPAR</a:t>
            </a:r>
            <a:r>
              <a:rPr lang="en-US" sz="2300" baseline="-25000" smtClean="0">
                <a:solidFill>
                  <a:schemeClr val="bg1"/>
                </a:solidFill>
              </a:rPr>
              <a:t>max</a:t>
            </a:r>
            <a:r>
              <a:rPr lang="en-US" sz="2300" smtClean="0">
                <a:solidFill>
                  <a:schemeClr val="bg1"/>
                </a:solidFill>
              </a:rPr>
              <a:t>)</a:t>
            </a:r>
          </a:p>
          <a:p>
            <a:pPr marL="411163" lvl="1" indent="-3079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sz="2300" smtClean="0">
                <a:solidFill>
                  <a:schemeClr val="bg1"/>
                </a:solidFill>
              </a:rPr>
              <a:t>Stomatal conductance, WUE</a:t>
            </a:r>
          </a:p>
          <a:p>
            <a:pPr marL="771525" lvl="2" indent="-2571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SzPct val="80000"/>
            </a:pPr>
            <a:r>
              <a:rPr lang="en-US" sz="2000" smtClean="0">
                <a:solidFill>
                  <a:schemeClr val="bg1"/>
                </a:solidFill>
              </a:rPr>
              <a:t>Linked to C assimilation </a:t>
            </a:r>
          </a:p>
          <a:p>
            <a:pPr marL="411163" lvl="1" indent="-3079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sz="2300" smtClean="0">
                <a:solidFill>
                  <a:schemeClr val="bg1"/>
                </a:solidFill>
              </a:rPr>
              <a:t>Soil CO</a:t>
            </a:r>
            <a:r>
              <a:rPr lang="en-US" sz="2300" baseline="-25000" smtClean="0">
                <a:solidFill>
                  <a:schemeClr val="bg1"/>
                </a:solidFill>
              </a:rPr>
              <a:t>2</a:t>
            </a:r>
            <a:r>
              <a:rPr lang="en-US" sz="2300" smtClean="0">
                <a:solidFill>
                  <a:schemeClr val="bg1"/>
                </a:solidFill>
              </a:rPr>
              <a:t> efflux on Tier II and III sites</a:t>
            </a:r>
          </a:p>
          <a:p>
            <a:pPr marL="411163" lvl="1" indent="-3079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sz="2300" smtClean="0">
                <a:solidFill>
                  <a:schemeClr val="bg1"/>
                </a:solidFill>
              </a:rPr>
              <a:t>Heterotrophic separated from autotrophic by root exclusion tells us </a:t>
            </a:r>
          </a:p>
          <a:p>
            <a:pPr marL="771525" lvl="2" indent="-2571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SzPct val="80000"/>
            </a:pPr>
            <a:r>
              <a:rPr lang="en-US" sz="2000" smtClean="0">
                <a:solidFill>
                  <a:schemeClr val="bg1"/>
                </a:solidFill>
              </a:rPr>
              <a:t>Quantify NEP or C storage </a:t>
            </a:r>
          </a:p>
          <a:p>
            <a:pPr marL="771525" lvl="2" indent="-2571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SzPct val="80000"/>
            </a:pPr>
            <a:r>
              <a:rPr lang="en-US" sz="2000" smtClean="0">
                <a:solidFill>
                  <a:schemeClr val="bg1"/>
                </a:solidFill>
              </a:rPr>
              <a:t>Minimum GPP allocated to support root development</a:t>
            </a:r>
          </a:p>
          <a:p>
            <a:pPr marL="771525" lvl="2" indent="-2571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SzPct val="80000"/>
            </a:pPr>
            <a:r>
              <a:rPr lang="en-US" sz="2000" smtClean="0">
                <a:solidFill>
                  <a:schemeClr val="bg1"/>
                </a:solidFill>
              </a:rPr>
              <a:t>Rate of decay of old soil carbon</a:t>
            </a:r>
          </a:p>
          <a:p>
            <a:pPr marL="411163" lvl="1" indent="-3079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sz="2300" smtClean="0">
                <a:solidFill>
                  <a:schemeClr val="bg1"/>
                </a:solidFill>
              </a:rPr>
              <a:t>Data shared in a centralized C information system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2300" smtClean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577975"/>
            <a:ext cx="28289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182563" y="5349875"/>
            <a:ext cx="2828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B7DEE8"/>
                </a:solidFill>
              </a:rPr>
              <a:t>Measuring soil CO</a:t>
            </a:r>
            <a:r>
              <a:rPr lang="en-US" sz="1400" baseline="-25000">
                <a:solidFill>
                  <a:srgbClr val="B7DEE8"/>
                </a:solidFill>
              </a:rPr>
              <a:t>2 </a:t>
            </a:r>
            <a:r>
              <a:rPr lang="en-US" sz="1400">
                <a:solidFill>
                  <a:srgbClr val="B7DEE8"/>
                </a:solidFill>
              </a:rPr>
              <a:t> efflux at the GA Tier III site with the LI 6400 Portable Photosynthesis System and Soil CO</a:t>
            </a:r>
            <a:r>
              <a:rPr lang="en-US" sz="1400" baseline="-25000">
                <a:solidFill>
                  <a:srgbClr val="B7DEE8"/>
                </a:solidFill>
              </a:rPr>
              <a:t>2</a:t>
            </a:r>
            <a:r>
              <a:rPr lang="en-US" sz="1400">
                <a:solidFill>
                  <a:srgbClr val="B7DEE8"/>
                </a:solidFill>
              </a:rPr>
              <a:t> Flux Chamber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99500" cy="82232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Soil Respiration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388938" y="754063"/>
            <a:ext cx="8535987" cy="2881312"/>
          </a:xfrm>
        </p:spPr>
        <p:txBody>
          <a:bodyPr lIns="0" tIns="0" rIns="0" bIns="0"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en-US" sz="1800" dirty="0" smtClean="0">
                <a:solidFill>
                  <a:schemeClr val="bg1"/>
                </a:solidFill>
                <a:cs typeface="Arial"/>
              </a:rPr>
              <a:t>Soils are the largest terrestrial C pool (Schlesinger, 1977)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en-US" sz="1800" dirty="0" smtClean="0">
                <a:solidFill>
                  <a:schemeClr val="bg1"/>
                </a:solidFill>
                <a:cs typeface="Arial"/>
              </a:rPr>
              <a:t>Soil respiration is the second largest flux in the C cycle (Raich and Schlesinger, 1992)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en-US" sz="1800" dirty="0" smtClean="0">
                <a:solidFill>
                  <a:schemeClr val="bg1"/>
                </a:solidFill>
                <a:cs typeface="Arial"/>
              </a:rPr>
              <a:t>Management can decrease the time it takes for forests to go from a C source to a C sink (Sampson et al., 2006)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en-US" sz="1800" dirty="0" smtClean="0">
                <a:solidFill>
                  <a:schemeClr val="bg1"/>
                </a:solidFill>
                <a:cs typeface="Arial"/>
              </a:rPr>
              <a:t>The predicted shift in productivity of intensively managed forests due to climate change could negatively impact the forests ability to sequester C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en-US" sz="1800" dirty="0" smtClean="0">
                <a:solidFill>
                  <a:schemeClr val="bg1"/>
                </a:solidFill>
                <a:cs typeface="Arial"/>
              </a:rPr>
              <a:t>However the goals of PINEMAP to mitigate these climate effects on pine production will aim to increase resilience of pines 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484" name="Picture 1" descr="global_carbon_cyc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467100"/>
            <a:ext cx="5851525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7497763" y="6164263"/>
            <a:ext cx="164623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© Climate Change 2007: The Physical Scientific Basis, Intergovernmental Panel on Climate Change</a:t>
            </a:r>
            <a:r>
              <a:rPr lang="en-US" sz="1000">
                <a:solidFill>
                  <a:srgbClr val="A6A6A6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Graduate Students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Joe Clark- MS, Auburn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Brett Heim- MS, Virginia Tech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Andy Laviner- PhD, Virginia Tech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Wen Lin- PhD, North Carolina State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Cody Luedtke- PhD, Georgia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Adam Maggard- PhD, Oklahoma State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Jay Raymond- PhD, Virginia Tech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Maxwel Wightman- MS, Florida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Lu Zhai- MS, Texas A&amp;M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99500" cy="82232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Soil Respiration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99500" cy="4938713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Arial" charset="0"/>
              <a:buNone/>
            </a:pPr>
            <a:r>
              <a:rPr lang="en-US" sz="2600" smtClean="0">
                <a:solidFill>
                  <a:schemeClr val="bg1"/>
                </a:solidFill>
                <a:cs typeface="Arial" charset="0"/>
              </a:rPr>
              <a:t>Measuring Soil respiration will elucidate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Arial" charset="0"/>
              <a:buNone/>
            </a:pPr>
            <a:endParaRPr lang="en-US" sz="2400" smtClean="0">
              <a:solidFill>
                <a:schemeClr val="bg1"/>
              </a:solidFill>
              <a:cs typeface="Arial" charset="0"/>
            </a:endParaRPr>
          </a:p>
          <a:p>
            <a:pPr marL="411163" lvl="1" indent="-3079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cs typeface="Arial" charset="0"/>
              </a:rPr>
              <a:t>Net ecosystem productivity (NEP), or C storage, from estimates of net primary productivity (NPP) requires the separation of heterotrophic, microbial respiration (R</a:t>
            </a:r>
            <a:r>
              <a:rPr lang="en-US" sz="2400" baseline="-25000" smtClean="0">
                <a:solidFill>
                  <a:schemeClr val="bg1"/>
                </a:solidFill>
                <a:cs typeface="Arial" charset="0"/>
              </a:rPr>
              <a:t>H</a:t>
            </a:r>
            <a:r>
              <a:rPr lang="en-US" sz="2400" smtClean="0">
                <a:solidFill>
                  <a:schemeClr val="bg1"/>
                </a:solidFill>
                <a:cs typeface="Arial" charset="0"/>
              </a:rPr>
              <a:t>) from autotrophic, root-derived respiration (R</a:t>
            </a:r>
            <a:r>
              <a:rPr lang="en-US" sz="2400" baseline="-25000" smtClean="0">
                <a:solidFill>
                  <a:schemeClr val="bg1"/>
                </a:solidFill>
                <a:cs typeface="Arial" charset="0"/>
              </a:rPr>
              <a:t>A</a:t>
            </a:r>
            <a:r>
              <a:rPr lang="en-US" sz="2400" smtClean="0">
                <a:solidFill>
                  <a:schemeClr val="bg1"/>
                </a:solidFill>
                <a:cs typeface="Arial" charset="0"/>
              </a:rPr>
              <a:t>)</a:t>
            </a:r>
          </a:p>
          <a:p>
            <a:pPr marL="411163" lvl="1" indent="-3079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cs typeface="Arial" charset="0"/>
              </a:rPr>
              <a:t> Separating RH from RA will yield estimates of NEP.  The difference between NPP and RH estimates NEP and thus the carbon balance of  the system</a:t>
            </a:r>
          </a:p>
          <a:p>
            <a:pPr marL="411163" lvl="1" indent="-307975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cs typeface="Arial" charset="0"/>
              </a:rPr>
              <a:t>Separating these components under experimental manipulations (Tier III) will inform models of how these treatments might affect the C storage under various management 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ctrTitle"/>
          </p:nvPr>
        </p:nvSpPr>
        <p:spPr>
          <a:xfrm>
            <a:off x="223838" y="762000"/>
            <a:ext cx="8458200" cy="4267200"/>
          </a:xfrm>
        </p:spPr>
        <p:txBody>
          <a:bodyPr/>
          <a:lstStyle/>
          <a:p>
            <a:pPr eaLnBrk="1" hangingPunct="1"/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>
                <a:solidFill>
                  <a:schemeClr val="bg1"/>
                </a:solidFill>
              </a:rPr>
              <a:t>AIM 1 - Nitrogen: PINEMAP</a:t>
            </a:r>
            <a:br>
              <a:rPr lang="en-US" altLang="zh-CN" smtClean="0">
                <a:solidFill>
                  <a:schemeClr val="bg1"/>
                </a:solidFill>
              </a:rPr>
            </a:br>
            <a:r>
              <a:rPr lang="en-US" altLang="zh-CN" sz="3200" smtClean="0">
                <a:solidFill>
                  <a:schemeClr val="bg1"/>
                </a:solidFill>
              </a:rPr>
              <a:t>Research Proposed and Justification</a:t>
            </a:r>
            <a:r>
              <a:rPr lang="en-US" altLang="zh-CN" sz="3200" smtClean="0"/>
              <a:t/>
            </a:r>
            <a:br>
              <a:rPr lang="en-US" altLang="zh-CN" sz="3200" smtClean="0"/>
            </a:br>
            <a:r>
              <a:rPr lang="en-US" altLang="zh-CN" smtClean="0"/>
              <a:t/>
            </a:r>
            <a:br>
              <a:rPr lang="en-US" altLang="zh-CN" smtClean="0"/>
            </a:b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715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Nitrogen &amp; PINEMAP - Project Goal 1 </a:t>
            </a: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marL="463550" indent="-238125" algn="l" eaLnBrk="1" hangingPunct="1">
              <a:buFont typeface="Arial" charset="0"/>
              <a:buChar char="•"/>
            </a:pPr>
            <a:r>
              <a:rPr lang="en-US" altLang="zh-CN" sz="2800" smtClean="0">
                <a:solidFill>
                  <a:schemeClr val="bg1"/>
                </a:solidFill>
              </a:rPr>
              <a:t>Establish a three-tiered monitoring network based on existing cooperative research trials, and develop standardized methods to quantify C, water and </a:t>
            </a:r>
            <a:r>
              <a:rPr lang="en-US" altLang="zh-CN" sz="2800" b="1" i="1" u="sng" smtClean="0">
                <a:solidFill>
                  <a:schemeClr val="bg1"/>
                </a:solidFill>
              </a:rPr>
              <a:t>nutrient storage</a:t>
            </a:r>
            <a:r>
              <a:rPr lang="en-US" altLang="zh-CN" sz="2800" smtClean="0">
                <a:solidFill>
                  <a:schemeClr val="bg1"/>
                </a:solidFill>
              </a:rPr>
              <a:t> (Nitrogen = N) and flux baselines and response to climate and management </a:t>
            </a:r>
            <a:endParaRPr lang="en-US" sz="28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4800600"/>
          </a:xfrm>
        </p:spPr>
        <p:txBody>
          <a:bodyPr>
            <a:noAutofit/>
          </a:bodyPr>
          <a:lstStyle/>
          <a:p>
            <a:pPr marL="463550" indent="-238125" algn="l"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</a:rPr>
              <a:t>Productivity </a:t>
            </a:r>
            <a:r>
              <a:rPr lang="en-US" altLang="zh-CN" sz="2400" dirty="0">
                <a:solidFill>
                  <a:schemeClr val="bg1"/>
                </a:solidFill>
              </a:rPr>
              <a:t>of loblolly pine plantations in the </a:t>
            </a:r>
            <a:r>
              <a:rPr lang="en-US" altLang="zh-CN" sz="2400" dirty="0" smtClean="0">
                <a:solidFill>
                  <a:schemeClr val="bg1"/>
                </a:solidFill>
              </a:rPr>
              <a:t>SE USA commonly </a:t>
            </a:r>
            <a:r>
              <a:rPr lang="en-US" altLang="zh-CN" sz="2400" dirty="0">
                <a:solidFill>
                  <a:schemeClr val="bg1"/>
                </a:solidFill>
              </a:rPr>
              <a:t>limited by low soil nutrient </a:t>
            </a:r>
            <a:r>
              <a:rPr lang="en-US" altLang="zh-CN" sz="2400" dirty="0" smtClean="0">
                <a:solidFill>
                  <a:schemeClr val="bg1"/>
                </a:solidFill>
              </a:rPr>
              <a:t>availability (</a:t>
            </a:r>
            <a:r>
              <a:rPr lang="en-US" altLang="zh-CN" sz="2400" dirty="0">
                <a:solidFill>
                  <a:schemeClr val="bg1"/>
                </a:solidFill>
              </a:rPr>
              <a:t>Fox et </a:t>
            </a:r>
            <a:r>
              <a:rPr lang="en-US" altLang="zh-CN" sz="2400" dirty="0" smtClean="0">
                <a:solidFill>
                  <a:schemeClr val="bg1"/>
                </a:solidFill>
              </a:rPr>
              <a:t>al. 2007)</a:t>
            </a:r>
          </a:p>
          <a:p>
            <a:pPr marL="463550" indent="-238125" algn="l" eaLnBrk="1" hangingPunct="1">
              <a:buClr>
                <a:schemeClr val="bg1"/>
              </a:buClr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463550" indent="-238125" algn="l"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Important stages for fertilization:</a:t>
            </a:r>
          </a:p>
          <a:p>
            <a:pPr lvl="1" algn="l"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Stand establishment – N availability &gt; N demand   </a:t>
            </a:r>
          </a:p>
          <a:p>
            <a:pPr marL="914400" lvl="1" indent="-225425" algn="l"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bg1"/>
                </a:solidFill>
              </a:rPr>
              <a:t>  High </a:t>
            </a:r>
            <a:r>
              <a:rPr lang="en-US" altLang="zh-CN" sz="2000" dirty="0">
                <a:solidFill>
                  <a:schemeClr val="bg1"/>
                </a:solidFill>
              </a:rPr>
              <a:t>decomposition &amp; mineralization </a:t>
            </a:r>
            <a:r>
              <a:rPr lang="en-US" altLang="zh-CN" sz="2000" dirty="0" smtClean="0">
                <a:solidFill>
                  <a:schemeClr val="bg1"/>
                </a:solidFill>
              </a:rPr>
              <a:t>rates</a:t>
            </a:r>
          </a:p>
          <a:p>
            <a:pPr marL="914400" lvl="1" indent="-225425" algn="l"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Seedlings smaller size</a:t>
            </a:r>
          </a:p>
          <a:p>
            <a:pPr marL="914400" lvl="1" indent="-225425" algn="l"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Rapid </a:t>
            </a:r>
            <a:r>
              <a:rPr lang="en-US" sz="2000" dirty="0">
                <a:solidFill>
                  <a:schemeClr val="bg1"/>
                </a:solidFill>
              </a:rPr>
              <a:t>expansion of foliage that occurs at this </a:t>
            </a:r>
            <a:r>
              <a:rPr lang="en-US" sz="2000" dirty="0" smtClean="0">
                <a:solidFill>
                  <a:schemeClr val="bg1"/>
                </a:solidFill>
              </a:rPr>
              <a:t>period </a:t>
            </a:r>
            <a:r>
              <a:rPr lang="en-US" sz="2000" dirty="0">
                <a:solidFill>
                  <a:schemeClr val="bg1"/>
                </a:solidFill>
              </a:rPr>
              <a:t>(Blazer et </a:t>
            </a:r>
            <a:r>
              <a:rPr lang="en-US" sz="2000" dirty="0" smtClean="0">
                <a:solidFill>
                  <a:schemeClr val="bg1"/>
                </a:solidFill>
              </a:rPr>
              <a:t>al. </a:t>
            </a:r>
            <a:r>
              <a:rPr lang="en-US" sz="2000" dirty="0">
                <a:solidFill>
                  <a:schemeClr val="bg1"/>
                </a:solidFill>
              </a:rPr>
              <a:t>2006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marL="914400" lvl="1" indent="-225425" algn="l"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31775" algn="l" eaLnBrk="1" hangingPunct="1">
              <a:buClr>
                <a:schemeClr val="bg1"/>
              </a:buClr>
              <a:defRPr/>
            </a:pP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• </a:t>
            </a:r>
            <a:r>
              <a:rPr lang="en-US" sz="2200" dirty="0">
                <a:solidFill>
                  <a:schemeClr val="bg1"/>
                </a:solidFill>
              </a:rPr>
              <a:t>Canopy closure – N availability &lt; N demand (Piatekand Allen 1999, </a:t>
            </a:r>
            <a:r>
              <a:rPr lang="en-US" sz="2200" dirty="0" smtClean="0">
                <a:solidFill>
                  <a:schemeClr val="bg1"/>
                </a:solidFill>
              </a:rPr>
              <a:t> 	2001</a:t>
            </a:r>
            <a:r>
              <a:rPr lang="en-US" sz="2200" dirty="0">
                <a:solidFill>
                  <a:schemeClr val="bg1"/>
                </a:solidFill>
              </a:rPr>
              <a:t>)</a:t>
            </a:r>
          </a:p>
          <a:p>
            <a:pPr marL="688975" algn="l" eaLnBrk="1" hangingPunct="1">
              <a:buClr>
                <a:schemeClr val="bg1"/>
              </a:buClr>
              <a:buFont typeface="Arial" pitchFamily="34" charset="0"/>
              <a:buChar char="•"/>
              <a:tabLst>
                <a:tab pos="688975" algn="l"/>
              </a:tabLst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   Plant available nutrient supply decreases in soil</a:t>
            </a:r>
          </a:p>
          <a:p>
            <a:pPr marL="688975" algn="l"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N</a:t>
            </a:r>
            <a:r>
              <a:rPr lang="en-US" altLang="zh-CN" sz="2000" dirty="0" smtClean="0">
                <a:solidFill>
                  <a:schemeClr val="bg1"/>
                </a:solidFill>
              </a:rPr>
              <a:t>utrient use </a:t>
            </a:r>
            <a:r>
              <a:rPr lang="en-US" sz="2000" dirty="0" smtClean="0">
                <a:solidFill>
                  <a:schemeClr val="bg1"/>
                </a:solidFill>
              </a:rPr>
              <a:t>increases for plant </a:t>
            </a:r>
          </a:p>
          <a:p>
            <a:pPr algn="l" eaLnBrk="1" hangingPunct="1">
              <a:buClr>
                <a:schemeClr val="bg1"/>
              </a:buClr>
              <a:defRPr/>
            </a:pPr>
            <a:r>
              <a:rPr lang="en-US" sz="2000" dirty="0">
                <a:solidFill>
                  <a:schemeClr val="bg1"/>
                </a:solidFill>
              </a:rPr>
              <a:t>         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•</a:t>
            </a:r>
            <a:r>
              <a:rPr lang="en-US" sz="2000" dirty="0" smtClean="0">
                <a:solidFill>
                  <a:schemeClr val="bg1"/>
                </a:solidFill>
              </a:rPr>
              <a:t>   N </a:t>
            </a:r>
            <a:r>
              <a:rPr lang="en-US" sz="2000" dirty="0">
                <a:solidFill>
                  <a:schemeClr val="bg1"/>
                </a:solidFill>
              </a:rPr>
              <a:t>availability limits leaf area production and plant growth</a:t>
            </a:r>
          </a:p>
        </p:txBody>
      </p:sp>
      <p:sp>
        <p:nvSpPr>
          <p:cNvPr id="24579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Nitrogen &amp; Productivity</a:t>
            </a:r>
          </a:p>
        </p:txBody>
      </p:sp>
    </p:spTree>
    <p:extLst>
      <p:ext uri="{BB962C8B-B14F-4D97-AF65-F5344CB8AC3E}">
        <p14:creationId xmlns:p14="http://schemas.microsoft.com/office/powerpoint/2010/main" val="11305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N Relationships in Loblolly Pine Stands</a:t>
            </a:r>
          </a:p>
        </p:txBody>
      </p:sp>
      <p:pic>
        <p:nvPicPr>
          <p:cNvPr id="25603" name="图片 1"/>
          <p:cNvPicPr>
            <a:picLocks noChangeAspect="1" noChangeArrowheads="1"/>
          </p:cNvPicPr>
          <p:nvPr/>
        </p:nvPicPr>
        <p:blipFill>
          <a:blip r:embed="rId3" cstate="print"/>
          <a:srcRect l="7288" t="6886" r="5521" b="17081"/>
          <a:stretch>
            <a:fillRect/>
          </a:stretch>
        </p:blipFill>
        <p:spPr bwMode="auto">
          <a:xfrm>
            <a:off x="661988" y="1509713"/>
            <a:ext cx="784860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7239000" y="6326188"/>
            <a:ext cx="1652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white"/>
                </a:solidFill>
                <a:latin typeface="Arial" charset="0"/>
                <a:cs typeface="Arial" charset="0"/>
              </a:rPr>
              <a:t>Fox et al. 2007</a:t>
            </a:r>
            <a:endParaRPr lang="zh-CN" altLang="en-US" sz="14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</a:rPr>
              <a:t>Solving N Limitations in Stands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89154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3550" indent="-238125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itchFamily="34" charset="0"/>
              <a:buChar char="•"/>
              <a:defRPr/>
            </a:pPr>
            <a:r>
              <a:rPr lang="en-US" altLang="zh-CN" sz="2600" dirty="0">
                <a:solidFill>
                  <a:prstClr val="white"/>
                </a:solidFill>
                <a:cs typeface="Arial" charset="0"/>
              </a:rPr>
              <a:t>Nutrient amendments (fertilization) aimed at increasing leaf area and stemwood production are common (Albaugh et al. 2007)</a:t>
            </a:r>
          </a:p>
          <a:p>
            <a:pPr marL="463550" indent="-238125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itchFamily="34" charset="0"/>
              <a:buChar char="•"/>
              <a:defRPr/>
            </a:pPr>
            <a:endParaRPr lang="en-US" altLang="zh-CN" sz="2600" dirty="0">
              <a:solidFill>
                <a:prstClr val="white"/>
              </a:solidFill>
              <a:cs typeface="Arial" charset="0"/>
            </a:endParaRPr>
          </a:p>
          <a:p>
            <a:pPr marL="225425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endParaRPr lang="en-US" altLang="zh-CN" sz="2600" dirty="0">
              <a:solidFill>
                <a:prstClr val="white"/>
              </a:solidFill>
              <a:cs typeface="Arial" charset="0"/>
            </a:endParaRPr>
          </a:p>
          <a:p>
            <a:pPr marL="463550" indent="-238125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itchFamily="34" charset="0"/>
              <a:buChar char="•"/>
              <a:defRPr/>
            </a:pPr>
            <a:r>
              <a:rPr lang="en-US" altLang="zh-CN" sz="2600" dirty="0">
                <a:solidFill>
                  <a:prstClr val="white"/>
                </a:solidFill>
                <a:cs typeface="Arial" charset="0"/>
              </a:rPr>
              <a:t>Most field trials (~85%) for SE USA stands (&gt;5–10 yrs. old) displayed strong growth responses following N fertilization (Martin et al. 1999, Amateis et al. 2000, </a:t>
            </a:r>
            <a:r>
              <a:rPr lang="nb-NO" altLang="zh-CN" sz="2600" dirty="0">
                <a:solidFill>
                  <a:prstClr val="white"/>
                </a:solidFill>
                <a:latin typeface="Arial" charset="0"/>
                <a:cs typeface="Arial" charset="0"/>
              </a:rPr>
              <a:t>Fox et al. 2007</a:t>
            </a:r>
            <a:r>
              <a:rPr lang="en-US" altLang="zh-CN" sz="2600" dirty="0">
                <a:solidFill>
                  <a:prstClr val="white"/>
                </a:solidFill>
                <a:cs typeface="Arial" charset="0"/>
              </a:rPr>
              <a:t>)</a:t>
            </a:r>
            <a:endParaRPr lang="nb-NO" altLang="zh-CN" sz="2600" dirty="0">
              <a:solidFill>
                <a:prstClr val="white"/>
              </a:solidFill>
              <a:cs typeface="Arial" charset="0"/>
            </a:endParaRPr>
          </a:p>
          <a:p>
            <a:pPr marL="225425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endParaRPr lang="nb-NO" altLang="zh-CN" sz="2600" dirty="0">
              <a:solidFill>
                <a:prstClr val="white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Where Does Fertilizer N Go?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029200"/>
          </a:xfrm>
        </p:spPr>
        <p:txBody>
          <a:bodyPr>
            <a:noAutofit/>
          </a:bodyPr>
          <a:lstStyle/>
          <a:p>
            <a:pPr marL="463550" indent="-238125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10-25% in trees </a:t>
            </a:r>
            <a:r>
              <a:rPr lang="en-US" sz="1400" dirty="0" smtClean="0">
                <a:solidFill>
                  <a:schemeClr val="bg1"/>
                </a:solidFill>
              </a:rPr>
              <a:t>(Mead and Pritchett 1975, Blazier et al. 2006, Mead et al. 2008)</a:t>
            </a:r>
          </a:p>
          <a:p>
            <a:pPr marL="463550" indent="-238125" algn="l" eaLnBrk="1" hangingPunct="1"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63550" indent="-238125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75-90% Other pathways</a:t>
            </a:r>
            <a:endParaRPr lang="en-US" sz="2800" dirty="0">
              <a:solidFill>
                <a:schemeClr val="bg1"/>
              </a:solidFill>
            </a:endParaRPr>
          </a:p>
          <a:p>
            <a:pPr marL="682625" indent="-219075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Understory (hardwood, vine, herbaceous species)</a:t>
            </a:r>
          </a:p>
          <a:p>
            <a:pPr marL="682625" indent="-219075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NH3 volatilization</a:t>
            </a:r>
          </a:p>
          <a:p>
            <a:pPr marL="682625" indent="-219075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leaching</a:t>
            </a:r>
          </a:p>
          <a:p>
            <a:pPr marL="682625" indent="-219075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denitrifcation</a:t>
            </a:r>
          </a:p>
          <a:p>
            <a:pPr marL="682625" indent="-219075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harvest</a:t>
            </a:r>
          </a:p>
          <a:p>
            <a:pPr marL="682625" indent="-219075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fire</a:t>
            </a:r>
          </a:p>
          <a:p>
            <a:pPr marL="682625" indent="-219075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erosion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 l="2821" t="5714" r="3735" b="2512"/>
          <a:stretch>
            <a:fillRect/>
          </a:stretch>
        </p:blipFill>
        <p:spPr bwMode="auto">
          <a:xfrm>
            <a:off x="4038600" y="3581400"/>
            <a:ext cx="46339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8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Decisions for N Fertilization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4876800"/>
          </a:xfrm>
        </p:spPr>
        <p:txBody>
          <a:bodyPr>
            <a:noAutofit/>
          </a:bodyPr>
          <a:lstStyle/>
          <a:p>
            <a:pPr marL="463550" indent="-177800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Magnitude of growth response</a:t>
            </a:r>
          </a:p>
          <a:p>
            <a:pPr marL="463550" indent="-177800" algn="l" eaLnBrk="1" hangingPunct="1"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463550" indent="-177800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Product mix in the stand</a:t>
            </a:r>
          </a:p>
          <a:p>
            <a:pPr marL="463550" indent="-177800" algn="l" eaLnBrk="1" hangingPunct="1"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463550" indent="-177800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Stumpage prices</a:t>
            </a:r>
          </a:p>
          <a:p>
            <a:pPr marL="285750" algn="l" eaLnBrk="1" hangingPunct="1">
              <a:defRPr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marL="463550" indent="-177800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Cost of fertilization</a:t>
            </a:r>
          </a:p>
          <a:p>
            <a:pPr marL="463550" indent="-177800" algn="l" eaLnBrk="1" hangingPunct="1"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463550" indent="-177800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Length of time before harvest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Efficient N Fertilization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4876800"/>
          </a:xfrm>
        </p:spPr>
        <p:txBody>
          <a:bodyPr>
            <a:noAutofit/>
          </a:bodyPr>
          <a:lstStyle/>
          <a:p>
            <a:pPr marL="463550" indent="-238125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Developing an integrated silvicultural program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(Fox et al. 2007)</a:t>
            </a:r>
          </a:p>
          <a:p>
            <a:pPr marL="688975" indent="-225425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Genotypes</a:t>
            </a:r>
          </a:p>
          <a:p>
            <a:pPr marL="688975" indent="-225425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Site preparation</a:t>
            </a:r>
          </a:p>
          <a:p>
            <a:pPr marL="688975" indent="-225425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Hardwood herbaceous control</a:t>
            </a:r>
          </a:p>
          <a:p>
            <a:pPr marL="688975" indent="-225425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Thinning</a:t>
            </a:r>
          </a:p>
          <a:p>
            <a:pPr marL="688975" indent="-225425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Additional nutrients </a:t>
            </a:r>
            <a:r>
              <a:rPr lang="en-US" sz="1600" dirty="0" smtClean="0">
                <a:solidFill>
                  <a:schemeClr val="bg1"/>
                </a:solidFill>
              </a:rPr>
              <a:t>(Fox et al. 2007, Timothy et al. 2007)</a:t>
            </a:r>
          </a:p>
          <a:p>
            <a:pPr marL="688975" indent="-225425" algn="l" eaLnBrk="1" hangingPunct="1"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463550" indent="-238125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Understanding N v</a:t>
            </a:r>
            <a:r>
              <a:rPr lang="en-US" sz="2800" dirty="0">
                <a:solidFill>
                  <a:schemeClr val="bg1"/>
                </a:solidFill>
              </a:rPr>
              <a:t>olatilization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(Zerpa and Fox 2010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marL="688975" indent="-225425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Site specific concerns</a:t>
            </a:r>
          </a:p>
          <a:p>
            <a:pPr marL="688975" indent="-225425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Forest floor moisture</a:t>
            </a:r>
          </a:p>
          <a:p>
            <a:pPr marL="688975" indent="-225425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Forest floor vs. open mineral soil</a:t>
            </a:r>
          </a:p>
          <a:p>
            <a:pPr marL="688975" indent="-225425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Urea formulation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PINEMAP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N Efficiency - Management Alterations 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686800" cy="4876800"/>
          </a:xfrm>
        </p:spPr>
        <p:txBody>
          <a:bodyPr/>
          <a:lstStyle/>
          <a:p>
            <a:pPr marL="463550" indent="-238125" algn="l" eaLnBrk="1" hangingPunct="1">
              <a:buFont typeface="Arial" charset="0"/>
              <a:buChar char="•"/>
            </a:pPr>
            <a:endParaRPr lang="en-US" sz="2800" smtClean="0">
              <a:solidFill>
                <a:schemeClr val="bg1"/>
              </a:solidFill>
            </a:endParaRPr>
          </a:p>
          <a:p>
            <a:pPr marL="463550" indent="-238125" algn="l" eaLnBrk="1" hangingPunct="1"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</a:rPr>
              <a:t>Increase acreage fertilized due to lower fertilization cost associated with improved N efficiency fertilizers</a:t>
            </a:r>
          </a:p>
          <a:p>
            <a:pPr marL="463550" indent="-238125" algn="l" eaLnBrk="1" hangingPunct="1">
              <a:buFont typeface="Arial" charset="0"/>
              <a:buChar char="•"/>
            </a:pPr>
            <a:endParaRPr lang="en-US" sz="2800" smtClean="0">
              <a:solidFill>
                <a:schemeClr val="bg1"/>
              </a:solidFill>
            </a:endParaRPr>
          </a:p>
          <a:p>
            <a:pPr marL="463550" indent="-238125" algn="l" eaLnBrk="1" hangingPunct="1"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</a:rPr>
              <a:t>Use of enhanced efficiency N fertilizer to reduce amount of N applied per acre</a:t>
            </a:r>
          </a:p>
          <a:p>
            <a:pPr marL="463550" indent="-238125" algn="l" eaLnBrk="1" hangingPunct="1">
              <a:buFont typeface="Arial" charset="0"/>
              <a:buChar char="•"/>
            </a:pPr>
            <a:endParaRPr lang="en-US" sz="2800" smtClean="0">
              <a:solidFill>
                <a:schemeClr val="bg1"/>
              </a:solidFill>
            </a:endParaRPr>
          </a:p>
          <a:p>
            <a:pPr marL="463550" indent="-238125" algn="l" eaLnBrk="1" hangingPunct="1"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</a:rPr>
              <a:t>Use of enhanced efficiency N fertilizer to reduce C cost associated with N fertilizer manufacture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4724400" y="6326188"/>
            <a:ext cx="416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1400">
                <a:solidFill>
                  <a:schemeClr val="bg1"/>
                </a:solidFill>
              </a:rPr>
              <a:t>Martin et al., </a:t>
            </a:r>
            <a:r>
              <a:rPr lang="en-US" altLang="zh-CN" sz="1400" i="1">
                <a:solidFill>
                  <a:schemeClr val="bg1"/>
                </a:solidFill>
              </a:rPr>
              <a:t>Southern Conifer Climate Change CAP</a:t>
            </a:r>
            <a:endParaRPr lang="zh-CN" altLang="en-US" sz="14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Introduction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Monitoring network</a:t>
            </a:r>
          </a:p>
          <a:p>
            <a:pPr eaLnBrk="1" hangingPunct="1"/>
            <a:r>
              <a:rPr lang="en-US" i="1" smtClean="0">
                <a:solidFill>
                  <a:schemeClr val="bg1"/>
                </a:solidFill>
              </a:rPr>
              <a:t>Carbon</a:t>
            </a:r>
            <a:r>
              <a:rPr lang="en-US" smtClean="0">
                <a:solidFill>
                  <a:schemeClr val="bg1"/>
                </a:solidFill>
              </a:rPr>
              <a:t> – Research proposed and justification</a:t>
            </a:r>
          </a:p>
          <a:p>
            <a:pPr eaLnBrk="1" hangingPunct="1"/>
            <a:r>
              <a:rPr lang="en-US" i="1" smtClean="0">
                <a:solidFill>
                  <a:schemeClr val="bg1"/>
                </a:solidFill>
              </a:rPr>
              <a:t>Nitrogen</a:t>
            </a:r>
            <a:r>
              <a:rPr lang="en-US" smtClean="0">
                <a:solidFill>
                  <a:schemeClr val="bg1"/>
                </a:solidFill>
              </a:rPr>
              <a:t> – Research proposed and justification</a:t>
            </a:r>
          </a:p>
          <a:p>
            <a:pPr eaLnBrk="1" hangingPunct="1"/>
            <a:r>
              <a:rPr lang="en-US" i="1" smtClean="0">
                <a:solidFill>
                  <a:schemeClr val="bg1"/>
                </a:solidFill>
              </a:rPr>
              <a:t>Water</a:t>
            </a:r>
            <a:r>
              <a:rPr lang="en-US" smtClean="0">
                <a:solidFill>
                  <a:schemeClr val="bg1"/>
                </a:solidFill>
              </a:rPr>
              <a:t> – Research proposed and justification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Conclusion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PINEMAP </a:t>
            </a:r>
            <a:br>
              <a:rPr lang="en-US" sz="3600" smtClean="0">
                <a:solidFill>
                  <a:schemeClr val="bg1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N Efficiency – Potential Impacts for Stands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686800" cy="4876800"/>
          </a:xfrm>
        </p:spPr>
        <p:txBody>
          <a:bodyPr>
            <a:noAutofit/>
          </a:bodyPr>
          <a:lstStyle/>
          <a:p>
            <a:pPr marL="463550" indent="-238125" algn="l" eaLnBrk="1" hangingPunct="1"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63550" indent="-238125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15% increase in </a:t>
            </a:r>
            <a:r>
              <a:rPr lang="en-US" sz="2800" i="1" dirty="0" smtClean="0">
                <a:solidFill>
                  <a:schemeClr val="bg1"/>
                </a:solidFill>
              </a:rPr>
              <a:t>in situ</a:t>
            </a:r>
            <a:r>
              <a:rPr lang="en-US" sz="2800" dirty="0" smtClean="0">
                <a:solidFill>
                  <a:schemeClr val="bg1"/>
                </a:solidFill>
              </a:rPr>
              <a:t> + </a:t>
            </a:r>
            <a:r>
              <a:rPr lang="en-US" sz="2800" i="1" dirty="0" smtClean="0">
                <a:solidFill>
                  <a:schemeClr val="bg1"/>
                </a:solidFill>
              </a:rPr>
              <a:t>ex situ</a:t>
            </a:r>
            <a:r>
              <a:rPr lang="en-US" sz="2800" dirty="0" smtClean="0">
                <a:solidFill>
                  <a:schemeClr val="bg1"/>
                </a:solidFill>
              </a:rPr>
              <a:t> C stocks</a:t>
            </a:r>
          </a:p>
          <a:p>
            <a:pPr marL="682625" indent="-219075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Industrial = 10 million ac.</a:t>
            </a:r>
          </a:p>
          <a:p>
            <a:pPr marL="682625" indent="-219075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NIPF  = 500,000 ac.</a:t>
            </a:r>
          </a:p>
          <a:p>
            <a:pPr marL="463550" algn="l" eaLnBrk="1" hangingPunct="1"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463550" indent="-238125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50% reduction of N fertilizer application</a:t>
            </a:r>
          </a:p>
          <a:p>
            <a:pPr marL="682625" indent="-219075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Industrial = 50% reduction in N fertilizer acres /500,000 ac/yr</a:t>
            </a:r>
          </a:p>
          <a:p>
            <a:pPr marL="682625" indent="-219075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50% of fertilized acres /50,000 ac/yr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724400" y="6326188"/>
            <a:ext cx="416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1400">
                <a:solidFill>
                  <a:schemeClr val="bg1"/>
                </a:solidFill>
              </a:rPr>
              <a:t>Martin et al., </a:t>
            </a:r>
            <a:r>
              <a:rPr lang="en-US" altLang="zh-CN" sz="1400" i="1">
                <a:solidFill>
                  <a:schemeClr val="bg1"/>
                </a:solidFill>
              </a:rPr>
              <a:t>Southern Conifer Climate Change CAP</a:t>
            </a:r>
            <a:endParaRPr lang="zh-CN" altLang="en-US" sz="14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 marL="463550" indent="-238125" algn="l" eaLnBrk="1" hangingPunct="1">
              <a:buFont typeface="Arial" charset="0"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N is essential nutrient for plant growth and N limitation reduces loblolly pine plantation productivity</a:t>
            </a:r>
          </a:p>
          <a:p>
            <a:pPr marL="463550" indent="-238125" algn="l" eaLnBrk="1" hangingPunct="1">
              <a:buFont typeface="Arial" charset="0"/>
              <a:buChar char="•"/>
            </a:pPr>
            <a:endParaRPr lang="en-US" altLang="zh-CN" sz="2600" smtClean="0">
              <a:solidFill>
                <a:schemeClr val="bg1"/>
              </a:solidFill>
            </a:endParaRPr>
          </a:p>
          <a:p>
            <a:pPr marL="463550" indent="-238125" algn="l" eaLnBrk="1" hangingPunct="1">
              <a:buFont typeface="Arial" charset="0"/>
              <a:buChar char="•"/>
            </a:pPr>
            <a:r>
              <a:rPr lang="en-US" altLang="zh-CN" sz="2600" smtClean="0">
                <a:solidFill>
                  <a:schemeClr val="bg1"/>
                </a:solidFill>
              </a:rPr>
              <a:t>Plantation management decisions based on inefficient N fertilization can be costly and environmentally problematic</a:t>
            </a:r>
          </a:p>
          <a:p>
            <a:pPr marL="463550" indent="-238125" algn="l" eaLnBrk="1" hangingPunct="1">
              <a:buFont typeface="Arial" charset="0"/>
              <a:buChar char="•"/>
            </a:pPr>
            <a:endParaRPr lang="en-US" altLang="zh-CN" sz="2600" smtClean="0">
              <a:solidFill>
                <a:schemeClr val="bg1"/>
              </a:solidFill>
            </a:endParaRPr>
          </a:p>
          <a:p>
            <a:pPr marL="463550" indent="-238125" algn="l" eaLnBrk="1" hangingPunct="1">
              <a:buFont typeface="Arial" charset="0"/>
              <a:buChar char="•"/>
            </a:pPr>
            <a:r>
              <a:rPr lang="en-US" altLang="zh-CN" sz="2600" smtClean="0">
                <a:solidFill>
                  <a:schemeClr val="bg1"/>
                </a:solidFill>
              </a:rPr>
              <a:t>PINEMAP is integrating existing and current research on enhanced N fertilization, silviculture, and genetics to increase N efficiency, reduce N fertilizer application, and increase productivity in SE USA loblolly pine plantations</a:t>
            </a:r>
            <a:endParaRPr lang="en-US" sz="2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989888" cy="30749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AIM 1 - Water: PINEMAP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z="3200" smtClean="0">
                <a:solidFill>
                  <a:schemeClr val="bg1"/>
                </a:solidFill>
              </a:rPr>
              <a:t>Research Proposed and Justification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755650" y="4149725"/>
            <a:ext cx="7854950" cy="17526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32788" cy="1098550"/>
          </a:xfrm>
        </p:spPr>
        <p:txBody>
          <a:bodyPr lIns="0" tIns="0" rIns="0" bIns="0" anchor="b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150225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defRPr/>
            </a:pPr>
            <a:endParaRPr lang="en-US" sz="3600" dirty="0">
              <a:solidFill>
                <a:schemeClr val="bg1"/>
              </a:solidFill>
              <a:latin typeface="+mn-lt"/>
            </a:endParaRP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n-US" sz="3600" dirty="0">
                <a:solidFill>
                  <a:schemeClr val="bg1"/>
                </a:solidFill>
                <a:latin typeface="+mn-lt"/>
              </a:rPr>
              <a:t>Precipitation manipulation </a:t>
            </a:r>
          </a:p>
          <a:p>
            <a:pPr marL="1543050" lvl="4" indent="-205740">
              <a:lnSpc>
                <a:spcPct val="95000"/>
              </a:lnSpc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in Tier III sites</a:t>
            </a:r>
          </a:p>
          <a:p>
            <a:pPr marL="1543050" lvl="4" indent="-205740">
              <a:lnSpc>
                <a:spcPct val="95000"/>
              </a:lnSpc>
              <a:buClr>
                <a:schemeClr val="bg1"/>
              </a:buClr>
              <a:buSzPct val="100000"/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n-US" sz="3600" dirty="0" err="1">
                <a:solidFill>
                  <a:schemeClr val="bg1"/>
                </a:solidFill>
                <a:latin typeface="+mn-lt"/>
              </a:rPr>
              <a:t>Ecophysiological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measurements  </a:t>
            </a:r>
          </a:p>
          <a:p>
            <a:pPr marL="1543050" lvl="4" indent="-205740">
              <a:lnSpc>
                <a:spcPct val="95000"/>
              </a:lnSpc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in Tier II and III sites</a:t>
            </a:r>
          </a:p>
          <a:p>
            <a:pPr marL="1543050" lvl="4" indent="-205740">
              <a:lnSpc>
                <a:spcPct val="95000"/>
              </a:lnSpc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Sap flow measurements</a:t>
            </a:r>
          </a:p>
          <a:p>
            <a:pPr marL="1543050" lvl="4" indent="-205740">
              <a:lnSpc>
                <a:spcPct val="95000"/>
              </a:lnSpc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Stable isotope analysis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8331200" cy="1098550"/>
          </a:xfrm>
        </p:spPr>
        <p:txBody>
          <a:bodyPr lIns="0" tIns="0" rIns="0" bIns="0" anchor="b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10% Reduction in Water Use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15022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n-US" sz="3600" dirty="0">
                <a:solidFill>
                  <a:schemeClr val="bg1"/>
                </a:solidFill>
                <a:latin typeface="+mn-lt"/>
              </a:rPr>
              <a:t>How to reach this goal:</a:t>
            </a: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defRPr/>
            </a:pPr>
            <a:endParaRPr lang="en-US" sz="3600" dirty="0">
              <a:solidFill>
                <a:schemeClr val="bg1"/>
              </a:solidFill>
              <a:latin typeface="+mn-lt"/>
            </a:endParaRPr>
          </a:p>
          <a:p>
            <a:pPr marL="771525" lvl="2" indent="-257175">
              <a:lnSpc>
                <a:spcPct val="95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Water Use Efficiency</a:t>
            </a:r>
          </a:p>
          <a:p>
            <a:pPr marL="1131570" lvl="3" indent="-205740">
              <a:lnSpc>
                <a:spcPct val="95000"/>
              </a:lnSpc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Increase carbon gain per unit of transpiration</a:t>
            </a:r>
          </a:p>
          <a:p>
            <a:pPr marL="1131570" lvl="3" indent="-205740">
              <a:lnSpc>
                <a:spcPct val="95000"/>
              </a:lnSpc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Genetic selection</a:t>
            </a:r>
          </a:p>
          <a:p>
            <a:pPr marL="1131570" lvl="3" indent="-205740">
              <a:lnSpc>
                <a:spcPct val="95000"/>
              </a:lnSpc>
              <a:buClr>
                <a:schemeClr val="bg1"/>
              </a:buClr>
              <a:buSzPct val="100000"/>
              <a:defRPr/>
            </a:pP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771525" lvl="2" indent="-257175">
              <a:lnSpc>
                <a:spcPct val="95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Stand level reduction in transpiration </a:t>
            </a:r>
          </a:p>
          <a:p>
            <a:pPr marL="1131570" lvl="3" indent="-205740">
              <a:lnSpc>
                <a:spcPct val="95000"/>
              </a:lnSpc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Competition control</a:t>
            </a:r>
          </a:p>
          <a:p>
            <a:pPr marL="1131570" lvl="3" indent="-205740">
              <a:lnSpc>
                <a:spcPct val="95000"/>
              </a:lnSpc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Stand density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34375" cy="1098550"/>
          </a:xfrm>
        </p:spPr>
        <p:txBody>
          <a:bodyPr lIns="0" tIns="0" rIns="0" bIns="0" anchor="b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Precipitation manipulation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81502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indent="-307975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Conducted at 4 Tier III sites at the edges of the loblolly pine range</a:t>
            </a:r>
          </a:p>
          <a:p>
            <a:pPr marL="771525" lvl="2" indent="-257175">
              <a:lnSpc>
                <a:spcPct val="95000"/>
              </a:lnSpc>
              <a:buClr>
                <a:schemeClr val="bg1"/>
              </a:buClr>
              <a:buSzPct val="80000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lvl="1" indent="-307975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Imposed by installing fiberglass throughfall diversion panels in the forest understory</a:t>
            </a:r>
          </a:p>
          <a:p>
            <a:pPr marL="771525" lvl="2" indent="-257175">
              <a:lnSpc>
                <a:spcPct val="95000"/>
              </a:lnSpc>
              <a:buClr>
                <a:schemeClr val="bg1"/>
              </a:buClr>
              <a:buSzPct val="80000"/>
              <a:buFont typeface="Arial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100000"/>
              <a:buFont typeface="Courier New" pitchFamily="49" charset="0"/>
              <a:buChar char=" "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667000"/>
            <a:ext cx="365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34375" cy="1098550"/>
          </a:xfrm>
        </p:spPr>
        <p:txBody>
          <a:bodyPr lIns="0" tIns="0" rIns="0" bIns="0" anchor="b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Precipitation manipulation at Virginia site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08000" y="1603375"/>
            <a:ext cx="81502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Factorial design with precipitation as a factor</a:t>
            </a:r>
          </a:p>
          <a:p>
            <a:pPr marL="771525" lvl="2" indent="-257175">
              <a:lnSpc>
                <a:spcPct val="95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Two levels: control, 30% reduced</a:t>
            </a: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100000"/>
              <a:buFont typeface="Courier New" pitchFamily="49" charset="0"/>
              <a:buChar char=" "/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76525"/>
            <a:ext cx="55165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31200" cy="1098550"/>
          </a:xfrm>
        </p:spPr>
        <p:txBody>
          <a:bodyPr lIns="0" tIns="0" rIns="0" bIns="0" anchor="b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Precipitation manipulation at Virginia site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5100"/>
            <a:ext cx="459263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2705100"/>
            <a:ext cx="46101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496888" y="1979613"/>
            <a:ext cx="8150225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indent="-307975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Sap flow measurements for tree level </a:t>
            </a:r>
            <a:br>
              <a:rPr lang="en-US" sz="320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water use</a:t>
            </a:r>
          </a:p>
          <a:p>
            <a:pPr lvl="2" indent="-307975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lvl="1" indent="-307975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Stable isotope (</a:t>
            </a:r>
            <a:r>
              <a:rPr lang="el-GR" sz="3200">
                <a:solidFill>
                  <a:schemeClr val="bg1"/>
                </a:solidFill>
                <a:latin typeface="Calibri" pitchFamily="34" charset="0"/>
              </a:rPr>
              <a:t>δ</a:t>
            </a: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13C and </a:t>
            </a:r>
            <a:r>
              <a:rPr lang="el-GR" sz="3200">
                <a:solidFill>
                  <a:schemeClr val="bg1"/>
                </a:solidFill>
                <a:latin typeface="Calibri" pitchFamily="34" charset="0"/>
              </a:rPr>
              <a:t>δ</a:t>
            </a: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18O) analysis for water use efficiency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60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32788" cy="1098550"/>
          </a:xfrm>
        </p:spPr>
        <p:txBody>
          <a:bodyPr lIns="0" tIns="0" rIns="0" bIns="0" anchor="b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Ecophysiological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31200" cy="661988"/>
          </a:xfrm>
        </p:spPr>
        <p:txBody>
          <a:bodyPr lIns="0" tIns="0" rIns="0" bIns="0" anchor="b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Sap flow measurements 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488" y="4219575"/>
            <a:ext cx="34591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8" y="2922588"/>
            <a:ext cx="27654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704975"/>
            <a:ext cx="154463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7975" y="3208338"/>
            <a:ext cx="19240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36563" y="6538913"/>
            <a:ext cx="8415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>
                <a:solidFill>
                  <a:schemeClr val="bg1"/>
                </a:solidFill>
              </a:rPr>
              <a:t>Photos taken from: http://www.ictinternational.com.au/tdp.htm, http://hannes-hachmann.blogspot.com/2010/10/sap-is-finally-flowing-under.html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32788" cy="1098550"/>
          </a:xfrm>
        </p:spPr>
        <p:txBody>
          <a:bodyPr lIns="0" tIns="0" rIns="0" bIns="0" anchor="b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Fundamental goal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150225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chemeClr val="bg1"/>
              </a:buClr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 fundamental goal of PINEMAP is to develop knowledge, technology, approaches and tools essential to </a:t>
            </a:r>
          </a:p>
          <a:p>
            <a:pPr>
              <a:lnSpc>
                <a:spcPct val="95000"/>
              </a:lnSpc>
              <a:buClr>
                <a:schemeClr val="bg1"/>
              </a:buClr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increase C sequestration by 15% and </a:t>
            </a: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defRPr/>
            </a:pP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reduce energy, N fertilization, and water use by 10%</a:t>
            </a: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>
              <a:lnSpc>
                <a:spcPct val="95000"/>
              </a:lnSpc>
              <a:buClr>
                <a:schemeClr val="bg1"/>
              </a:buClr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through resilient southern conifer forest production systems under changing climates by 2030 relative to 2010 baselines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/>
          <a:srcRect b="19414"/>
          <a:stretch>
            <a:fillRect/>
          </a:stretch>
        </p:blipFill>
        <p:spPr bwMode="auto">
          <a:xfrm>
            <a:off x="0" y="4676775"/>
            <a:ext cx="35639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334375" cy="750888"/>
          </a:xfrm>
        </p:spPr>
        <p:txBody>
          <a:bodyPr lIns="0" tIns="0" rIns="0" bIns="0" anchor="b"/>
          <a:lstStyle/>
          <a:p>
            <a:pPr eaLnBrk="1" hangingPunct="1">
              <a:lnSpc>
                <a:spcPct val="95000"/>
              </a:lnSpc>
            </a:pPr>
            <a:r>
              <a:rPr lang="en-US" sz="4800" smtClean="0">
                <a:solidFill>
                  <a:schemeClr val="bg1"/>
                </a:solidFill>
              </a:rPr>
              <a:t>Stable isotope analysis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3611563" y="6678613"/>
            <a:ext cx="5500687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>
                <a:solidFill>
                  <a:schemeClr val="bg1"/>
                </a:solidFill>
              </a:rPr>
              <a:t>Photo taken from http://dendrodan.wordpress.com/category/introduction/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1600200"/>
          <a:ext cx="8534400" cy="431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496888" y="1979613"/>
            <a:ext cx="81502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indent="-307975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For model parameterization (Aim 2)</a:t>
            </a:r>
          </a:p>
          <a:p>
            <a:pPr lvl="1" indent="-307975">
              <a:lnSpc>
                <a:spcPct val="95000"/>
              </a:lnSpc>
              <a:buClr>
                <a:schemeClr val="bg1"/>
              </a:buClr>
              <a:buSzPct val="100000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lvl="1" indent="-307975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Tree level transpiration estimates</a:t>
            </a:r>
          </a:p>
          <a:p>
            <a:pPr lvl="1" indent="-307975">
              <a:lnSpc>
                <a:spcPct val="95000"/>
              </a:lnSpc>
              <a:buClr>
                <a:schemeClr val="bg1"/>
              </a:buClr>
              <a:buSzPct val="100000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lvl="1" indent="-307975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Link transpiration rates to soil water availability and vapor pressure deficits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600">
              <a:solidFill>
                <a:srgbClr val="000000"/>
              </a:solidFill>
            </a:endParaRPr>
          </a:p>
        </p:txBody>
      </p:sp>
      <p:sp>
        <p:nvSpPr>
          <p:cNvPr id="4403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32788" cy="1098550"/>
          </a:xfrm>
        </p:spPr>
        <p:txBody>
          <a:bodyPr lIns="0" tIns="0" rIns="0" bIns="0" anchor="b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Ecophysiological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8332788" cy="1371600"/>
          </a:xfrm>
        </p:spPr>
        <p:txBody>
          <a:bodyPr lIns="0" tIns="0" rIns="0" bIns="0" anchor="b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chemeClr val="bg1"/>
                </a:solidFill>
              </a:rPr>
              <a:t>Ecophysiological measurements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96888" y="1979613"/>
            <a:ext cx="8150225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Attribute water stress to physiological or environmental constraints</a:t>
            </a: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Characterize variation in tree WUE by genotype, tree age, and region</a:t>
            </a: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lvl="1" indent="-308610">
              <a:lnSpc>
                <a:spcPct val="95000"/>
              </a:lnSpc>
              <a:buClr>
                <a:schemeClr val="bg1"/>
              </a:buClr>
              <a:buSzPct val="100000"/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Provide a physiological understanding of underlying mechanisms for the relationship between regions and genotype under climatic change scenario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925"/>
            <a:ext cx="8229600" cy="955675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Aim 1 Conclusions: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083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562600"/>
          </a:xfrm>
        </p:spPr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Deliverables: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Standardize methods for estimating C, N, H</a:t>
            </a:r>
            <a:r>
              <a:rPr lang="en-US" baseline="-25000" smtClean="0">
                <a:solidFill>
                  <a:schemeClr val="bg1"/>
                </a:solidFill>
              </a:rPr>
              <a:t>2</a:t>
            </a:r>
            <a:r>
              <a:rPr lang="en-US" smtClean="0">
                <a:solidFill>
                  <a:schemeClr val="bg1"/>
                </a:solidFill>
              </a:rPr>
              <a:t>0 pools and fluxes</a:t>
            </a:r>
          </a:p>
          <a:p>
            <a:pPr lvl="1" eaLnBrk="1" hangingPunct="1">
              <a:buFont typeface="Arial" charset="0"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Quantification of cross-regional fertility rating and stomatal response functions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Regional C, N, H</a:t>
            </a:r>
            <a:r>
              <a:rPr lang="en-US" baseline="-25000" smtClean="0">
                <a:solidFill>
                  <a:schemeClr val="bg1"/>
                </a:solidFill>
              </a:rPr>
              <a:t>2</a:t>
            </a:r>
            <a:r>
              <a:rPr lang="en-US" smtClean="0">
                <a:solidFill>
                  <a:schemeClr val="bg1"/>
                </a:solidFill>
              </a:rPr>
              <a:t>0, Soil CO</a:t>
            </a:r>
            <a:r>
              <a:rPr lang="en-US" baseline="-25000" smtClean="0">
                <a:solidFill>
                  <a:schemeClr val="bg1"/>
                </a:solidFill>
              </a:rPr>
              <a:t>2</a:t>
            </a:r>
            <a:r>
              <a:rPr lang="en-US" smtClean="0">
                <a:solidFill>
                  <a:schemeClr val="bg1"/>
                </a:solidFill>
              </a:rPr>
              <a:t> evolution baselines and responses to silvicultural treatments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Aim 1 Conclusions:</a:t>
            </a:r>
            <a:endParaRPr 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Collaborate with other Aim Groups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Data to Aim 2 for modeling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Silviculture by Genetics interactions (Aim 3)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Data to Aim 4 for LCA and management responses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Graduate educational opportunities and support to (Aim 5)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Disseminate findings through Coops and support (Aim 6)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Deliverables from Aim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Establish a regionwide three-tiered monitoring network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Existing cooperative field trials will be the backbone of the three-tiered monitoring network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Standardized methods will be developed to quantify 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C, water, and nutrient storage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Flux baselines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Responses to climate and management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Deliverables from AIM 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solidFill>
                  <a:schemeClr val="bg1"/>
                </a:solidFill>
              </a:rPr>
              <a:t>Initial quantification of cross-region fertility rating and stomatal response functions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Relative index of soil nutrient availability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Stomatal response functions critical to C assimilation</a:t>
            </a:r>
          </a:p>
          <a:p>
            <a:pPr lvl="1"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000" smtClean="0">
                <a:solidFill>
                  <a:schemeClr val="bg1"/>
                </a:solidFill>
              </a:rPr>
              <a:t>δ</a:t>
            </a:r>
            <a:r>
              <a:rPr lang="en-US" sz="3000" baseline="30000" smtClean="0">
                <a:solidFill>
                  <a:schemeClr val="bg1"/>
                </a:solidFill>
              </a:rPr>
              <a:t>18</a:t>
            </a:r>
            <a:r>
              <a:rPr lang="en-US" sz="3000" smtClean="0">
                <a:solidFill>
                  <a:schemeClr val="bg1"/>
                </a:solidFill>
              </a:rPr>
              <a:t>O and </a:t>
            </a:r>
            <a:r>
              <a:rPr lang="el-GR" sz="3000" smtClean="0">
                <a:solidFill>
                  <a:schemeClr val="bg1"/>
                </a:solidFill>
              </a:rPr>
              <a:t>δ</a:t>
            </a:r>
            <a:r>
              <a:rPr lang="en-US" sz="3000" baseline="30000" smtClean="0">
                <a:solidFill>
                  <a:schemeClr val="bg1"/>
                </a:solidFill>
              </a:rPr>
              <a:t>13</a:t>
            </a:r>
            <a:r>
              <a:rPr lang="en-US" sz="3000" smtClean="0">
                <a:solidFill>
                  <a:schemeClr val="bg1"/>
                </a:solidFill>
              </a:rPr>
              <a:t>C from Tier II wood samples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Use measurements of these wood stable isotopes to quantify amount of biomass produced per unit of 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cs typeface="Calibri" pitchFamily="34" charset="0"/>
              </a:rPr>
              <a:t>Monitoring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538" y="957263"/>
            <a:ext cx="44196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Aim 1 will establish a three-tiered monitoring network to quantify carbon, water, nutrient storage and flux baselines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This information will be used to assess responses to climate and management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287338" indent="-287338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Existing region wide cooperative field</a:t>
            </a:r>
          </a:p>
          <a:p>
            <a:pPr marL="287338" indent="-287338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    trials will be used as a backbone for the monitoring network</a:t>
            </a:r>
          </a:p>
        </p:txBody>
      </p: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2" cstate="print"/>
          <a:srcRect l="44484" t="18286" r="13857" b="28381"/>
          <a:stretch>
            <a:fillRect/>
          </a:stretch>
        </p:blipFill>
        <p:spPr bwMode="auto">
          <a:xfrm>
            <a:off x="4840288" y="990600"/>
            <a:ext cx="430371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3200" y="908050"/>
            <a:ext cx="88392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Goal: To measure regional variation in pine productivity 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Includes existing growth and yield monitoring sites: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Several hundred sites included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Includes sites and data from research cooperative experiments representing a 50+ year, multimillion dollar investment by universities, state and federal agencies and forest industry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Includes US Forest Service Forest Inventory and Analysis (FIA) permanent plots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Data includes information on:</a:t>
            </a:r>
          </a:p>
          <a:p>
            <a:pPr marL="800100" lvl="2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Site characterization (soils &amp; climate)</a:t>
            </a:r>
          </a:p>
          <a:p>
            <a:pPr marL="800100" lvl="1" indent="-34290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 Establishment date, study design, and original spacing </a:t>
            </a:r>
          </a:p>
          <a:p>
            <a:pPr marL="800100" lvl="1" indent="-34290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 Information on silvicultural treatments </a:t>
            </a:r>
          </a:p>
          <a:p>
            <a:pPr marL="800100" lvl="1" indent="-34290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 Individual tree height, DBH, and tree condition </a:t>
            </a:r>
          </a:p>
          <a:p>
            <a:pPr marL="800100" lvl="1" indent="-34290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 Growth and yield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38" y="119063"/>
            <a:ext cx="89916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Tier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-42863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Tier 2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30200" y="744538"/>
            <a:ext cx="85344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Goal: Measure effects of management actions on carbon, nutrient, and water cycles</a:t>
            </a: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Contain sites chosen from existing cooperative field studies and planted forest AmeriFlux installations (~140 Sites)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sz="22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Cover the full range of climate and soils in the region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sz="22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Include replicated silvicultural treatments focusing on: fertilization, competition control, thinning, and planting density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sz="22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Trials have multiple historical tree inventory measurements</a:t>
            </a:r>
          </a:p>
          <a:p>
            <a:pPr>
              <a:defRPr/>
            </a:pP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1882</Words>
  <Application>Microsoft Office PowerPoint</Application>
  <PresentationFormat>On-screen Show (4:3)</PresentationFormat>
  <Paragraphs>306</Paragraphs>
  <Slides>44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Aim 1: Silviculture and Ecophysiology</vt:lpstr>
      <vt:lpstr>Graduate Students</vt:lpstr>
      <vt:lpstr>Outline</vt:lpstr>
      <vt:lpstr>Fundamental goal</vt:lpstr>
      <vt:lpstr>Deliverables from Aim 1</vt:lpstr>
      <vt:lpstr>Deliverables from AIM 1</vt:lpstr>
      <vt:lpstr>PowerPoint Presentation</vt:lpstr>
      <vt:lpstr>PowerPoint Presentation</vt:lpstr>
      <vt:lpstr>PowerPoint Presentation</vt:lpstr>
      <vt:lpstr>Tier III</vt:lpstr>
      <vt:lpstr>Tier III</vt:lpstr>
      <vt:lpstr>Tier III</vt:lpstr>
      <vt:lpstr>Aim 1 - Carbon: PINEMAP Research Proposed and Justification </vt:lpstr>
      <vt:lpstr>Justification</vt:lpstr>
      <vt:lpstr>Justification</vt:lpstr>
      <vt:lpstr>PowerPoint Presentation</vt:lpstr>
      <vt:lpstr>Vegetation and Soil Sampling</vt:lpstr>
      <vt:lpstr>Ecophysiological Measurements</vt:lpstr>
      <vt:lpstr>Soil Respiration</vt:lpstr>
      <vt:lpstr>Soil Respiration</vt:lpstr>
      <vt:lpstr> AIM 1 - Nitrogen: PINEMAP Research Proposed and Justification  </vt:lpstr>
      <vt:lpstr>Nitrogen &amp; PINEMAP - Project Goal 1 </vt:lpstr>
      <vt:lpstr>Nitrogen &amp; Productivity</vt:lpstr>
      <vt:lpstr>N Relationships in Loblolly Pine Stands</vt:lpstr>
      <vt:lpstr>Solving N Limitations in Stands</vt:lpstr>
      <vt:lpstr>Where Does Fertilizer N Go? </vt:lpstr>
      <vt:lpstr>Decisions for N Fertilization</vt:lpstr>
      <vt:lpstr>Efficient N Fertilization </vt:lpstr>
      <vt:lpstr>PINEMAP  N Efficiency - Management Alterations  </vt:lpstr>
      <vt:lpstr>PINEMAP  N Efficiency – Potential Impacts for Stands</vt:lpstr>
      <vt:lpstr>Conclusion</vt:lpstr>
      <vt:lpstr>AIM 1 - Water: PINEMAP  Research Proposed and Justification</vt:lpstr>
      <vt:lpstr>Contents</vt:lpstr>
      <vt:lpstr>10% Reduction in Water Use</vt:lpstr>
      <vt:lpstr>Precipitation manipulation</vt:lpstr>
      <vt:lpstr>Precipitation manipulation at Virginia site</vt:lpstr>
      <vt:lpstr>Precipitation manipulation at Virginia site</vt:lpstr>
      <vt:lpstr>Ecophysiological measurements</vt:lpstr>
      <vt:lpstr>Sap flow measurements </vt:lpstr>
      <vt:lpstr>Stable isotope analysis</vt:lpstr>
      <vt:lpstr>Ecophysiological measurements</vt:lpstr>
      <vt:lpstr>Ecophysiological measurements</vt:lpstr>
      <vt:lpstr>Aim 1 Conclusions:</vt:lpstr>
      <vt:lpstr>Aim 1 Conclusions: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 1: Silviculture and Ecophysiology</dc:title>
  <dc:creator>Adam Maggard</dc:creator>
  <cp:lastModifiedBy>Ireland, Jessica JT</cp:lastModifiedBy>
  <cp:revision>109</cp:revision>
  <dcterms:created xsi:type="dcterms:W3CDTF">2012-02-22T15:13:23Z</dcterms:created>
  <dcterms:modified xsi:type="dcterms:W3CDTF">2012-03-27T14:58:54Z</dcterms:modified>
</cp:coreProperties>
</file>