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5" r:id="rId1"/>
    <p:sldMasterId id="2147484297" r:id="rId2"/>
    <p:sldMasterId id="2147484309" r:id="rId3"/>
  </p:sldMasterIdLst>
  <p:sldIdLst>
    <p:sldId id="256" r:id="rId4"/>
    <p:sldId id="258" r:id="rId5"/>
    <p:sldId id="259" r:id="rId6"/>
    <p:sldId id="257" r:id="rId7"/>
    <p:sldId id="260" r:id="rId8"/>
    <p:sldId id="268" r:id="rId9"/>
    <p:sldId id="263" r:id="rId10"/>
    <p:sldId id="262" r:id="rId11"/>
    <p:sldId id="264" r:id="rId12"/>
    <p:sldId id="267" r:id="rId13"/>
    <p:sldId id="265" r:id="rId14"/>
    <p:sldId id="269" r:id="rId15"/>
    <p:sldId id="266" r:id="rId16"/>
    <p:sldId id="271"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81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ctrTitle"/>
          </p:nvPr>
        </p:nvSpPr>
        <p:spPr>
          <a:xfrm>
            <a:off x="609600" y="533400"/>
            <a:ext cx="7924800" cy="3886201"/>
          </a:xfrm>
        </p:spPr>
        <p:txBody>
          <a:bodyPr>
            <a:normAutofit/>
          </a:bodyPr>
          <a:lstStyle>
            <a:lvl1pPr algn="ctr">
              <a:defRPr sz="4800">
                <a:effectLst/>
              </a:defRPr>
            </a:lvl1pPr>
          </a:lstStyle>
          <a:p>
            <a:r>
              <a:rPr lang="fi-FI" smtClean="0"/>
              <a:t>Muokkaa perustyyl. napsautt.</a:t>
            </a:r>
            <a:endParaRPr lang="en-US" dirty="0"/>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Rectangle 3"/>
          <p:cNvSpPr>
            <a:spLocks noGrp="1"/>
          </p:cNvSpPr>
          <p:nvPr>
            <p:ph type="dt" sz="half" idx="10"/>
          </p:nvPr>
        </p:nvSpPr>
        <p:spPr>
          <a:xfrm>
            <a:off x="228600" y="6553200"/>
            <a:ext cx="2133600" cy="287782"/>
          </a:xfrm>
        </p:spPr>
        <p:txBody>
          <a:bodyPr/>
          <a:lstStyle/>
          <a:p>
            <a:fld id="{B509F3CC-7AFB-4441-AC18-977325DA10B3}" type="datetimeFigureOut">
              <a:rPr lang="en-US" smtClean="0"/>
              <a:t>3/26/2012</a:t>
            </a:fld>
            <a:endParaRPr lang="en-US"/>
          </a:p>
        </p:txBody>
      </p:sp>
      <p:sp>
        <p:nvSpPr>
          <p:cNvPr id="5" name="Rectangle 4"/>
          <p:cNvSpPr>
            <a:spLocks noGrp="1"/>
          </p:cNvSpPr>
          <p:nvPr>
            <p:ph type="ftr" sz="quarter" idx="11"/>
          </p:nvPr>
        </p:nvSpPr>
        <p:spPr>
          <a:xfrm>
            <a:off x="2895600" y="6553200"/>
            <a:ext cx="3429000" cy="287782"/>
          </a:xfrm>
        </p:spPr>
        <p:txBody>
          <a:bodyPr/>
          <a:lstStyle/>
          <a:p>
            <a:endParaRPr lang="en-US"/>
          </a:p>
        </p:txBody>
      </p:sp>
      <p:sp>
        <p:nvSpPr>
          <p:cNvPr id="6" name="Rectangle 5"/>
          <p:cNvSpPr>
            <a:spLocks noGrp="1"/>
          </p:cNvSpPr>
          <p:nvPr>
            <p:ph type="sldNum" sz="quarter" idx="12"/>
          </p:nvPr>
        </p:nvSpPr>
        <p:spPr>
          <a:xfrm>
            <a:off x="6858000" y="6553200"/>
            <a:ext cx="2057400" cy="287782"/>
          </a:xfrm>
        </p:spPr>
        <p:txBody>
          <a:bodyPr/>
          <a:lstStyle/>
          <a:p>
            <a:fld id="{DA853912-DA5B-42E5-B8C6-111619600D2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fi-FI" smtClean="0"/>
              <a:t>Muokkaa perustyyl. napsautt.</a:t>
            </a:r>
            <a:endParaRPr lang="en-US"/>
          </a:p>
        </p:txBody>
      </p:sp>
      <p:sp>
        <p:nvSpPr>
          <p:cNvPr id="3" name="Rectangle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3"/>
          <p:cNvSpPr>
            <a:spLocks noGrp="1"/>
          </p:cNvSpPr>
          <p:nvPr>
            <p:ph type="dt" sz="half" idx="10"/>
          </p:nvPr>
        </p:nvSpPr>
        <p:spPr/>
        <p:txBody>
          <a:bodyPr/>
          <a:lstStyle/>
          <a:p>
            <a:fld id="{B509F3CC-7AFB-4441-AC18-977325DA10B3}" type="datetimeFigureOut">
              <a:rPr lang="en-US" smtClean="0"/>
              <a:t>3/26/2012</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DA853912-DA5B-42E5-B8C6-111619600D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Rectangle 3"/>
          <p:cNvSpPr>
            <a:spLocks noGrp="1"/>
          </p:cNvSpPr>
          <p:nvPr>
            <p:ph type="dt" sz="half" idx="10"/>
          </p:nvPr>
        </p:nvSpPr>
        <p:spPr/>
        <p:txBody>
          <a:bodyPr/>
          <a:lstStyle/>
          <a:p>
            <a:fld id="{B509F3CC-7AFB-4441-AC18-977325DA10B3}" type="datetimeFigureOut">
              <a:rPr lang="en-US" smtClean="0"/>
              <a:t>3/26/2012</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DA853912-DA5B-42E5-B8C6-111619600D25}" type="slidenum">
              <a:rPr lang="en-US" smtClean="0"/>
              <a:t>‹#›</a:t>
            </a:fld>
            <a:endParaRPr lang="en-US"/>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fi-FI" smtClean="0"/>
              <a:t>Muokkaa perustyyl. napsautt.</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fi-FI" smtClean="0"/>
              <a:t>Muokkaa perustyyl. napsautt.</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B509F3CC-7AFB-4441-AC18-977325DA10B3}" type="datetimeFigureOut">
              <a:rPr lang="en-US" smtClean="0"/>
              <a:t>3/26/2012</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DA853912-DA5B-42E5-B8C6-111619600D25}"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B509F3CC-7AFB-4441-AC18-977325DA10B3}"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53912-DA5B-42E5-B8C6-111619600D2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fi-FI" smtClean="0"/>
              <a:t>Muokkaa perustyyl. napsautt.</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509F3CC-7AFB-4441-AC18-977325DA10B3}"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53912-DA5B-42E5-B8C6-111619600D2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5" name="Date Placeholder 4"/>
          <p:cNvSpPr>
            <a:spLocks noGrp="1"/>
          </p:cNvSpPr>
          <p:nvPr>
            <p:ph type="dt" sz="half" idx="10"/>
          </p:nvPr>
        </p:nvSpPr>
        <p:spPr/>
        <p:txBody>
          <a:bodyPr/>
          <a:lstStyle/>
          <a:p>
            <a:fld id="{B509F3CC-7AFB-4441-AC18-977325DA10B3}" type="datetimeFigureOut">
              <a:rPr lang="en-US" smtClean="0"/>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53912-DA5B-42E5-B8C6-111619600D25}"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7" name="Date Placeholder 6"/>
          <p:cNvSpPr>
            <a:spLocks noGrp="1"/>
          </p:cNvSpPr>
          <p:nvPr>
            <p:ph type="dt" sz="half" idx="10"/>
          </p:nvPr>
        </p:nvSpPr>
        <p:spPr/>
        <p:txBody>
          <a:bodyPr/>
          <a:lstStyle/>
          <a:p>
            <a:fld id="{B509F3CC-7AFB-4441-AC18-977325DA10B3}" type="datetimeFigureOut">
              <a:rPr lang="en-US" smtClean="0"/>
              <a:t>3/26/2012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853912-DA5B-42E5-B8C6-111619600D25}"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fld id="{B509F3CC-7AFB-4441-AC18-977325DA10B3}" type="datetimeFigureOut">
              <a:rPr lang="en-US" smtClean="0"/>
              <a:t>3/26/2012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853912-DA5B-42E5-B8C6-111619600D2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09F3CC-7AFB-4441-AC18-977325DA10B3}" type="datetimeFigureOut">
              <a:rPr lang="en-US" smtClean="0"/>
              <a:t>3/26/2012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853912-DA5B-42E5-B8C6-111619600D2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fi-FI" smtClean="0"/>
              <a:t>Muokkaa perustyyl. napsautt.</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509F3CC-7AFB-4441-AC18-977325DA10B3}" type="datetimeFigureOut">
              <a:rPr lang="en-US" smtClean="0"/>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53912-DA5B-42E5-B8C6-111619600D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fi-FI" smtClean="0"/>
              <a:t>Muokkaa perustyyl. napsautt.</a:t>
            </a:r>
            <a:endParaRPr lang="en-US" dirty="0"/>
          </a:p>
        </p:txBody>
      </p:sp>
      <p:sp>
        <p:nvSpPr>
          <p:cNvPr id="3" name="Rectangle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3"/>
          <p:cNvSpPr>
            <a:spLocks noGrp="1"/>
          </p:cNvSpPr>
          <p:nvPr>
            <p:ph type="dt" sz="half" idx="10"/>
          </p:nvPr>
        </p:nvSpPr>
        <p:spPr/>
        <p:txBody>
          <a:bodyPr/>
          <a:lstStyle/>
          <a:p>
            <a:fld id="{B509F3CC-7AFB-4441-AC18-977325DA10B3}" type="datetimeFigureOut">
              <a:rPr lang="en-US" smtClean="0"/>
              <a:t>3/26/2012</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DA853912-DA5B-42E5-B8C6-111619600D2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509F3CC-7AFB-4441-AC18-977325DA10B3}" type="datetimeFigureOut">
              <a:rPr lang="en-US" smtClean="0"/>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53912-DA5B-42E5-B8C6-111619600D2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nchor="ct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B509F3CC-7AFB-4441-AC18-977325DA10B3}"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53912-DA5B-42E5-B8C6-111619600D2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fi-FI" smtClean="0"/>
              <a:t>Muokkaa perustyyl. napsautt.</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B509F3CC-7AFB-4441-AC18-977325DA10B3}" type="datetimeFigureOut">
              <a:rPr lang="en-US" smtClean="0"/>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53912-DA5B-42E5-B8C6-111619600D25}"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en-US"/>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a:p>
        </p:txBody>
      </p:sp>
      <p:sp>
        <p:nvSpPr>
          <p:cNvPr id="4" name="Päivämäärän paikkamerkki 3"/>
          <p:cNvSpPr>
            <a:spLocks noGrp="1"/>
          </p:cNvSpPr>
          <p:nvPr>
            <p:ph type="dt" sz="half" idx="10"/>
          </p:nvPr>
        </p:nvSpPr>
        <p:spPr/>
        <p:txBody>
          <a:bodyPr/>
          <a:lstStyle/>
          <a:p>
            <a:fld id="{B509F3CC-7AFB-4441-AC18-977325DA10B3}" type="datetimeFigureOut">
              <a:rPr lang="en-US" smtClean="0"/>
              <a:t>3/26/2012</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DA853912-DA5B-42E5-B8C6-111619600D25}" type="slidenum">
              <a:rPr lang="en-US" smtClean="0"/>
              <a:t>‹#›</a:t>
            </a:fld>
            <a:endParaRPr lang="en-US"/>
          </a:p>
        </p:txBody>
      </p:sp>
    </p:spTree>
    <p:extLst>
      <p:ext uri="{BB962C8B-B14F-4D97-AF65-F5344CB8AC3E}">
        <p14:creationId xmlns:p14="http://schemas.microsoft.com/office/powerpoint/2010/main" val="243022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3"/>
          <p:cNvSpPr>
            <a:spLocks noGrp="1"/>
          </p:cNvSpPr>
          <p:nvPr>
            <p:ph type="dt" sz="half" idx="10"/>
          </p:nvPr>
        </p:nvSpPr>
        <p:spPr/>
        <p:txBody>
          <a:bodyPr/>
          <a:lstStyle/>
          <a:p>
            <a:fld id="{B509F3CC-7AFB-4441-AC18-977325DA10B3}" type="datetimeFigureOut">
              <a:rPr lang="en-US" smtClean="0"/>
              <a:t>3/26/2012</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DA853912-DA5B-42E5-B8C6-111619600D25}" type="slidenum">
              <a:rPr lang="en-US" smtClean="0"/>
              <a:t>‹#›</a:t>
            </a:fld>
            <a:endParaRPr lang="en-US"/>
          </a:p>
        </p:txBody>
      </p:sp>
    </p:spTree>
    <p:extLst>
      <p:ext uri="{BB962C8B-B14F-4D97-AF65-F5344CB8AC3E}">
        <p14:creationId xmlns:p14="http://schemas.microsoft.com/office/powerpoint/2010/main" val="2541329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en-US"/>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B509F3CC-7AFB-4441-AC18-977325DA10B3}" type="datetimeFigureOut">
              <a:rPr lang="en-US" smtClean="0"/>
              <a:t>3/26/2012</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DA853912-DA5B-42E5-B8C6-111619600D25}" type="slidenum">
              <a:rPr lang="en-US" smtClean="0"/>
              <a:t>‹#›</a:t>
            </a:fld>
            <a:endParaRPr lang="en-US"/>
          </a:p>
        </p:txBody>
      </p:sp>
    </p:spTree>
    <p:extLst>
      <p:ext uri="{BB962C8B-B14F-4D97-AF65-F5344CB8AC3E}">
        <p14:creationId xmlns:p14="http://schemas.microsoft.com/office/powerpoint/2010/main" val="839948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Päivämäärän paikkamerkki 4"/>
          <p:cNvSpPr>
            <a:spLocks noGrp="1"/>
          </p:cNvSpPr>
          <p:nvPr>
            <p:ph type="dt" sz="half" idx="10"/>
          </p:nvPr>
        </p:nvSpPr>
        <p:spPr/>
        <p:txBody>
          <a:bodyPr/>
          <a:lstStyle/>
          <a:p>
            <a:fld id="{B509F3CC-7AFB-4441-AC18-977325DA10B3}" type="datetimeFigureOut">
              <a:rPr lang="en-US" smtClean="0"/>
              <a:t>3/26/2012</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DA853912-DA5B-42E5-B8C6-111619600D25}" type="slidenum">
              <a:rPr lang="en-US" smtClean="0"/>
              <a:t>‹#›</a:t>
            </a:fld>
            <a:endParaRPr lang="en-US"/>
          </a:p>
        </p:txBody>
      </p:sp>
    </p:spTree>
    <p:extLst>
      <p:ext uri="{BB962C8B-B14F-4D97-AF65-F5344CB8AC3E}">
        <p14:creationId xmlns:p14="http://schemas.microsoft.com/office/powerpoint/2010/main" val="1471634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en-US"/>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Päivämäärän paikkamerkki 6"/>
          <p:cNvSpPr>
            <a:spLocks noGrp="1"/>
          </p:cNvSpPr>
          <p:nvPr>
            <p:ph type="dt" sz="half" idx="10"/>
          </p:nvPr>
        </p:nvSpPr>
        <p:spPr/>
        <p:txBody>
          <a:bodyPr/>
          <a:lstStyle/>
          <a:p>
            <a:fld id="{B509F3CC-7AFB-4441-AC18-977325DA10B3}" type="datetimeFigureOut">
              <a:rPr lang="en-US" smtClean="0"/>
              <a:t>3/26/2012</a:t>
            </a:fld>
            <a:endParaRPr lang="en-US"/>
          </a:p>
        </p:txBody>
      </p:sp>
      <p:sp>
        <p:nvSpPr>
          <p:cNvPr id="8" name="Alatunnisteen paikkamerkki 7"/>
          <p:cNvSpPr>
            <a:spLocks noGrp="1"/>
          </p:cNvSpPr>
          <p:nvPr>
            <p:ph type="ftr" sz="quarter" idx="11"/>
          </p:nvPr>
        </p:nvSpPr>
        <p:spPr/>
        <p:txBody>
          <a:bodyPr/>
          <a:lstStyle/>
          <a:p>
            <a:endParaRPr lang="en-US"/>
          </a:p>
        </p:txBody>
      </p:sp>
      <p:sp>
        <p:nvSpPr>
          <p:cNvPr id="9" name="Dian numeron paikkamerkki 8"/>
          <p:cNvSpPr>
            <a:spLocks noGrp="1"/>
          </p:cNvSpPr>
          <p:nvPr>
            <p:ph type="sldNum" sz="quarter" idx="12"/>
          </p:nvPr>
        </p:nvSpPr>
        <p:spPr/>
        <p:txBody>
          <a:bodyPr/>
          <a:lstStyle/>
          <a:p>
            <a:fld id="{DA853912-DA5B-42E5-B8C6-111619600D25}" type="slidenum">
              <a:rPr lang="en-US" smtClean="0"/>
              <a:t>‹#›</a:t>
            </a:fld>
            <a:endParaRPr lang="en-US"/>
          </a:p>
        </p:txBody>
      </p:sp>
    </p:spTree>
    <p:extLst>
      <p:ext uri="{BB962C8B-B14F-4D97-AF65-F5344CB8AC3E}">
        <p14:creationId xmlns:p14="http://schemas.microsoft.com/office/powerpoint/2010/main" val="720589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äivämäärän paikkamerkki 2"/>
          <p:cNvSpPr>
            <a:spLocks noGrp="1"/>
          </p:cNvSpPr>
          <p:nvPr>
            <p:ph type="dt" sz="half" idx="10"/>
          </p:nvPr>
        </p:nvSpPr>
        <p:spPr/>
        <p:txBody>
          <a:bodyPr/>
          <a:lstStyle/>
          <a:p>
            <a:fld id="{B509F3CC-7AFB-4441-AC18-977325DA10B3}" type="datetimeFigureOut">
              <a:rPr lang="en-US" smtClean="0"/>
              <a:t>3/26/2012</a:t>
            </a:fld>
            <a:endParaRPr lang="en-US"/>
          </a:p>
        </p:txBody>
      </p:sp>
      <p:sp>
        <p:nvSpPr>
          <p:cNvPr id="4" name="Alatunnisteen paikkamerkki 3"/>
          <p:cNvSpPr>
            <a:spLocks noGrp="1"/>
          </p:cNvSpPr>
          <p:nvPr>
            <p:ph type="ftr" sz="quarter" idx="11"/>
          </p:nvPr>
        </p:nvSpPr>
        <p:spPr/>
        <p:txBody>
          <a:bodyPr/>
          <a:lstStyle/>
          <a:p>
            <a:endParaRPr lang="en-US"/>
          </a:p>
        </p:txBody>
      </p:sp>
      <p:sp>
        <p:nvSpPr>
          <p:cNvPr id="5" name="Dian numeron paikkamerkki 4"/>
          <p:cNvSpPr>
            <a:spLocks noGrp="1"/>
          </p:cNvSpPr>
          <p:nvPr>
            <p:ph type="sldNum" sz="quarter" idx="12"/>
          </p:nvPr>
        </p:nvSpPr>
        <p:spPr/>
        <p:txBody>
          <a:bodyPr/>
          <a:lstStyle/>
          <a:p>
            <a:fld id="{DA853912-DA5B-42E5-B8C6-111619600D25}" type="slidenum">
              <a:rPr lang="en-US" smtClean="0"/>
              <a:t>‹#›</a:t>
            </a:fld>
            <a:endParaRPr lang="en-US"/>
          </a:p>
        </p:txBody>
      </p:sp>
    </p:spTree>
    <p:extLst>
      <p:ext uri="{BB962C8B-B14F-4D97-AF65-F5344CB8AC3E}">
        <p14:creationId xmlns:p14="http://schemas.microsoft.com/office/powerpoint/2010/main" val="170970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509F3CC-7AFB-4441-AC18-977325DA10B3}" type="datetimeFigureOut">
              <a:rPr lang="en-US" smtClean="0"/>
              <a:t>3/26/2012</a:t>
            </a:fld>
            <a:endParaRPr lang="en-US"/>
          </a:p>
        </p:txBody>
      </p:sp>
      <p:sp>
        <p:nvSpPr>
          <p:cNvPr id="3" name="Alatunnisteen paikkamerkki 2"/>
          <p:cNvSpPr>
            <a:spLocks noGrp="1"/>
          </p:cNvSpPr>
          <p:nvPr>
            <p:ph type="ftr" sz="quarter" idx="11"/>
          </p:nvPr>
        </p:nvSpPr>
        <p:spPr/>
        <p:txBody>
          <a:bodyPr/>
          <a:lstStyle/>
          <a:p>
            <a:endParaRPr lang="en-US"/>
          </a:p>
        </p:txBody>
      </p:sp>
      <p:sp>
        <p:nvSpPr>
          <p:cNvPr id="4" name="Dian numeron paikkamerkki 3"/>
          <p:cNvSpPr>
            <a:spLocks noGrp="1"/>
          </p:cNvSpPr>
          <p:nvPr>
            <p:ph type="sldNum" sz="quarter" idx="12"/>
          </p:nvPr>
        </p:nvSpPr>
        <p:spPr/>
        <p:txBody>
          <a:bodyPr/>
          <a:lstStyle/>
          <a:p>
            <a:fld id="{DA853912-DA5B-42E5-B8C6-111619600D25}" type="slidenum">
              <a:rPr lang="en-US" smtClean="0"/>
              <a:t>‹#›</a:t>
            </a:fld>
            <a:endParaRPr lang="en-US"/>
          </a:p>
        </p:txBody>
      </p:sp>
    </p:spTree>
    <p:extLst>
      <p:ext uri="{BB962C8B-B14F-4D97-AF65-F5344CB8AC3E}">
        <p14:creationId xmlns:p14="http://schemas.microsoft.com/office/powerpoint/2010/main" val="269849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fi-FI" smtClean="0"/>
              <a:t>Muokkaa perustyyl. napsautt.</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Rectangle 3"/>
          <p:cNvSpPr>
            <a:spLocks noGrp="1"/>
          </p:cNvSpPr>
          <p:nvPr>
            <p:ph type="dt" sz="half" idx="10"/>
          </p:nvPr>
        </p:nvSpPr>
        <p:spPr/>
        <p:txBody>
          <a:bodyPr/>
          <a:lstStyle/>
          <a:p>
            <a:fld id="{B509F3CC-7AFB-4441-AC18-977325DA10B3}" type="datetimeFigureOut">
              <a:rPr lang="en-US" smtClean="0"/>
              <a:t>3/26/2012</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DA853912-DA5B-42E5-B8C6-111619600D25}"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en-US"/>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B509F3CC-7AFB-4441-AC18-977325DA10B3}" type="datetimeFigureOut">
              <a:rPr lang="en-US" smtClean="0"/>
              <a:t>3/26/2012</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DA853912-DA5B-42E5-B8C6-111619600D25}" type="slidenum">
              <a:rPr lang="en-US" smtClean="0"/>
              <a:t>‹#›</a:t>
            </a:fld>
            <a:endParaRPr lang="en-US"/>
          </a:p>
        </p:txBody>
      </p:sp>
    </p:spTree>
    <p:extLst>
      <p:ext uri="{BB962C8B-B14F-4D97-AF65-F5344CB8AC3E}">
        <p14:creationId xmlns:p14="http://schemas.microsoft.com/office/powerpoint/2010/main" val="4278850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en-US"/>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B509F3CC-7AFB-4441-AC18-977325DA10B3}" type="datetimeFigureOut">
              <a:rPr lang="en-US" smtClean="0"/>
              <a:t>3/26/2012</a:t>
            </a:fld>
            <a:endParaRPr lang="en-US"/>
          </a:p>
        </p:txBody>
      </p:sp>
      <p:sp>
        <p:nvSpPr>
          <p:cNvPr id="6" name="Alatunnisteen paikkamerkki 5"/>
          <p:cNvSpPr>
            <a:spLocks noGrp="1"/>
          </p:cNvSpPr>
          <p:nvPr>
            <p:ph type="ftr" sz="quarter" idx="11"/>
          </p:nvPr>
        </p:nvSpPr>
        <p:spPr/>
        <p:txBody>
          <a:bodyPr/>
          <a:lstStyle/>
          <a:p>
            <a:endParaRPr lang="en-US"/>
          </a:p>
        </p:txBody>
      </p:sp>
      <p:sp>
        <p:nvSpPr>
          <p:cNvPr id="7" name="Dian numeron paikkamerkki 6"/>
          <p:cNvSpPr>
            <a:spLocks noGrp="1"/>
          </p:cNvSpPr>
          <p:nvPr>
            <p:ph type="sldNum" sz="quarter" idx="12"/>
          </p:nvPr>
        </p:nvSpPr>
        <p:spPr/>
        <p:txBody>
          <a:bodyPr/>
          <a:lstStyle/>
          <a:p>
            <a:fld id="{DA853912-DA5B-42E5-B8C6-111619600D25}" type="slidenum">
              <a:rPr lang="en-US" smtClean="0"/>
              <a:t>‹#›</a:t>
            </a:fld>
            <a:endParaRPr lang="en-US"/>
          </a:p>
        </p:txBody>
      </p:sp>
    </p:spTree>
    <p:extLst>
      <p:ext uri="{BB962C8B-B14F-4D97-AF65-F5344CB8AC3E}">
        <p14:creationId xmlns:p14="http://schemas.microsoft.com/office/powerpoint/2010/main" val="3886171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3"/>
          <p:cNvSpPr>
            <a:spLocks noGrp="1"/>
          </p:cNvSpPr>
          <p:nvPr>
            <p:ph type="dt" sz="half" idx="10"/>
          </p:nvPr>
        </p:nvSpPr>
        <p:spPr/>
        <p:txBody>
          <a:bodyPr/>
          <a:lstStyle/>
          <a:p>
            <a:fld id="{B509F3CC-7AFB-4441-AC18-977325DA10B3}" type="datetimeFigureOut">
              <a:rPr lang="en-US" smtClean="0"/>
              <a:t>3/26/2012</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DA853912-DA5B-42E5-B8C6-111619600D25}" type="slidenum">
              <a:rPr lang="en-US" smtClean="0"/>
              <a:t>‹#›</a:t>
            </a:fld>
            <a:endParaRPr lang="en-US"/>
          </a:p>
        </p:txBody>
      </p:sp>
    </p:spTree>
    <p:extLst>
      <p:ext uri="{BB962C8B-B14F-4D97-AF65-F5344CB8AC3E}">
        <p14:creationId xmlns:p14="http://schemas.microsoft.com/office/powerpoint/2010/main" val="2438525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en-US"/>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3"/>
          <p:cNvSpPr>
            <a:spLocks noGrp="1"/>
          </p:cNvSpPr>
          <p:nvPr>
            <p:ph type="dt" sz="half" idx="10"/>
          </p:nvPr>
        </p:nvSpPr>
        <p:spPr/>
        <p:txBody>
          <a:bodyPr/>
          <a:lstStyle/>
          <a:p>
            <a:fld id="{B509F3CC-7AFB-4441-AC18-977325DA10B3}" type="datetimeFigureOut">
              <a:rPr lang="en-US" smtClean="0"/>
              <a:t>3/26/2012</a:t>
            </a:fld>
            <a:endParaRPr lang="en-US"/>
          </a:p>
        </p:txBody>
      </p:sp>
      <p:sp>
        <p:nvSpPr>
          <p:cNvPr id="5" name="Alatunnisteen paikkamerkki 4"/>
          <p:cNvSpPr>
            <a:spLocks noGrp="1"/>
          </p:cNvSpPr>
          <p:nvPr>
            <p:ph type="ftr" sz="quarter" idx="11"/>
          </p:nvPr>
        </p:nvSpPr>
        <p:spPr/>
        <p:txBody>
          <a:bodyPr/>
          <a:lstStyle/>
          <a:p>
            <a:endParaRPr lang="en-US"/>
          </a:p>
        </p:txBody>
      </p:sp>
      <p:sp>
        <p:nvSpPr>
          <p:cNvPr id="6" name="Dian numeron paikkamerkki 5"/>
          <p:cNvSpPr>
            <a:spLocks noGrp="1"/>
          </p:cNvSpPr>
          <p:nvPr>
            <p:ph type="sldNum" sz="quarter" idx="12"/>
          </p:nvPr>
        </p:nvSpPr>
        <p:spPr/>
        <p:txBody>
          <a:bodyPr/>
          <a:lstStyle/>
          <a:p>
            <a:fld id="{DA853912-DA5B-42E5-B8C6-111619600D25}" type="slidenum">
              <a:rPr lang="en-US" smtClean="0"/>
              <a:t>‹#›</a:t>
            </a:fld>
            <a:endParaRPr lang="en-US"/>
          </a:p>
        </p:txBody>
      </p:sp>
    </p:spTree>
    <p:extLst>
      <p:ext uri="{BB962C8B-B14F-4D97-AF65-F5344CB8AC3E}">
        <p14:creationId xmlns:p14="http://schemas.microsoft.com/office/powerpoint/2010/main" val="385010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fi-FI" smtClean="0"/>
              <a:t>Muokkaa perustyyl. napsautt.</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Rectangle 4"/>
          <p:cNvSpPr>
            <a:spLocks noGrp="1"/>
          </p:cNvSpPr>
          <p:nvPr>
            <p:ph type="dt" sz="half" idx="10"/>
          </p:nvPr>
        </p:nvSpPr>
        <p:spPr/>
        <p:txBody>
          <a:bodyPr/>
          <a:lstStyle/>
          <a:p>
            <a:fld id="{B509F3CC-7AFB-4441-AC18-977325DA10B3}" type="datetimeFigureOut">
              <a:rPr lang="en-US" smtClean="0"/>
              <a:t>3/26/2012</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DA853912-DA5B-42E5-B8C6-111619600D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fi-FI" smtClean="0"/>
              <a:t>Muokkaa perustyyl. napsautt.</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Rectangle 6"/>
          <p:cNvSpPr>
            <a:spLocks noGrp="1"/>
          </p:cNvSpPr>
          <p:nvPr>
            <p:ph type="dt" sz="half" idx="10"/>
          </p:nvPr>
        </p:nvSpPr>
        <p:spPr/>
        <p:txBody>
          <a:bodyPr/>
          <a:lstStyle/>
          <a:p>
            <a:fld id="{B509F3CC-7AFB-4441-AC18-977325DA10B3}" type="datetimeFigureOut">
              <a:rPr lang="en-US" smtClean="0"/>
              <a:t>3/26/2012</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DA853912-DA5B-42E5-B8C6-111619600D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fi-FI" smtClean="0"/>
              <a:t>Muokkaa perustyyl. napsautt.</a:t>
            </a:r>
            <a:endParaRPr lang="en-US"/>
          </a:p>
        </p:txBody>
      </p:sp>
      <p:sp>
        <p:nvSpPr>
          <p:cNvPr id="3" name="Rectangle 2"/>
          <p:cNvSpPr>
            <a:spLocks noGrp="1"/>
          </p:cNvSpPr>
          <p:nvPr>
            <p:ph type="dt" sz="half" idx="10"/>
          </p:nvPr>
        </p:nvSpPr>
        <p:spPr/>
        <p:txBody>
          <a:bodyPr/>
          <a:lstStyle/>
          <a:p>
            <a:fld id="{B509F3CC-7AFB-4441-AC18-977325DA10B3}" type="datetimeFigureOut">
              <a:rPr lang="en-US" smtClean="0"/>
              <a:t>3/26/2012</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fld id="{DA853912-DA5B-42E5-B8C6-111619600D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B509F3CC-7AFB-4441-AC18-977325DA10B3}" type="datetimeFigureOut">
              <a:rPr lang="en-US" smtClean="0"/>
              <a:t>3/26/2012</a:t>
            </a:fld>
            <a:endParaRPr lang="en-US"/>
          </a:p>
        </p:txBody>
      </p:sp>
      <p:sp>
        <p:nvSpPr>
          <p:cNvPr id="3" name="Rectangle 2"/>
          <p:cNvSpPr>
            <a:spLocks noGrp="1"/>
          </p:cNvSpPr>
          <p:nvPr>
            <p:ph type="ftr" sz="quarter" idx="11"/>
          </p:nvPr>
        </p:nvSpPr>
        <p:spPr/>
        <p:txBody>
          <a:bodyPr/>
          <a:lstStyle/>
          <a:p>
            <a:endParaRPr lang="en-US"/>
          </a:p>
        </p:txBody>
      </p:sp>
      <p:sp>
        <p:nvSpPr>
          <p:cNvPr id="4" name="Rectangle 3"/>
          <p:cNvSpPr>
            <a:spLocks noGrp="1"/>
          </p:cNvSpPr>
          <p:nvPr>
            <p:ph type="sldNum" sz="quarter" idx="12"/>
          </p:nvPr>
        </p:nvSpPr>
        <p:spPr/>
        <p:txBody>
          <a:bodyPr/>
          <a:lstStyle/>
          <a:p>
            <a:fld id="{DA853912-DA5B-42E5-B8C6-111619600D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fi-FI" smtClean="0"/>
              <a:t>Muokkaa perustyyl. napsautt.</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Rectangle 4"/>
          <p:cNvSpPr>
            <a:spLocks noGrp="1"/>
          </p:cNvSpPr>
          <p:nvPr>
            <p:ph type="dt" sz="half" idx="10"/>
          </p:nvPr>
        </p:nvSpPr>
        <p:spPr/>
        <p:txBody>
          <a:bodyPr/>
          <a:lstStyle/>
          <a:p>
            <a:fld id="{B509F3CC-7AFB-4441-AC18-977325DA10B3}" type="datetimeFigureOut">
              <a:rPr lang="en-US" smtClean="0"/>
              <a:t>3/26/2012</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DA853912-DA5B-42E5-B8C6-111619600D25}" type="slidenum">
              <a:rPr lang="en-US" smtClean="0"/>
              <a:t>‹#›</a:t>
            </a:fld>
            <a:endParaRPr lang="en-US"/>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a:p>
        </p:txBody>
      </p:sp>
      <p:sp>
        <p:nvSpPr>
          <p:cNvPr id="5" name="Rectangle 4"/>
          <p:cNvSpPr>
            <a:spLocks noGrp="1"/>
          </p:cNvSpPr>
          <p:nvPr>
            <p:ph type="dt" sz="half" idx="10"/>
          </p:nvPr>
        </p:nvSpPr>
        <p:spPr/>
        <p:txBody>
          <a:bodyPr/>
          <a:lstStyle/>
          <a:p>
            <a:fld id="{B509F3CC-7AFB-4441-AC18-977325DA10B3}" type="datetimeFigureOut">
              <a:rPr lang="en-US" smtClean="0"/>
              <a:t>3/26/2012</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DA853912-DA5B-42E5-B8C6-111619600D25}" type="slidenum">
              <a:rPr lang="en-US" smtClean="0"/>
              <a:t>‹#›</a:t>
            </a:fld>
            <a:endParaRPr lang="en-US"/>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fi-FI" smtClean="0"/>
              <a:t>Muokkaa perustyyl. napsautt.</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fi-FI" smtClean="0"/>
              <a:t>Muokkaa perustyyl. napsautt.</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B509F3CC-7AFB-4441-AC18-977325DA10B3}" type="datetimeFigureOut">
              <a:rPr lang="en-US" smtClean="0"/>
              <a:t>3/26/2012</a:t>
            </a:fld>
            <a:endParaRPr lang="en-US"/>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DA853912-DA5B-42E5-B8C6-111619600D25}" type="slidenum">
              <a:rPr lang="en-US" smtClean="0"/>
              <a:t>‹#›</a:t>
            </a:fld>
            <a:endParaRPr lang="en-US"/>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fi-FI" smtClean="0"/>
              <a:t>Muokkaa perustyyl. napsautt.</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B509F3CC-7AFB-4441-AC18-977325DA10B3}" type="datetimeFigureOut">
              <a:rPr lang="en-US" smtClean="0"/>
              <a:t>3/26/2012</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DA853912-DA5B-42E5-B8C6-111619600D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en-US"/>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9F3CC-7AFB-4441-AC18-977325DA10B3}" type="datetimeFigureOut">
              <a:rPr lang="en-US" smtClean="0"/>
              <a:t>3/26/2012</a:t>
            </a:fld>
            <a:endParaRPr lang="en-US"/>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53912-DA5B-42E5-B8C6-111619600D25}" type="slidenum">
              <a:rPr lang="en-US" smtClean="0"/>
              <a:t>‹#›</a:t>
            </a:fld>
            <a:endParaRPr lang="en-US"/>
          </a:p>
        </p:txBody>
      </p:sp>
    </p:spTree>
    <p:extLst>
      <p:ext uri="{BB962C8B-B14F-4D97-AF65-F5344CB8AC3E}">
        <p14:creationId xmlns:p14="http://schemas.microsoft.com/office/powerpoint/2010/main" val="313343871"/>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theory.isthereason.com/?p=35"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greenplanetethics.com/wordpress/climate-change-denial-curriculum-moving-into-public-school-science-classroom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http://carbon-based-ghg.blogspot.com/2011/03/climate-change-killing-lodgepole-pines.html" TargetMode="External"/><Relationship Id="rId4" Type="http://schemas.openxmlformats.org/officeDocument/2006/relationships/hyperlink" Target="http://blogs.reuters.com/environment/2010/12/09/cancun-talks-ignore-intrusive-aspect-of-climate-chang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ookatmyhappyrainbow.blogspot.com/2011/04/thinking.htm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eople.umass.edu/aizen/tpb.diag.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PINEMAP Aims 5 &amp; 6</a:t>
            </a:r>
            <a:br>
              <a:rPr lang="en-US" dirty="0" smtClean="0"/>
            </a:br>
            <a:r>
              <a:rPr lang="en-US" dirty="0" smtClean="0"/>
              <a:t>Education &amp; Extension</a:t>
            </a:r>
            <a:endParaRPr lang="en-US" dirty="0"/>
          </a:p>
        </p:txBody>
      </p:sp>
      <p:sp>
        <p:nvSpPr>
          <p:cNvPr id="3" name="Subtitle 2"/>
          <p:cNvSpPr>
            <a:spLocks noGrp="1"/>
          </p:cNvSpPr>
          <p:nvPr>
            <p:ph type="subTitle" idx="1"/>
          </p:nvPr>
        </p:nvSpPr>
        <p:spPr/>
        <p:txBody>
          <a:bodyPr>
            <a:normAutofit/>
          </a:bodyPr>
          <a:lstStyle/>
          <a:p>
            <a:r>
              <a:rPr lang="en-US" dirty="0" smtClean="0"/>
              <a:t>Aaron </a:t>
            </a:r>
            <a:r>
              <a:rPr lang="en-US" dirty="0" err="1" smtClean="0"/>
              <a:t>Vuola</a:t>
            </a:r>
            <a:endParaRPr lang="en-US" dirty="0" smtClean="0"/>
          </a:p>
          <a:p>
            <a:r>
              <a:rPr lang="en-US" dirty="0" smtClean="0"/>
              <a:t>Stephanie Hall</a:t>
            </a:r>
          </a:p>
          <a:p>
            <a:r>
              <a:rPr lang="en-US" dirty="0" smtClean="0"/>
              <a:t>Martha Monroe</a:t>
            </a:r>
            <a:endParaRPr lang="en-US" dirty="0"/>
          </a:p>
        </p:txBody>
      </p:sp>
    </p:spTree>
    <p:extLst>
      <p:ext uri="{BB962C8B-B14F-4D97-AF65-F5344CB8AC3E}">
        <p14:creationId xmlns:p14="http://schemas.microsoft.com/office/powerpoint/2010/main" val="97862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US" dirty="0"/>
              <a:t>Science behind the Aims</a:t>
            </a:r>
          </a:p>
        </p:txBody>
      </p:sp>
      <p:sp>
        <p:nvSpPr>
          <p:cNvPr id="3" name="Sisällön paikkamerkki 2"/>
          <p:cNvSpPr>
            <a:spLocks noGrp="1"/>
          </p:cNvSpPr>
          <p:nvPr>
            <p:ph idx="1"/>
          </p:nvPr>
        </p:nvSpPr>
        <p:spPr/>
        <p:txBody>
          <a:bodyPr/>
          <a:lstStyle/>
          <a:p>
            <a:pPr algn="ctr"/>
            <a:r>
              <a:rPr lang="en-US" dirty="0" smtClean="0"/>
              <a:t>Diffusion of Innovations</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362200"/>
            <a:ext cx="5257800" cy="39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iruutu 4"/>
          <p:cNvSpPr txBox="1"/>
          <p:nvPr/>
        </p:nvSpPr>
        <p:spPr>
          <a:xfrm>
            <a:off x="609600" y="6604084"/>
            <a:ext cx="2795958" cy="253916"/>
          </a:xfrm>
          <a:prstGeom prst="rect">
            <a:avLst/>
          </a:prstGeom>
          <a:noFill/>
        </p:spPr>
        <p:txBody>
          <a:bodyPr wrap="none" rtlCol="0">
            <a:spAutoFit/>
          </a:bodyPr>
          <a:lstStyle/>
          <a:p>
            <a:r>
              <a:rPr lang="en-US" sz="1050" dirty="0" smtClean="0"/>
              <a:t>Figure: </a:t>
            </a:r>
            <a:r>
              <a:rPr lang="en-US" sz="1050" dirty="0">
                <a:hlinkClick r:id="rId3"/>
              </a:rPr>
              <a:t>http://theory.isthereason.com/?p=35</a:t>
            </a:r>
            <a:endParaRPr lang="en-US" sz="1050" dirty="0"/>
          </a:p>
        </p:txBody>
      </p:sp>
    </p:spTree>
    <p:extLst>
      <p:ext uri="{BB962C8B-B14F-4D97-AF65-F5344CB8AC3E}">
        <p14:creationId xmlns:p14="http://schemas.microsoft.com/office/powerpoint/2010/main" val="131577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dirty="0" smtClean="0"/>
              <a:t>Research</a:t>
            </a:r>
            <a:endParaRPr lang="en-US" dirty="0"/>
          </a:p>
        </p:txBody>
      </p:sp>
      <p:sp>
        <p:nvSpPr>
          <p:cNvPr id="3" name="Sisällön paikkamerkki 2"/>
          <p:cNvSpPr>
            <a:spLocks noGrp="1"/>
          </p:cNvSpPr>
          <p:nvPr>
            <p:ph idx="1"/>
          </p:nvPr>
        </p:nvSpPr>
        <p:spPr/>
        <p:txBody>
          <a:bodyPr>
            <a:normAutofit/>
          </a:bodyPr>
          <a:lstStyle/>
          <a:p>
            <a:r>
              <a:rPr lang="en-US" dirty="0" smtClean="0"/>
              <a:t>Aim 5: High school students and climate change education: How do students’ perceptions of their parents opinions about climate change affect their own opinion about climate change? How do different lesson formats affect students’ tendency to anchor to their original conceptions of climate change?</a:t>
            </a:r>
          </a:p>
          <a:p>
            <a:endParaRPr lang="en-US" dirty="0"/>
          </a:p>
        </p:txBody>
      </p:sp>
    </p:spTree>
    <p:extLst>
      <p:ext uri="{BB962C8B-B14F-4D97-AF65-F5344CB8AC3E}">
        <p14:creationId xmlns:p14="http://schemas.microsoft.com/office/powerpoint/2010/main" val="2898385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dirty="0" smtClean="0"/>
              <a:t>Research</a:t>
            </a:r>
            <a:endParaRPr lang="en-US" dirty="0"/>
          </a:p>
        </p:txBody>
      </p:sp>
      <p:sp>
        <p:nvSpPr>
          <p:cNvPr id="3" name="Sisällön paikkamerkki 2"/>
          <p:cNvSpPr>
            <a:spLocks noGrp="1"/>
          </p:cNvSpPr>
          <p:nvPr>
            <p:ph idx="1"/>
          </p:nvPr>
        </p:nvSpPr>
        <p:spPr/>
        <p:txBody>
          <a:bodyPr/>
          <a:lstStyle/>
          <a:p>
            <a:r>
              <a:rPr lang="en-US" dirty="0"/>
              <a:t>Aim6: Extension Perceptions and the Six Americas of Climate Change: How do Extension personnel/agents engage themselves with the issue of global warming and how they differ form public perceptions in the US. How does it affect Climate Programming?</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79204"/>
            <a:ext cx="4334674"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iruutu 3"/>
          <p:cNvSpPr txBox="1"/>
          <p:nvPr/>
        </p:nvSpPr>
        <p:spPr>
          <a:xfrm>
            <a:off x="4589745" y="6550161"/>
            <a:ext cx="2165978" cy="261610"/>
          </a:xfrm>
          <a:prstGeom prst="rect">
            <a:avLst/>
          </a:prstGeom>
          <a:noFill/>
        </p:spPr>
        <p:txBody>
          <a:bodyPr wrap="none" rtlCol="0">
            <a:spAutoFit/>
          </a:bodyPr>
          <a:lstStyle/>
          <a:p>
            <a:r>
              <a:rPr lang="en-US" sz="1100" dirty="0" smtClean="0"/>
              <a:t>Source: </a:t>
            </a:r>
            <a:r>
              <a:rPr lang="en-US" sz="1100" dirty="0" err="1" smtClean="0"/>
              <a:t>Leiserowiz</a:t>
            </a:r>
            <a:r>
              <a:rPr lang="en-US" sz="1100" dirty="0" smtClean="0"/>
              <a:t> et al. (2008)</a:t>
            </a:r>
            <a:endParaRPr lang="en-US" sz="1100" dirty="0"/>
          </a:p>
        </p:txBody>
      </p:sp>
    </p:spTree>
    <p:extLst>
      <p:ext uri="{BB962C8B-B14F-4D97-AF65-F5344CB8AC3E}">
        <p14:creationId xmlns:p14="http://schemas.microsoft.com/office/powerpoint/2010/main" val="1715661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dirty="0" smtClean="0"/>
              <a:t>Suggested Readings</a:t>
            </a:r>
            <a:endParaRPr lang="en-US" dirty="0"/>
          </a:p>
        </p:txBody>
      </p:sp>
      <p:sp>
        <p:nvSpPr>
          <p:cNvPr id="3" name="Sisällön paikkamerkki 2"/>
          <p:cNvSpPr>
            <a:spLocks noGrp="1"/>
          </p:cNvSpPr>
          <p:nvPr>
            <p:ph idx="1"/>
          </p:nvPr>
        </p:nvSpPr>
        <p:spPr/>
        <p:txBody>
          <a:bodyPr/>
          <a:lstStyle/>
          <a:p>
            <a:r>
              <a:rPr lang="en-US" dirty="0" smtClean="0"/>
              <a:t>Theory of planned behavior (</a:t>
            </a:r>
            <a:r>
              <a:rPr lang="en-US" dirty="0" err="1" smtClean="0"/>
              <a:t>Azjen</a:t>
            </a:r>
            <a:r>
              <a:rPr lang="en-US" dirty="0"/>
              <a:t> </a:t>
            </a:r>
            <a:r>
              <a:rPr lang="en-US" dirty="0" smtClean="0"/>
              <a:t>1985)</a:t>
            </a:r>
          </a:p>
          <a:p>
            <a:r>
              <a:rPr lang="en-US" dirty="0" smtClean="0"/>
              <a:t>Diffusion of innovations (Rogers 1995)</a:t>
            </a:r>
          </a:p>
          <a:p>
            <a:pPr lvl="1"/>
            <a:r>
              <a:rPr lang="en-US" dirty="0" smtClean="0"/>
              <a:t>Chapters 1 and 10</a:t>
            </a:r>
          </a:p>
          <a:p>
            <a:r>
              <a:rPr lang="en-US" dirty="0" smtClean="0"/>
              <a:t>Global Warming’s Six Americas (2009)</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962399"/>
            <a:ext cx="1562948" cy="210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945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a:t>How will your research be important to the program development?</a:t>
            </a:r>
          </a:p>
          <a:p>
            <a:r>
              <a:rPr lang="en-US" dirty="0"/>
              <a:t>For which audience will your research be the most helpful?</a:t>
            </a:r>
          </a:p>
          <a:p>
            <a:r>
              <a:rPr lang="en-US" dirty="0"/>
              <a:t>What information from your aim will be the most important to share through the educational and extension programs?</a:t>
            </a:r>
          </a:p>
          <a:p>
            <a:endParaRPr lang="en-US" dirty="0"/>
          </a:p>
        </p:txBody>
      </p:sp>
    </p:spTree>
    <p:extLst>
      <p:ext uri="{BB962C8B-B14F-4D97-AF65-F5344CB8AC3E}">
        <p14:creationId xmlns:p14="http://schemas.microsoft.com/office/powerpoint/2010/main" val="3845590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762000" y="1371600"/>
            <a:ext cx="3124200" cy="914400"/>
          </a:xfrm>
        </p:spPr>
        <p:txBody>
          <a:bodyPr>
            <a:normAutofit/>
          </a:bodyPr>
          <a:lstStyle/>
          <a:p>
            <a:pPr marL="0" indent="0">
              <a:buNone/>
            </a:pPr>
            <a:r>
              <a:rPr lang="en-US" sz="4800" dirty="0" smtClean="0"/>
              <a:t>Thank You!</a:t>
            </a:r>
            <a:endParaRPr lang="en-US" sz="4800" dirty="0"/>
          </a:p>
        </p:txBody>
      </p:sp>
    </p:spTree>
    <p:extLst>
      <p:ext uri="{BB962C8B-B14F-4D97-AF65-F5344CB8AC3E}">
        <p14:creationId xmlns:p14="http://schemas.microsoft.com/office/powerpoint/2010/main" val="1430246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304800" y="1600200"/>
            <a:ext cx="8534400" cy="4724400"/>
          </a:xfrm>
        </p:spPr>
        <p:txBody>
          <a:bodyPr>
            <a:normAutofit/>
          </a:bodyPr>
          <a:lstStyle/>
          <a:p>
            <a:r>
              <a:rPr lang="en-US" dirty="0" smtClean="0"/>
              <a:t>Aim 5 objectives:</a:t>
            </a:r>
          </a:p>
          <a:p>
            <a:pPr lvl="1"/>
            <a:r>
              <a:rPr lang="en-US" dirty="0" smtClean="0"/>
              <a:t>Create inquiry-based educational resources that </a:t>
            </a:r>
            <a:r>
              <a:rPr lang="en-US" dirty="0"/>
              <a:t>c</a:t>
            </a:r>
            <a:r>
              <a:rPr lang="en-US" dirty="0" smtClean="0"/>
              <a:t>onvey the relationship of southern pine forests and climate change</a:t>
            </a:r>
          </a:p>
          <a:p>
            <a:pPr lvl="1"/>
            <a:r>
              <a:rPr lang="en-US" dirty="0" smtClean="0"/>
              <a:t>Engage undergraduates in research and teaching activities</a:t>
            </a:r>
          </a:p>
          <a:p>
            <a:pPr lvl="1"/>
            <a:r>
              <a:rPr lang="en-US" dirty="0" smtClean="0"/>
              <a:t>Prepare graduate students to address climate change adaptation and mitigation issues</a:t>
            </a:r>
            <a:endParaRPr lang="en-US" dirty="0"/>
          </a:p>
          <a:p>
            <a:pPr lvl="1"/>
            <a:endParaRPr lang="en-US" dirty="0" smtClean="0"/>
          </a:p>
          <a:p>
            <a:pPr lvl="1"/>
            <a:endParaRPr lang="en-US" dirty="0"/>
          </a:p>
          <a:p>
            <a:pPr marL="320040" lvl="1" indent="0">
              <a:buNone/>
            </a:pPr>
            <a:endParaRPr lang="en-US" dirty="0" smtClean="0"/>
          </a:p>
          <a:p>
            <a:pPr marL="320040" lvl="1" indent="0">
              <a:buNone/>
            </a:pPr>
            <a:endParaRPr lang="en-US" dirty="0" smtClean="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4724400"/>
            <a:ext cx="2209800" cy="1473200"/>
          </a:xfrm>
          <a:prstGeom prst="rect">
            <a:avLst/>
          </a:prstGeom>
        </p:spPr>
      </p:pic>
      <p:sp>
        <p:nvSpPr>
          <p:cNvPr id="5" name="Tekstiruutu 4"/>
          <p:cNvSpPr txBox="1"/>
          <p:nvPr/>
        </p:nvSpPr>
        <p:spPr>
          <a:xfrm>
            <a:off x="457200" y="6604084"/>
            <a:ext cx="7909538" cy="253916"/>
          </a:xfrm>
          <a:prstGeom prst="rect">
            <a:avLst/>
          </a:prstGeom>
          <a:noFill/>
        </p:spPr>
        <p:txBody>
          <a:bodyPr wrap="none" rtlCol="0">
            <a:spAutoFit/>
          </a:bodyPr>
          <a:lstStyle/>
          <a:p>
            <a:r>
              <a:rPr lang="en-US" sz="1050" dirty="0" smtClean="0"/>
              <a:t>Picture: </a:t>
            </a:r>
            <a:r>
              <a:rPr lang="en-US" sz="1050" dirty="0">
                <a:hlinkClick r:id="rId3"/>
              </a:rPr>
              <a:t>http://greenplanetethics.com/wordpress/climate-change-denial-curriculum-moving-into-public-school-science-classrooms/</a:t>
            </a:r>
            <a:endParaRPr lang="en-US" sz="1050" dirty="0"/>
          </a:p>
        </p:txBody>
      </p:sp>
    </p:spTree>
    <p:extLst>
      <p:ext uri="{BB962C8B-B14F-4D97-AF65-F5344CB8AC3E}">
        <p14:creationId xmlns:p14="http://schemas.microsoft.com/office/powerpoint/2010/main" val="2611545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304800" y="1600200"/>
            <a:ext cx="8534400" cy="4953000"/>
          </a:xfrm>
        </p:spPr>
        <p:txBody>
          <a:bodyPr/>
          <a:lstStyle/>
          <a:p>
            <a:r>
              <a:rPr lang="en-US" dirty="0" smtClean="0"/>
              <a:t>Aim 6 objectives:</a:t>
            </a:r>
          </a:p>
          <a:p>
            <a:pPr lvl="1"/>
            <a:r>
              <a:rPr lang="en-US" sz="2200" dirty="0" smtClean="0"/>
              <a:t>Develop extension programming that delivers climate and forest management knowledge, resources, and management decision support tools to forest landowners, policy makers, and resource managers</a:t>
            </a:r>
            <a:endParaRPr lang="en-US" sz="2200"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07" y="4070934"/>
            <a:ext cx="3544020" cy="2347913"/>
          </a:xfrm>
          <a:prstGeom prst="rect">
            <a:avLst/>
          </a:prstGeom>
        </p:spPr>
      </p:pic>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627" y="3810000"/>
            <a:ext cx="4024792" cy="2647890"/>
          </a:xfrm>
          <a:prstGeom prst="rect">
            <a:avLst/>
          </a:prstGeom>
        </p:spPr>
      </p:pic>
      <p:sp>
        <p:nvSpPr>
          <p:cNvPr id="6" name="Tekstiruutu 5"/>
          <p:cNvSpPr txBox="1"/>
          <p:nvPr/>
        </p:nvSpPr>
        <p:spPr>
          <a:xfrm>
            <a:off x="252410" y="6457890"/>
            <a:ext cx="6636753" cy="400110"/>
          </a:xfrm>
          <a:prstGeom prst="rect">
            <a:avLst/>
          </a:prstGeom>
          <a:noFill/>
        </p:spPr>
        <p:txBody>
          <a:bodyPr wrap="none" rtlCol="0">
            <a:spAutoFit/>
          </a:bodyPr>
          <a:lstStyle/>
          <a:p>
            <a:r>
              <a:rPr lang="en-US" sz="1000" dirty="0" smtClean="0"/>
              <a:t>Pictures: </a:t>
            </a:r>
            <a:r>
              <a:rPr lang="en-US" sz="1000" dirty="0">
                <a:hlinkClick r:id="rId4"/>
              </a:rPr>
              <a:t>http://blogs.reuters.com/environment/2010/12/09/cancun-talks-ignore-intrusive-aspect-of-climate-change</a:t>
            </a:r>
            <a:r>
              <a:rPr lang="en-US" sz="1000" dirty="0" smtClean="0">
                <a:hlinkClick r:id="rId4"/>
              </a:rPr>
              <a:t>/</a:t>
            </a:r>
            <a:endParaRPr lang="en-US" sz="1000" dirty="0" smtClean="0"/>
          </a:p>
          <a:p>
            <a:r>
              <a:rPr lang="en-US" sz="1000" dirty="0"/>
              <a:t> </a:t>
            </a:r>
            <a:r>
              <a:rPr lang="en-US" sz="1000" dirty="0" smtClean="0"/>
              <a:t>              </a:t>
            </a:r>
            <a:r>
              <a:rPr lang="en-US" sz="1000" dirty="0">
                <a:hlinkClick r:id="rId5"/>
              </a:rPr>
              <a:t>http://carbon-based-ghg.blogspot.com/2011/03/climate-change-killing-lodgepole-pines.html</a:t>
            </a:r>
            <a:endParaRPr lang="en-US" sz="1000" dirty="0"/>
          </a:p>
        </p:txBody>
      </p:sp>
    </p:spTree>
    <p:extLst>
      <p:ext uri="{BB962C8B-B14F-4D97-AF65-F5344CB8AC3E}">
        <p14:creationId xmlns:p14="http://schemas.microsoft.com/office/powerpoint/2010/main" val="42657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Outputs</a:t>
            </a:r>
            <a:endParaRPr lang="en-US" dirty="0"/>
          </a:p>
        </p:txBody>
      </p:sp>
      <p:sp>
        <p:nvSpPr>
          <p:cNvPr id="3" name="Content Placeholder 2"/>
          <p:cNvSpPr>
            <a:spLocks noGrp="1"/>
          </p:cNvSpPr>
          <p:nvPr>
            <p:ph idx="1"/>
          </p:nvPr>
        </p:nvSpPr>
        <p:spPr/>
        <p:txBody>
          <a:bodyPr>
            <a:normAutofit/>
          </a:bodyPr>
          <a:lstStyle/>
          <a:p>
            <a:r>
              <a:rPr lang="en-US" dirty="0" smtClean="0"/>
              <a:t>Aim 5 outputs:</a:t>
            </a:r>
          </a:p>
          <a:p>
            <a:pPr lvl="1"/>
            <a:r>
              <a:rPr lang="en-US" dirty="0" smtClean="0"/>
              <a:t>Summer research internship for undergraduates</a:t>
            </a:r>
          </a:p>
          <a:p>
            <a:pPr lvl="1"/>
            <a:r>
              <a:rPr lang="en-US" dirty="0" smtClean="0"/>
              <a:t>Climate change and forests graduate course</a:t>
            </a:r>
          </a:p>
          <a:p>
            <a:pPr lvl="1"/>
            <a:r>
              <a:rPr lang="en-US" dirty="0" smtClean="0"/>
              <a:t>Project Learning Tree secondary module on Southern Pine and Climate</a:t>
            </a:r>
          </a:p>
          <a:p>
            <a:r>
              <a:rPr lang="en-US" dirty="0" smtClean="0"/>
              <a:t>Aim 6 outputs:</a:t>
            </a:r>
          </a:p>
          <a:p>
            <a:pPr lvl="1"/>
            <a:r>
              <a:rPr lang="en-US" dirty="0" smtClean="0"/>
              <a:t>Website on southern pine/climate change mitigation and adaptation</a:t>
            </a:r>
          </a:p>
          <a:p>
            <a:pPr lvl="1"/>
            <a:r>
              <a:rPr lang="en-US" dirty="0" smtClean="0"/>
              <a:t>Extension programs and materials on planted pine and climate change</a:t>
            </a:r>
          </a:p>
          <a:p>
            <a:pPr lvl="1"/>
            <a:r>
              <a:rPr lang="en-US" dirty="0" smtClean="0"/>
              <a:t>Research</a:t>
            </a:r>
          </a:p>
          <a:p>
            <a:pPr lvl="1"/>
            <a:endParaRPr lang="en-US" dirty="0"/>
          </a:p>
        </p:txBody>
      </p:sp>
    </p:spTree>
    <p:extLst>
      <p:ext uri="{BB962C8B-B14F-4D97-AF65-F5344CB8AC3E}">
        <p14:creationId xmlns:p14="http://schemas.microsoft.com/office/powerpoint/2010/main" val="44247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Relation to PINEMAP Goals</a:t>
            </a:r>
            <a:endParaRPr lang="en-US" dirty="0"/>
          </a:p>
        </p:txBody>
      </p:sp>
      <p:sp>
        <p:nvSpPr>
          <p:cNvPr id="3" name="Content Placeholder 2"/>
          <p:cNvSpPr>
            <a:spLocks noGrp="1"/>
          </p:cNvSpPr>
          <p:nvPr>
            <p:ph idx="1"/>
          </p:nvPr>
        </p:nvSpPr>
        <p:spPr/>
        <p:txBody>
          <a:bodyPr>
            <a:normAutofit/>
          </a:bodyPr>
          <a:lstStyle/>
          <a:p>
            <a:r>
              <a:rPr lang="en-US" dirty="0" smtClean="0"/>
              <a:t>By informing the public and the next generation about the relationship between climate change and southern pine forests, we can change behavior to increase climate change adaptation and mitigation</a:t>
            </a:r>
          </a:p>
          <a:p>
            <a:endParaRPr lang="en-US" dirty="0" smtClean="0"/>
          </a:p>
          <a:p>
            <a:r>
              <a:rPr lang="en-US" dirty="0" smtClean="0"/>
              <a:t>These aims integrate the information from the other (research) aims and deliver it to the public</a:t>
            </a:r>
            <a:endParaRPr lang="en-US" dirty="0"/>
          </a:p>
        </p:txBody>
      </p:sp>
    </p:spTree>
    <p:extLst>
      <p:ext uri="{BB962C8B-B14F-4D97-AF65-F5344CB8AC3E}">
        <p14:creationId xmlns:p14="http://schemas.microsoft.com/office/powerpoint/2010/main" val="1816380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US" dirty="0" smtClean="0"/>
              <a:t>Science behind the Aims</a:t>
            </a:r>
            <a:endParaRPr lang="en-US" dirty="0"/>
          </a:p>
        </p:txBody>
      </p:sp>
      <p:sp>
        <p:nvSpPr>
          <p:cNvPr id="3" name="Sisällön paikkamerkki 2"/>
          <p:cNvSpPr>
            <a:spLocks noGrp="1"/>
          </p:cNvSpPr>
          <p:nvPr>
            <p:ph idx="1"/>
          </p:nvPr>
        </p:nvSpPr>
        <p:spPr/>
        <p:txBody>
          <a:bodyPr>
            <a:normAutofit/>
          </a:bodyPr>
          <a:lstStyle/>
          <a:p>
            <a:endParaRPr lang="en-US" sz="4000" dirty="0" smtClean="0"/>
          </a:p>
          <a:p>
            <a:r>
              <a:rPr lang="en-US" sz="3600" u="sng" dirty="0"/>
              <a:t>Theory of Planned </a:t>
            </a:r>
            <a:r>
              <a:rPr lang="en-US" sz="3600" u="sng" dirty="0" smtClean="0"/>
              <a:t>Behavior</a:t>
            </a:r>
            <a:endParaRPr lang="en-US" sz="3600" u="sng" dirty="0"/>
          </a:p>
          <a:p>
            <a:r>
              <a:rPr lang="en-US" sz="3600" u="sng" dirty="0"/>
              <a:t>Diffusion of Innovations</a:t>
            </a:r>
          </a:p>
          <a:p>
            <a:endParaRPr lang="en-US" sz="4000" dirty="0" smtClean="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3124200"/>
            <a:ext cx="2743200" cy="2743200"/>
          </a:xfrm>
          <a:prstGeom prst="rect">
            <a:avLst/>
          </a:prstGeom>
        </p:spPr>
      </p:pic>
      <p:sp>
        <p:nvSpPr>
          <p:cNvPr id="5" name="Tekstiruutu 4"/>
          <p:cNvSpPr txBox="1"/>
          <p:nvPr/>
        </p:nvSpPr>
        <p:spPr>
          <a:xfrm>
            <a:off x="501496" y="6567100"/>
            <a:ext cx="5137304" cy="276999"/>
          </a:xfrm>
          <a:prstGeom prst="rect">
            <a:avLst/>
          </a:prstGeom>
          <a:noFill/>
        </p:spPr>
        <p:txBody>
          <a:bodyPr wrap="none" rtlCol="0">
            <a:spAutoFit/>
          </a:bodyPr>
          <a:lstStyle/>
          <a:p>
            <a:r>
              <a:rPr lang="en-US" sz="1200" dirty="0" smtClean="0"/>
              <a:t>Picture: </a:t>
            </a:r>
            <a:r>
              <a:rPr lang="en-US" sz="1200" dirty="0">
                <a:hlinkClick r:id="rId3"/>
              </a:rPr>
              <a:t>http://lookatmyhappyrainbow.blogspot.com/2011/04/thinking.html</a:t>
            </a:r>
            <a:endParaRPr lang="en-US" sz="1200" dirty="0"/>
          </a:p>
        </p:txBody>
      </p:sp>
    </p:spTree>
    <p:extLst>
      <p:ext uri="{BB962C8B-B14F-4D97-AF65-F5344CB8AC3E}">
        <p14:creationId xmlns:p14="http://schemas.microsoft.com/office/powerpoint/2010/main" val="91612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US" dirty="0" smtClean="0"/>
              <a:t>Theory of planned behavior</a:t>
            </a:r>
            <a:endParaRPr lang="en-US" dirty="0"/>
          </a:p>
        </p:txBody>
      </p:sp>
      <p:sp>
        <p:nvSpPr>
          <p:cNvPr id="3" name="Sisällön paikkamerkki 2"/>
          <p:cNvSpPr>
            <a:spLocks noGrp="1"/>
          </p:cNvSpPr>
          <p:nvPr>
            <p:ph idx="1"/>
          </p:nvPr>
        </p:nvSpPr>
        <p:spPr/>
        <p:txBody>
          <a:bodyPr>
            <a:normAutofit fontScale="92500" lnSpcReduction="10000"/>
          </a:bodyPr>
          <a:lstStyle/>
          <a:p>
            <a:r>
              <a:rPr lang="en-US" i="1" dirty="0" smtClean="0"/>
              <a:t>“Since people’s beliefs represent the information (be it correct or incorrect) they have about their world, it follows that their behavior is ultimately determined by this information.” (</a:t>
            </a:r>
            <a:r>
              <a:rPr lang="en-US" i="1" dirty="0" err="1" smtClean="0"/>
              <a:t>Ajzen</a:t>
            </a:r>
            <a:r>
              <a:rPr lang="en-US" i="1" dirty="0" smtClean="0"/>
              <a:t> 1985)</a:t>
            </a:r>
          </a:p>
          <a:p>
            <a:endParaRPr lang="en-US" dirty="0"/>
          </a:p>
          <a:p>
            <a:r>
              <a:rPr lang="en-US" i="1" dirty="0" smtClean="0"/>
              <a:t>“The success of an attempt to execute the behavior plan depends not only on the effort invested (the strength of the attempt) but also on the person’s control over other factors, such as requisite information, skills, and abilities, including possession of a workable plan, willpower, presence of mind, time, opportunity, and so forth.” (</a:t>
            </a:r>
            <a:r>
              <a:rPr lang="en-US" i="1" dirty="0" err="1" smtClean="0"/>
              <a:t>Azjen</a:t>
            </a:r>
            <a:r>
              <a:rPr lang="en-US" i="1" dirty="0" smtClean="0"/>
              <a:t> 1985)</a:t>
            </a:r>
            <a:endParaRPr lang="en-US" i="1" dirty="0"/>
          </a:p>
        </p:txBody>
      </p:sp>
    </p:spTree>
    <p:extLst>
      <p:ext uri="{BB962C8B-B14F-4D97-AF65-F5344CB8AC3E}">
        <p14:creationId xmlns:p14="http://schemas.microsoft.com/office/powerpoint/2010/main" val="3724761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US" dirty="0" smtClean="0"/>
              <a:t>Science behind the Aims</a:t>
            </a:r>
            <a:endParaRPr lang="en-US" dirty="0"/>
          </a:p>
        </p:txBody>
      </p:sp>
      <p:sp>
        <p:nvSpPr>
          <p:cNvPr id="3" name="Sisällön paikkamerkki 2"/>
          <p:cNvSpPr>
            <a:spLocks noGrp="1"/>
          </p:cNvSpPr>
          <p:nvPr>
            <p:ph idx="1"/>
          </p:nvPr>
        </p:nvSpPr>
        <p:spPr/>
        <p:txBody>
          <a:bodyPr/>
          <a:lstStyle/>
          <a:p>
            <a:r>
              <a:rPr lang="en-US" dirty="0" smtClean="0"/>
              <a:t>Theory of planned behavior</a:t>
            </a:r>
          </a:p>
          <a:p>
            <a:pPr marL="0" indent="0">
              <a:buNone/>
            </a:pPr>
            <a:endParaRPr lang="en-US"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667000"/>
            <a:ext cx="6172200" cy="3172951"/>
          </a:xfrm>
          <a:prstGeom prst="rect">
            <a:avLst/>
          </a:prstGeom>
        </p:spPr>
      </p:pic>
      <p:sp>
        <p:nvSpPr>
          <p:cNvPr id="5" name="Tekstiruutu 4"/>
          <p:cNvSpPr txBox="1"/>
          <p:nvPr/>
        </p:nvSpPr>
        <p:spPr>
          <a:xfrm>
            <a:off x="358036" y="6567100"/>
            <a:ext cx="3674404" cy="276999"/>
          </a:xfrm>
          <a:prstGeom prst="rect">
            <a:avLst/>
          </a:prstGeom>
          <a:noFill/>
        </p:spPr>
        <p:txBody>
          <a:bodyPr wrap="none" rtlCol="0">
            <a:spAutoFit/>
          </a:bodyPr>
          <a:lstStyle/>
          <a:p>
            <a:r>
              <a:rPr lang="en-US" sz="1200" dirty="0" smtClean="0"/>
              <a:t>Figure: </a:t>
            </a:r>
            <a:r>
              <a:rPr lang="en-US" sz="1200" dirty="0">
                <a:hlinkClick r:id="rId3"/>
              </a:rPr>
              <a:t>http://people.umass.edu/aizen/tpb.diag.html</a:t>
            </a:r>
            <a:endParaRPr lang="en-US" sz="1200" dirty="0"/>
          </a:p>
        </p:txBody>
      </p:sp>
    </p:spTree>
    <p:extLst>
      <p:ext uri="{BB962C8B-B14F-4D97-AF65-F5344CB8AC3E}">
        <p14:creationId xmlns:p14="http://schemas.microsoft.com/office/powerpoint/2010/main" val="79035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US" dirty="0" smtClean="0"/>
              <a:t>Diffusion of Innovations</a:t>
            </a:r>
            <a:endParaRPr lang="en-US" dirty="0"/>
          </a:p>
        </p:txBody>
      </p:sp>
      <p:sp>
        <p:nvSpPr>
          <p:cNvPr id="3" name="Sisällön paikkamerkki 2"/>
          <p:cNvSpPr>
            <a:spLocks noGrp="1"/>
          </p:cNvSpPr>
          <p:nvPr>
            <p:ph idx="1"/>
          </p:nvPr>
        </p:nvSpPr>
        <p:spPr/>
        <p:txBody>
          <a:bodyPr>
            <a:normAutofit/>
          </a:bodyPr>
          <a:lstStyle/>
          <a:p>
            <a:r>
              <a:rPr lang="en-US" dirty="0" smtClean="0"/>
              <a:t>Extension agents work as “change agents” </a:t>
            </a:r>
          </a:p>
          <a:p>
            <a:pPr marL="400050" lvl="2" indent="0">
              <a:buNone/>
            </a:pPr>
            <a:endParaRPr lang="en-US" i="1" dirty="0" smtClean="0"/>
          </a:p>
          <a:p>
            <a:pPr marL="400050" lvl="2" indent="0">
              <a:buNone/>
            </a:pPr>
            <a:r>
              <a:rPr lang="en-US" sz="2400" i="1" dirty="0" smtClean="0"/>
              <a:t>“</a:t>
            </a:r>
            <a:r>
              <a:rPr lang="en-US" sz="2400" i="1" dirty="0"/>
              <a:t>Individuals who attempts to influence clients’ innovation-decisions in a direction that is deemed desirable by a change agency” (Rogers 1995</a:t>
            </a:r>
            <a:r>
              <a:rPr lang="en-US" sz="2400" i="1" dirty="0" smtClean="0"/>
              <a:t>).</a:t>
            </a:r>
          </a:p>
          <a:p>
            <a:pPr marL="400050" lvl="2" indent="0">
              <a:buNone/>
            </a:pPr>
            <a:endParaRPr lang="en-US" dirty="0"/>
          </a:p>
          <a:p>
            <a:r>
              <a:rPr lang="en-US" dirty="0" smtClean="0"/>
              <a:t>Agricultural Extension in the US is stated to be the word’s most successful change agency</a:t>
            </a:r>
          </a:p>
          <a:p>
            <a:endParaRPr lang="en-US" dirty="0"/>
          </a:p>
          <a:p>
            <a:pPr marL="457200" lvl="1" indent="0">
              <a:buNone/>
            </a:pPr>
            <a:endParaRPr lang="en-US" i="1" dirty="0"/>
          </a:p>
        </p:txBody>
      </p:sp>
    </p:spTree>
    <p:extLst>
      <p:ext uri="{BB962C8B-B14F-4D97-AF65-F5344CB8AC3E}">
        <p14:creationId xmlns:p14="http://schemas.microsoft.com/office/powerpoint/2010/main" val="423151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Prefab">
  <a:themeElements>
    <a:clrScheme name="Prefab">
      <a:dk1>
        <a:sysClr val="windowText" lastClr="000000"/>
      </a:dk1>
      <a:lt1>
        <a:sysClr val="window" lastClr="FFFFFF"/>
      </a:lt1>
      <a:dk2>
        <a:srgbClr val="5D5C64"/>
      </a:dk2>
      <a:lt2>
        <a:srgbClr val="E4D9BE"/>
      </a:lt2>
      <a:accent1>
        <a:srgbClr val="E0B62E"/>
      </a:accent1>
      <a:accent2>
        <a:srgbClr val="E6632E"/>
      </a:accent2>
      <a:accent3>
        <a:srgbClr val="73C1C7"/>
      </a:accent3>
      <a:accent4>
        <a:srgbClr val="75964C"/>
      </a:accent4>
      <a:accent5>
        <a:srgbClr val="C78C45"/>
      </a:accent5>
      <a:accent6>
        <a:srgbClr val="BCA076"/>
      </a:accent6>
      <a:hlink>
        <a:srgbClr val="CF3B0D"/>
      </a:hlink>
      <a:folHlink>
        <a:srgbClr val="7E756C"/>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TC010205604[[fn=Elementtitalo-teema]]</Template>
  <TotalTime>181</TotalTime>
  <Words>580</Words>
  <Application>Microsoft Office PowerPoint</Application>
  <PresentationFormat>On-screen Show (4:3)</PresentationFormat>
  <Paragraphs>66</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Prefab</vt:lpstr>
      <vt:lpstr>Sketchbook</vt:lpstr>
      <vt:lpstr>Office-teema</vt:lpstr>
      <vt:lpstr>PINEMAP Aims 5 &amp; 6 Education &amp; Extension</vt:lpstr>
      <vt:lpstr>Objectives</vt:lpstr>
      <vt:lpstr>Objectives</vt:lpstr>
      <vt:lpstr>Outputs</vt:lpstr>
      <vt:lpstr>Relation to PINEMAP Goals</vt:lpstr>
      <vt:lpstr>Science behind the Aims</vt:lpstr>
      <vt:lpstr>Theory of planned behavior</vt:lpstr>
      <vt:lpstr>Science behind the Aims</vt:lpstr>
      <vt:lpstr>Diffusion of Innovations</vt:lpstr>
      <vt:lpstr>Science behind the Aims</vt:lpstr>
      <vt:lpstr>Research</vt:lpstr>
      <vt:lpstr>Research</vt:lpstr>
      <vt:lpstr>Suggested Readings</vt:lpstr>
      <vt:lpstr>Discussion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PINEMAP Aims 5 &amp; 6 Education &amp; Extension</dc:title>
  <dc:creator>Hall,Stephanie A</dc:creator>
  <cp:lastModifiedBy>Ireland, Jessica JT</cp:lastModifiedBy>
  <cp:revision>27</cp:revision>
  <dcterms:created xsi:type="dcterms:W3CDTF">2012-03-01T16:45:01Z</dcterms:created>
  <dcterms:modified xsi:type="dcterms:W3CDTF">2012-03-26T20:43:59Z</dcterms:modified>
</cp:coreProperties>
</file>