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sldIdLst>
    <p:sldId id="256" r:id="rId2"/>
    <p:sldId id="267" r:id="rId3"/>
    <p:sldId id="328" r:id="rId4"/>
    <p:sldId id="268" r:id="rId5"/>
    <p:sldId id="344" r:id="rId6"/>
    <p:sldId id="339" r:id="rId7"/>
    <p:sldId id="340" r:id="rId8"/>
    <p:sldId id="345" r:id="rId9"/>
    <p:sldId id="347" r:id="rId10"/>
    <p:sldId id="335" r:id="rId11"/>
    <p:sldId id="336" r:id="rId12"/>
    <p:sldId id="331" r:id="rId13"/>
    <p:sldId id="342" r:id="rId14"/>
    <p:sldId id="338" r:id="rId15"/>
    <p:sldId id="348" r:id="rId16"/>
    <p:sldId id="341" r:id="rId17"/>
    <p:sldId id="343" r:id="rId18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075" autoAdjust="0"/>
  </p:normalViewPr>
  <p:slideViewPr>
    <p:cSldViewPr>
      <p:cViewPr>
        <p:scale>
          <a:sx n="100" d="100"/>
          <a:sy n="100" d="100"/>
        </p:scale>
        <p:origin x="-120" y="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F1B99E-5399-42DE-81E0-68BAECC0FDD9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DAAA9692-6CB9-407D-A98C-0CEF9C63174A}">
      <dgm:prSet phldrT="[Text]" custT="1"/>
      <dgm:spPr/>
      <dgm:t>
        <a:bodyPr/>
        <a:lstStyle/>
        <a:p>
          <a:pPr latinLnBrk="1"/>
          <a:r>
            <a:rPr lang="en-US" altLang="ko-KR" sz="2000" b="1" dirty="0" smtClean="0"/>
            <a:t>Objectives</a:t>
          </a:r>
          <a:endParaRPr lang="ko-KR" altLang="en-US" sz="2000" b="1" dirty="0"/>
        </a:p>
      </dgm:t>
    </dgm:pt>
    <dgm:pt modelId="{2BAB04E0-A421-4C31-99E0-DDC45BA1B663}" type="parTrans" cxnId="{6BB230C7-026D-4BCB-B803-9F8DB10242F5}">
      <dgm:prSet/>
      <dgm:spPr/>
      <dgm:t>
        <a:bodyPr/>
        <a:lstStyle/>
        <a:p>
          <a:pPr latinLnBrk="1"/>
          <a:endParaRPr lang="ko-KR" altLang="en-US"/>
        </a:p>
      </dgm:t>
    </dgm:pt>
    <dgm:pt modelId="{365D7337-F86C-43D6-B263-C6F5195169DC}" type="sibTrans" cxnId="{6BB230C7-026D-4BCB-B803-9F8DB10242F5}">
      <dgm:prSet/>
      <dgm:spPr/>
      <dgm:t>
        <a:bodyPr/>
        <a:lstStyle/>
        <a:p>
          <a:pPr latinLnBrk="1"/>
          <a:endParaRPr lang="ko-KR" altLang="en-US"/>
        </a:p>
      </dgm:t>
    </dgm:pt>
    <dgm:pt modelId="{7D137327-1979-4197-BE6C-C1B72307B95C}">
      <dgm:prSet phldrT="[Text]" custT="1"/>
      <dgm:spPr/>
      <dgm:t>
        <a:bodyPr/>
        <a:lstStyle/>
        <a:p>
          <a:pPr latinLnBrk="1"/>
          <a:r>
            <a:rPr lang="en-US" sz="2000" dirty="0" smtClean="0"/>
            <a:t>Comprehensive life cycle </a:t>
          </a:r>
        </a:p>
        <a:p>
          <a:pPr latinLnBrk="1"/>
          <a:r>
            <a:rPr lang="en-US" sz="2000" dirty="0" smtClean="0"/>
            <a:t>analyses of regional forest </a:t>
          </a:r>
        </a:p>
        <a:p>
          <a:pPr latinLnBrk="1"/>
          <a:r>
            <a:rPr lang="en-US" sz="2000" dirty="0" smtClean="0"/>
            <a:t>management systems</a:t>
          </a:r>
          <a:endParaRPr lang="ko-KR" altLang="en-US" sz="2000" b="1" dirty="0"/>
        </a:p>
      </dgm:t>
    </dgm:pt>
    <dgm:pt modelId="{6D59FACE-D409-4A75-8AF5-F6F1516B07E0}" type="parTrans" cxnId="{1688605A-AE8F-4AEA-9FFD-4ACA101E8C02}">
      <dgm:prSet/>
      <dgm:spPr/>
      <dgm:t>
        <a:bodyPr/>
        <a:lstStyle/>
        <a:p>
          <a:pPr latinLnBrk="1"/>
          <a:endParaRPr lang="ko-KR" altLang="en-US"/>
        </a:p>
      </dgm:t>
    </dgm:pt>
    <dgm:pt modelId="{4E846CF7-5DC6-40BF-A513-60B895C130B8}" type="sibTrans" cxnId="{1688605A-AE8F-4AEA-9FFD-4ACA101E8C02}">
      <dgm:prSet/>
      <dgm:spPr/>
      <dgm:t>
        <a:bodyPr/>
        <a:lstStyle/>
        <a:p>
          <a:pPr latinLnBrk="1"/>
          <a:endParaRPr lang="ko-KR" altLang="en-US"/>
        </a:p>
      </dgm:t>
    </dgm:pt>
    <dgm:pt modelId="{676E92A4-D9E8-4DB4-B0EF-1F2F507C40AA}">
      <dgm:prSet phldrT="[Text]" custT="1"/>
      <dgm:spPr/>
      <dgm:t>
        <a:bodyPr/>
        <a:lstStyle/>
        <a:p>
          <a:pPr latinLnBrk="1"/>
          <a:r>
            <a:rPr lang="en-US" sz="2000" dirty="0" smtClean="0"/>
            <a:t>Multi-scale policy and economic analysis of market and </a:t>
          </a:r>
        </a:p>
        <a:p>
          <a:pPr latinLnBrk="1"/>
          <a:r>
            <a:rPr lang="en-US" sz="2000" dirty="0" smtClean="0"/>
            <a:t>non-market forest benefits and </a:t>
          </a:r>
        </a:p>
        <a:p>
          <a:pPr latinLnBrk="1"/>
          <a:r>
            <a:rPr lang="en-US" sz="2000" dirty="0" smtClean="0"/>
            <a:t>services</a:t>
          </a:r>
          <a:endParaRPr lang="ko-KR" altLang="en-US" sz="2000" b="1" dirty="0"/>
        </a:p>
      </dgm:t>
    </dgm:pt>
    <dgm:pt modelId="{076E94FA-DE82-4331-9684-4C0BAFC44A87}" type="parTrans" cxnId="{CB1C009D-7310-4BA5-B275-6BBE4171F868}">
      <dgm:prSet/>
      <dgm:spPr/>
      <dgm:t>
        <a:bodyPr/>
        <a:lstStyle/>
        <a:p>
          <a:pPr latinLnBrk="1"/>
          <a:endParaRPr lang="ko-KR" altLang="en-US"/>
        </a:p>
      </dgm:t>
    </dgm:pt>
    <dgm:pt modelId="{B2294042-2E29-40E2-84CE-6E05F44D7ECA}" type="sibTrans" cxnId="{CB1C009D-7310-4BA5-B275-6BBE4171F868}">
      <dgm:prSet/>
      <dgm:spPr/>
      <dgm:t>
        <a:bodyPr/>
        <a:lstStyle/>
        <a:p>
          <a:pPr latinLnBrk="1"/>
          <a:endParaRPr lang="ko-KR" altLang="en-US"/>
        </a:p>
      </dgm:t>
    </dgm:pt>
    <dgm:pt modelId="{DC2A6C5F-BBB1-4A94-94BE-5FDDC9FD04F7}">
      <dgm:prSet phldrT="[Text]" custT="1"/>
      <dgm:spPr/>
      <dgm:t>
        <a:bodyPr/>
        <a:lstStyle/>
        <a:p>
          <a:pPr latinLnBrk="1"/>
          <a:r>
            <a:rPr lang="en-US" sz="2000" dirty="0" smtClean="0"/>
            <a:t>Evaluate regional tradeoffs and interactions among policy, </a:t>
          </a:r>
        </a:p>
        <a:p>
          <a:pPr latinLnBrk="1"/>
          <a:r>
            <a:rPr lang="en-US" sz="2000" dirty="0" smtClean="0"/>
            <a:t>climate scenarios, carbon/water/nutrient/energy footprints, </a:t>
          </a:r>
        </a:p>
        <a:p>
          <a:pPr latinLnBrk="1"/>
          <a:r>
            <a:rPr lang="en-US" sz="2000" dirty="0" smtClean="0"/>
            <a:t>forest management, and genetic deployment</a:t>
          </a:r>
          <a:endParaRPr lang="ko-KR" altLang="en-US" sz="2000" dirty="0"/>
        </a:p>
      </dgm:t>
    </dgm:pt>
    <dgm:pt modelId="{A9D73CA0-FCDE-4231-B147-5434C5455333}" type="parTrans" cxnId="{91A715D6-963F-4F9E-91BD-71B8B692498B}">
      <dgm:prSet/>
      <dgm:spPr/>
      <dgm:t>
        <a:bodyPr/>
        <a:lstStyle/>
        <a:p>
          <a:pPr latinLnBrk="1"/>
          <a:endParaRPr lang="ko-KR" altLang="en-US"/>
        </a:p>
      </dgm:t>
    </dgm:pt>
    <dgm:pt modelId="{E6980C14-A1F9-428B-A45D-01487672AA02}" type="sibTrans" cxnId="{91A715D6-963F-4F9E-91BD-71B8B692498B}">
      <dgm:prSet/>
      <dgm:spPr/>
      <dgm:t>
        <a:bodyPr/>
        <a:lstStyle/>
        <a:p>
          <a:pPr latinLnBrk="1"/>
          <a:endParaRPr lang="ko-KR" altLang="en-US"/>
        </a:p>
      </dgm:t>
    </dgm:pt>
    <dgm:pt modelId="{F2AFEFE5-E342-4641-A8E7-93490EB8E2D2}">
      <dgm:prSet phldrT="[Text]" custT="1"/>
      <dgm:spPr/>
      <dgm:t>
        <a:bodyPr/>
        <a:lstStyle/>
        <a:p>
          <a:pPr latinLnBrk="1"/>
          <a:r>
            <a:rPr lang="en-US" sz="2000" dirty="0" smtClean="0"/>
            <a:t>Assess adoption of </a:t>
          </a:r>
        </a:p>
        <a:p>
          <a:pPr latinLnBrk="1"/>
          <a:r>
            <a:rPr lang="en-US" sz="2000" dirty="0" smtClean="0"/>
            <a:t>alternative approaches by </a:t>
          </a:r>
        </a:p>
        <a:p>
          <a:pPr latinLnBrk="1"/>
          <a:r>
            <a:rPr lang="en-US" sz="2000" dirty="0" smtClean="0"/>
            <a:t>private landowners</a:t>
          </a:r>
          <a:r>
            <a:rPr lang="en-US" sz="2400" dirty="0" smtClean="0"/>
            <a:t>. </a:t>
          </a:r>
          <a:endParaRPr lang="ko-KR" altLang="en-US" sz="2400" dirty="0"/>
        </a:p>
      </dgm:t>
    </dgm:pt>
    <dgm:pt modelId="{0F5D6742-8C40-494A-9CAB-8F7B772CED63}" type="parTrans" cxnId="{A10F1D95-44EB-4ED5-87E8-252B4C2C3248}">
      <dgm:prSet/>
      <dgm:spPr/>
      <dgm:t>
        <a:bodyPr/>
        <a:lstStyle/>
        <a:p>
          <a:pPr latinLnBrk="1"/>
          <a:endParaRPr lang="ko-KR" altLang="en-US"/>
        </a:p>
      </dgm:t>
    </dgm:pt>
    <dgm:pt modelId="{0674C7EC-01E1-43E5-8AA8-3D5C68F1F33D}" type="sibTrans" cxnId="{A10F1D95-44EB-4ED5-87E8-252B4C2C3248}">
      <dgm:prSet/>
      <dgm:spPr/>
      <dgm:t>
        <a:bodyPr/>
        <a:lstStyle/>
        <a:p>
          <a:pPr latinLnBrk="1"/>
          <a:endParaRPr lang="ko-KR" altLang="en-US"/>
        </a:p>
      </dgm:t>
    </dgm:pt>
    <dgm:pt modelId="{BDF3156E-9A2F-48B9-B314-37F31106D96B}" type="pres">
      <dgm:prSet presAssocID="{CFF1B99E-5399-42DE-81E0-68BAECC0FDD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75E478-68CC-478A-82D9-44C44A4289A8}" type="pres">
      <dgm:prSet presAssocID="{CFF1B99E-5399-42DE-81E0-68BAECC0FDD9}" presName="matrix" presStyleCnt="0"/>
      <dgm:spPr/>
    </dgm:pt>
    <dgm:pt modelId="{4288B710-F151-4D0C-A91F-FB81E433AAEC}" type="pres">
      <dgm:prSet presAssocID="{CFF1B99E-5399-42DE-81E0-68BAECC0FDD9}" presName="tile1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5A8AC65-10B4-4DBC-A337-D95C64B64A6D}" type="pres">
      <dgm:prSet presAssocID="{CFF1B99E-5399-42DE-81E0-68BAECC0FDD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264EDB-149F-4D69-836E-F2CDE21BEF03}" type="pres">
      <dgm:prSet presAssocID="{CFF1B99E-5399-42DE-81E0-68BAECC0FDD9}" presName="tile2" presStyleLbl="node1" presStyleIdx="1" presStyleCnt="4" custScaleX="103922" custLinFactNeighborX="2913"/>
      <dgm:spPr/>
      <dgm:t>
        <a:bodyPr/>
        <a:lstStyle/>
        <a:p>
          <a:pPr latinLnBrk="1"/>
          <a:endParaRPr lang="ko-KR" altLang="en-US"/>
        </a:p>
      </dgm:t>
    </dgm:pt>
    <dgm:pt modelId="{0EAF7F7C-56EB-4DC9-9C2D-BA76FDAE5992}" type="pres">
      <dgm:prSet presAssocID="{CFF1B99E-5399-42DE-81E0-68BAECC0FDD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CCACA9-9480-40F3-88A3-585305ADA84D}" type="pres">
      <dgm:prSet presAssocID="{CFF1B99E-5399-42DE-81E0-68BAECC0FDD9}" presName="tile3" presStyleLbl="node1" presStyleIdx="2" presStyleCnt="4" custScaleX="100000" custScaleY="101588" custLinFactNeighborY="2778"/>
      <dgm:spPr/>
      <dgm:t>
        <a:bodyPr/>
        <a:lstStyle/>
        <a:p>
          <a:pPr latinLnBrk="1"/>
          <a:endParaRPr lang="ko-KR" altLang="en-US"/>
        </a:p>
      </dgm:t>
    </dgm:pt>
    <dgm:pt modelId="{934D8E8B-57C4-4C6D-AB82-2774C5F3571A}" type="pres">
      <dgm:prSet presAssocID="{CFF1B99E-5399-42DE-81E0-68BAECC0FDD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8DBCBA-9C96-4008-B9D8-9452DBE09CA1}" type="pres">
      <dgm:prSet presAssocID="{CFF1B99E-5399-42DE-81E0-68BAECC0FDD9}" presName="tile4" presStyleLbl="node1" presStyleIdx="3" presStyleCnt="4" custScaleX="102941" custLinFactNeighborX="1471"/>
      <dgm:spPr/>
      <dgm:t>
        <a:bodyPr/>
        <a:lstStyle/>
        <a:p>
          <a:pPr latinLnBrk="1"/>
          <a:endParaRPr lang="ko-KR" altLang="en-US"/>
        </a:p>
      </dgm:t>
    </dgm:pt>
    <dgm:pt modelId="{736557DB-FB9D-481A-8C37-0D22959D2126}" type="pres">
      <dgm:prSet presAssocID="{CFF1B99E-5399-42DE-81E0-68BAECC0FDD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0A4853-E98D-463F-88CB-2E5D39AAC603}" type="pres">
      <dgm:prSet presAssocID="{CFF1B99E-5399-42DE-81E0-68BAECC0FDD9}" presName="centerTile" presStyleLbl="fgShp" presStyleIdx="0" presStyleCnt="1" custLinFactNeighborX="-980" custLinFactNeighborY="-16667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BB230C7-026D-4BCB-B803-9F8DB10242F5}" srcId="{CFF1B99E-5399-42DE-81E0-68BAECC0FDD9}" destId="{DAAA9692-6CB9-407D-A98C-0CEF9C63174A}" srcOrd="0" destOrd="0" parTransId="{2BAB04E0-A421-4C31-99E0-DDC45BA1B663}" sibTransId="{365D7337-F86C-43D6-B263-C6F5195169DC}"/>
    <dgm:cxn modelId="{1688605A-AE8F-4AEA-9FFD-4ACA101E8C02}" srcId="{DAAA9692-6CB9-407D-A98C-0CEF9C63174A}" destId="{7D137327-1979-4197-BE6C-C1B72307B95C}" srcOrd="0" destOrd="0" parTransId="{6D59FACE-D409-4A75-8AF5-F6F1516B07E0}" sibTransId="{4E846CF7-5DC6-40BF-A513-60B895C130B8}"/>
    <dgm:cxn modelId="{5B31FEE8-3505-4EBC-BE87-07D23176D151}" type="presOf" srcId="{676E92A4-D9E8-4DB4-B0EF-1F2F507C40AA}" destId="{B8264EDB-149F-4D69-836E-F2CDE21BEF03}" srcOrd="0" destOrd="0" presId="urn:microsoft.com/office/officeart/2005/8/layout/matrix1"/>
    <dgm:cxn modelId="{318B9D4B-7493-4C20-9677-12D73DD99C58}" type="presOf" srcId="{7D137327-1979-4197-BE6C-C1B72307B95C}" destId="{4288B710-F151-4D0C-A91F-FB81E433AAEC}" srcOrd="0" destOrd="0" presId="urn:microsoft.com/office/officeart/2005/8/layout/matrix1"/>
    <dgm:cxn modelId="{51AE076E-7AF3-4F6A-9709-F80B9FCDB371}" type="presOf" srcId="{DC2A6C5F-BBB1-4A94-94BE-5FDDC9FD04F7}" destId="{934D8E8B-57C4-4C6D-AB82-2774C5F3571A}" srcOrd="1" destOrd="0" presId="urn:microsoft.com/office/officeart/2005/8/layout/matrix1"/>
    <dgm:cxn modelId="{76145F7B-15B8-4B51-BFA3-528679AB4072}" type="presOf" srcId="{F2AFEFE5-E342-4641-A8E7-93490EB8E2D2}" destId="{736557DB-FB9D-481A-8C37-0D22959D2126}" srcOrd="1" destOrd="0" presId="urn:microsoft.com/office/officeart/2005/8/layout/matrix1"/>
    <dgm:cxn modelId="{8FD54594-DD78-4C78-8C7B-4D0096D3B192}" type="presOf" srcId="{676E92A4-D9E8-4DB4-B0EF-1F2F507C40AA}" destId="{0EAF7F7C-56EB-4DC9-9C2D-BA76FDAE5992}" srcOrd="1" destOrd="0" presId="urn:microsoft.com/office/officeart/2005/8/layout/matrix1"/>
    <dgm:cxn modelId="{A0CFBE4D-2189-4EB7-8F18-2A1F4084E05E}" type="presOf" srcId="{CFF1B99E-5399-42DE-81E0-68BAECC0FDD9}" destId="{BDF3156E-9A2F-48B9-B314-37F31106D96B}" srcOrd="0" destOrd="0" presId="urn:microsoft.com/office/officeart/2005/8/layout/matrix1"/>
    <dgm:cxn modelId="{026A64F2-BFF2-4F72-AE20-C290FC2200EA}" type="presOf" srcId="{DAAA9692-6CB9-407D-A98C-0CEF9C63174A}" destId="{F60A4853-E98D-463F-88CB-2E5D39AAC603}" srcOrd="0" destOrd="0" presId="urn:microsoft.com/office/officeart/2005/8/layout/matrix1"/>
    <dgm:cxn modelId="{CB1C009D-7310-4BA5-B275-6BBE4171F868}" srcId="{DAAA9692-6CB9-407D-A98C-0CEF9C63174A}" destId="{676E92A4-D9E8-4DB4-B0EF-1F2F507C40AA}" srcOrd="1" destOrd="0" parTransId="{076E94FA-DE82-4331-9684-4C0BAFC44A87}" sibTransId="{B2294042-2E29-40E2-84CE-6E05F44D7ECA}"/>
    <dgm:cxn modelId="{A10F1D95-44EB-4ED5-87E8-252B4C2C3248}" srcId="{DAAA9692-6CB9-407D-A98C-0CEF9C63174A}" destId="{F2AFEFE5-E342-4641-A8E7-93490EB8E2D2}" srcOrd="3" destOrd="0" parTransId="{0F5D6742-8C40-494A-9CAB-8F7B772CED63}" sibTransId="{0674C7EC-01E1-43E5-8AA8-3D5C68F1F33D}"/>
    <dgm:cxn modelId="{91A715D6-963F-4F9E-91BD-71B8B692498B}" srcId="{DAAA9692-6CB9-407D-A98C-0CEF9C63174A}" destId="{DC2A6C5F-BBB1-4A94-94BE-5FDDC9FD04F7}" srcOrd="2" destOrd="0" parTransId="{A9D73CA0-FCDE-4231-B147-5434C5455333}" sibTransId="{E6980C14-A1F9-428B-A45D-01487672AA02}"/>
    <dgm:cxn modelId="{19E270BD-E6EF-4D46-B3B3-99B2D661D3CF}" type="presOf" srcId="{DC2A6C5F-BBB1-4A94-94BE-5FDDC9FD04F7}" destId="{1DCCACA9-9480-40F3-88A3-585305ADA84D}" srcOrd="0" destOrd="0" presId="urn:microsoft.com/office/officeart/2005/8/layout/matrix1"/>
    <dgm:cxn modelId="{B5037F84-05CE-454D-86AA-4C26DB73F66D}" type="presOf" srcId="{7D137327-1979-4197-BE6C-C1B72307B95C}" destId="{25A8AC65-10B4-4DBC-A337-D95C64B64A6D}" srcOrd="1" destOrd="0" presId="urn:microsoft.com/office/officeart/2005/8/layout/matrix1"/>
    <dgm:cxn modelId="{264FC981-C00C-492B-B838-36BF32CF8BA0}" type="presOf" srcId="{F2AFEFE5-E342-4641-A8E7-93490EB8E2D2}" destId="{7F8DBCBA-9C96-4008-B9D8-9452DBE09CA1}" srcOrd="0" destOrd="0" presId="urn:microsoft.com/office/officeart/2005/8/layout/matrix1"/>
    <dgm:cxn modelId="{6E86B60E-E755-4E8F-9B0E-8A26459744F2}" type="presParOf" srcId="{BDF3156E-9A2F-48B9-B314-37F31106D96B}" destId="{B375E478-68CC-478A-82D9-44C44A4289A8}" srcOrd="0" destOrd="0" presId="urn:microsoft.com/office/officeart/2005/8/layout/matrix1"/>
    <dgm:cxn modelId="{6FA8AC29-E606-4FC3-A91A-FDFD7D7BA623}" type="presParOf" srcId="{B375E478-68CC-478A-82D9-44C44A4289A8}" destId="{4288B710-F151-4D0C-A91F-FB81E433AAEC}" srcOrd="0" destOrd="0" presId="urn:microsoft.com/office/officeart/2005/8/layout/matrix1"/>
    <dgm:cxn modelId="{3DFA6058-7EF1-4F77-8DBF-4F57E2C8AEE2}" type="presParOf" srcId="{B375E478-68CC-478A-82D9-44C44A4289A8}" destId="{25A8AC65-10B4-4DBC-A337-D95C64B64A6D}" srcOrd="1" destOrd="0" presId="urn:microsoft.com/office/officeart/2005/8/layout/matrix1"/>
    <dgm:cxn modelId="{0DD2ED66-ABD9-4B88-88E2-E861712DD4A3}" type="presParOf" srcId="{B375E478-68CC-478A-82D9-44C44A4289A8}" destId="{B8264EDB-149F-4D69-836E-F2CDE21BEF03}" srcOrd="2" destOrd="0" presId="urn:microsoft.com/office/officeart/2005/8/layout/matrix1"/>
    <dgm:cxn modelId="{B6D0E476-EE1D-4868-ABB5-90932B28C8BC}" type="presParOf" srcId="{B375E478-68CC-478A-82D9-44C44A4289A8}" destId="{0EAF7F7C-56EB-4DC9-9C2D-BA76FDAE5992}" srcOrd="3" destOrd="0" presId="urn:microsoft.com/office/officeart/2005/8/layout/matrix1"/>
    <dgm:cxn modelId="{3CB56072-DFF7-4901-AA5B-6BB04D1FC3EE}" type="presParOf" srcId="{B375E478-68CC-478A-82D9-44C44A4289A8}" destId="{1DCCACA9-9480-40F3-88A3-585305ADA84D}" srcOrd="4" destOrd="0" presId="urn:microsoft.com/office/officeart/2005/8/layout/matrix1"/>
    <dgm:cxn modelId="{AEC1D1B8-7378-46F8-B414-D4C0FFF8C98D}" type="presParOf" srcId="{B375E478-68CC-478A-82D9-44C44A4289A8}" destId="{934D8E8B-57C4-4C6D-AB82-2774C5F3571A}" srcOrd="5" destOrd="0" presId="urn:microsoft.com/office/officeart/2005/8/layout/matrix1"/>
    <dgm:cxn modelId="{8ACCF6A4-210B-487E-A852-76AE78EC22E4}" type="presParOf" srcId="{B375E478-68CC-478A-82D9-44C44A4289A8}" destId="{7F8DBCBA-9C96-4008-B9D8-9452DBE09CA1}" srcOrd="6" destOrd="0" presId="urn:microsoft.com/office/officeart/2005/8/layout/matrix1"/>
    <dgm:cxn modelId="{1F9500E5-2A5C-4A5E-8E1E-590A2986F168}" type="presParOf" srcId="{B375E478-68CC-478A-82D9-44C44A4289A8}" destId="{736557DB-FB9D-481A-8C37-0D22959D2126}" srcOrd="7" destOrd="0" presId="urn:microsoft.com/office/officeart/2005/8/layout/matrix1"/>
    <dgm:cxn modelId="{BA75C9B7-866B-4DE6-A5AE-62411CB27F08}" type="presParOf" srcId="{BDF3156E-9A2F-48B9-B314-37F31106D96B}" destId="{F60A4853-E98D-463F-88CB-2E5D39AAC6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DE9F4E-FF34-45B8-9A08-0265EC7D2C96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DA37591-1D47-49E6-A6B0-12B2209ED901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sz="1800" dirty="0" smtClean="0"/>
            <a:t>Aim 4</a:t>
          </a:r>
        </a:p>
        <a:p>
          <a:pPr latinLnBrk="1"/>
          <a:r>
            <a:rPr lang="en-US" sz="1800" dirty="0" smtClean="0"/>
            <a:t>Conducts economic</a:t>
          </a:r>
        </a:p>
        <a:p>
          <a:pPr latinLnBrk="1"/>
          <a:r>
            <a:rPr lang="en-US" sz="1800" dirty="0" smtClean="0"/>
            <a:t>and  Policy studies  </a:t>
          </a:r>
          <a:endParaRPr lang="en-US" altLang="ko-KR" sz="1800" dirty="0" smtClean="0"/>
        </a:p>
      </dgm:t>
    </dgm:pt>
    <dgm:pt modelId="{998EAC43-45CD-49CC-8770-C12B8D0EBEBC}" type="parTrans" cxnId="{1FF0E392-DE86-461E-B305-F3F8BABA95BE}">
      <dgm:prSet/>
      <dgm:spPr/>
      <dgm:t>
        <a:bodyPr/>
        <a:lstStyle/>
        <a:p>
          <a:pPr latinLnBrk="1"/>
          <a:endParaRPr lang="ko-KR" altLang="en-US"/>
        </a:p>
      </dgm:t>
    </dgm:pt>
    <dgm:pt modelId="{9F09F20A-6AA7-42E3-88BC-AF0DD5E17D54}" type="sibTrans" cxnId="{1FF0E392-DE86-461E-B305-F3F8BABA95BE}">
      <dgm:prSet/>
      <dgm:spPr/>
      <dgm:t>
        <a:bodyPr/>
        <a:lstStyle/>
        <a:p>
          <a:pPr latinLnBrk="1"/>
          <a:endParaRPr lang="ko-KR" altLang="en-US"/>
        </a:p>
      </dgm:t>
    </dgm:pt>
    <dgm:pt modelId="{CAC1C9E9-76CB-4B17-9ABC-9AFFD0A889AF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dirty="0" smtClean="0"/>
            <a:t>Aim 1</a:t>
          </a:r>
          <a:endParaRPr lang="ko-KR" altLang="en-US" dirty="0"/>
        </a:p>
      </dgm:t>
    </dgm:pt>
    <dgm:pt modelId="{29D73272-509B-4E13-AC3E-B2241A72BF96}" type="parTrans" cxnId="{1DBB7264-353B-498D-91A1-6F577DC1CC8D}">
      <dgm:prSet/>
      <dgm:spPr/>
      <dgm:t>
        <a:bodyPr/>
        <a:lstStyle/>
        <a:p>
          <a:pPr latinLnBrk="1"/>
          <a:endParaRPr lang="ko-KR" altLang="en-US"/>
        </a:p>
      </dgm:t>
    </dgm:pt>
    <dgm:pt modelId="{C5965C52-18EB-4076-B1F7-4FF4CBFF70FF}" type="sibTrans" cxnId="{1DBB7264-353B-498D-91A1-6F577DC1CC8D}">
      <dgm:prSet/>
      <dgm:spPr/>
      <dgm:t>
        <a:bodyPr/>
        <a:lstStyle/>
        <a:p>
          <a:pPr latinLnBrk="1"/>
          <a:endParaRPr lang="ko-KR" altLang="en-US"/>
        </a:p>
      </dgm:t>
    </dgm:pt>
    <dgm:pt modelId="{85E1331F-7C66-4871-86CF-E55B09F044F0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dirty="0" smtClean="0"/>
            <a:t>Aim 5/6</a:t>
          </a:r>
          <a:endParaRPr lang="ko-KR" altLang="en-US" dirty="0"/>
        </a:p>
      </dgm:t>
    </dgm:pt>
    <dgm:pt modelId="{61C009A9-1D7B-457C-BBEC-951FB425DEC3}" type="parTrans" cxnId="{0D439756-F641-48BD-8B80-CF70528D6BE4}">
      <dgm:prSet/>
      <dgm:spPr/>
      <dgm:t>
        <a:bodyPr/>
        <a:lstStyle/>
        <a:p>
          <a:pPr latinLnBrk="1"/>
          <a:endParaRPr lang="ko-KR" altLang="en-US"/>
        </a:p>
      </dgm:t>
    </dgm:pt>
    <dgm:pt modelId="{1300078F-EFB2-4ECE-969B-A6930AB8CB9D}" type="sibTrans" cxnId="{0D439756-F641-48BD-8B80-CF70528D6BE4}">
      <dgm:prSet/>
      <dgm:spPr/>
      <dgm:t>
        <a:bodyPr/>
        <a:lstStyle/>
        <a:p>
          <a:pPr latinLnBrk="1"/>
          <a:endParaRPr lang="ko-KR" altLang="en-US"/>
        </a:p>
      </dgm:t>
    </dgm:pt>
    <dgm:pt modelId="{25B9D2D0-0B44-404F-BCF8-9652BEB6CE1A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dirty="0" smtClean="0"/>
            <a:t>Aim 3</a:t>
          </a:r>
          <a:endParaRPr lang="ko-KR" altLang="en-US" dirty="0"/>
        </a:p>
      </dgm:t>
    </dgm:pt>
    <dgm:pt modelId="{C5E1CA46-DEB8-4D3E-84A1-D06D1C118864}" type="parTrans" cxnId="{19AC2507-CD28-4655-9717-E87EA7AE4F6A}">
      <dgm:prSet/>
      <dgm:spPr/>
      <dgm:t>
        <a:bodyPr/>
        <a:lstStyle/>
        <a:p>
          <a:pPr latinLnBrk="1"/>
          <a:endParaRPr lang="ko-KR" altLang="en-US"/>
        </a:p>
      </dgm:t>
    </dgm:pt>
    <dgm:pt modelId="{9D0B0A57-70B1-4C37-AAC8-EF2946056CA1}" type="sibTrans" cxnId="{19AC2507-CD28-4655-9717-E87EA7AE4F6A}">
      <dgm:prSet/>
      <dgm:spPr/>
      <dgm:t>
        <a:bodyPr/>
        <a:lstStyle/>
        <a:p>
          <a:pPr latinLnBrk="1"/>
          <a:endParaRPr lang="ko-KR" altLang="en-US"/>
        </a:p>
      </dgm:t>
    </dgm:pt>
    <dgm:pt modelId="{51ED2FB5-739F-4CF4-BDE7-1B7C6D41A140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dirty="0" smtClean="0"/>
            <a:t>Aim 2</a:t>
          </a:r>
          <a:endParaRPr lang="ko-KR" altLang="en-US" dirty="0"/>
        </a:p>
      </dgm:t>
    </dgm:pt>
    <dgm:pt modelId="{D071A108-FFDE-4460-88AC-E8F87F52A79D}" type="parTrans" cxnId="{7B73F707-51B0-434F-A614-CB7DCBB3EC78}">
      <dgm:prSet/>
      <dgm:spPr/>
      <dgm:t>
        <a:bodyPr/>
        <a:lstStyle/>
        <a:p>
          <a:pPr latinLnBrk="1"/>
          <a:endParaRPr lang="ko-KR" altLang="en-US"/>
        </a:p>
      </dgm:t>
    </dgm:pt>
    <dgm:pt modelId="{C2265B35-7B5A-4ECD-803A-3B12BE713F0F}" type="sibTrans" cxnId="{7B73F707-51B0-434F-A614-CB7DCBB3EC78}">
      <dgm:prSet/>
      <dgm:spPr/>
      <dgm:t>
        <a:bodyPr/>
        <a:lstStyle/>
        <a:p>
          <a:pPr latinLnBrk="1"/>
          <a:endParaRPr lang="ko-KR" altLang="en-US"/>
        </a:p>
      </dgm:t>
    </dgm:pt>
    <dgm:pt modelId="{8C6CCC28-8DAD-403B-8F9E-A254677E959E}" type="pres">
      <dgm:prSet presAssocID="{65DE9F4E-FF34-45B8-9A08-0265EC7D2C9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DF71DCB-594A-4593-8D73-959295761EDF}" type="pres">
      <dgm:prSet presAssocID="{65DE9F4E-FF34-45B8-9A08-0265EC7D2C96}" presName="radial" presStyleCnt="0">
        <dgm:presLayoutVars>
          <dgm:animLvl val="ctr"/>
        </dgm:presLayoutVars>
      </dgm:prSet>
      <dgm:spPr/>
    </dgm:pt>
    <dgm:pt modelId="{7264364D-018A-445C-BA5B-B90356DE7B7F}" type="pres">
      <dgm:prSet presAssocID="{8DA37591-1D47-49E6-A6B0-12B2209ED901}" presName="centerShape" presStyleLbl="vennNode1" presStyleIdx="0" presStyleCnt="5" custScaleX="155493" custScaleY="60845" custLinFactNeighborX="3051" custLinFactNeighborY="2294"/>
      <dgm:spPr/>
      <dgm:t>
        <a:bodyPr/>
        <a:lstStyle/>
        <a:p>
          <a:pPr latinLnBrk="1"/>
          <a:endParaRPr lang="ko-KR" altLang="en-US"/>
        </a:p>
      </dgm:t>
    </dgm:pt>
    <dgm:pt modelId="{1F6FDC96-BC03-4A92-90D2-488E616251B1}" type="pres">
      <dgm:prSet presAssocID="{CAC1C9E9-76CB-4B17-9ABC-9AFFD0A889AF}" presName="node" presStyleLbl="vennNode1" presStyleIdx="1" presStyleCnt="5" custScaleX="95491" custScaleY="48562" custRadScaleRad="9259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C0FB61-E8FC-49E5-9A06-03A5E517ECE5}" type="pres">
      <dgm:prSet presAssocID="{85E1331F-7C66-4871-86CF-E55B09F044F0}" presName="node" presStyleLbl="vennNode1" presStyleIdx="2" presStyleCnt="5" custScaleX="84946" custScaleY="54527" custRadScaleRad="194409" custRadScaleInc="42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B388C2-A13B-4376-9609-129ECB44F0E9}" type="pres">
      <dgm:prSet presAssocID="{25B9D2D0-0B44-404F-BCF8-9652BEB6CE1A}" presName="node" presStyleLbl="vennNode1" presStyleIdx="3" presStyleCnt="5" custScaleX="89140" custScaleY="35650" custRadScaleRad="98035" custRadScaleInc="-643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06DC1B0-7141-4DC3-95EF-EB834C172579}" type="pres">
      <dgm:prSet presAssocID="{51ED2FB5-739F-4CF4-BDE7-1B7C6D41A140}" presName="node" presStyleLbl="vennNode1" presStyleIdx="4" presStyleCnt="5" custScaleX="86948" custScaleY="38596" custRadScaleRad="182217" custRadScaleInc="-259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DBB7264-353B-498D-91A1-6F577DC1CC8D}" srcId="{8DA37591-1D47-49E6-A6B0-12B2209ED901}" destId="{CAC1C9E9-76CB-4B17-9ABC-9AFFD0A889AF}" srcOrd="0" destOrd="0" parTransId="{29D73272-509B-4E13-AC3E-B2241A72BF96}" sibTransId="{C5965C52-18EB-4076-B1F7-4FF4CBFF70FF}"/>
    <dgm:cxn modelId="{1F810585-EDDD-4CCB-B9CA-786C91AB1161}" type="presOf" srcId="{8DA37591-1D47-49E6-A6B0-12B2209ED901}" destId="{7264364D-018A-445C-BA5B-B90356DE7B7F}" srcOrd="0" destOrd="0" presId="urn:microsoft.com/office/officeart/2005/8/layout/radial3"/>
    <dgm:cxn modelId="{ADEEB64E-B6B9-4191-8A9B-7EA5536506E5}" type="presOf" srcId="{65DE9F4E-FF34-45B8-9A08-0265EC7D2C96}" destId="{8C6CCC28-8DAD-403B-8F9E-A254677E959E}" srcOrd="0" destOrd="0" presId="urn:microsoft.com/office/officeart/2005/8/layout/radial3"/>
    <dgm:cxn modelId="{6296648C-5CB3-40F0-9B66-ED771A1BD0BF}" type="presOf" srcId="{CAC1C9E9-76CB-4B17-9ABC-9AFFD0A889AF}" destId="{1F6FDC96-BC03-4A92-90D2-488E616251B1}" srcOrd="0" destOrd="0" presId="urn:microsoft.com/office/officeart/2005/8/layout/radial3"/>
    <dgm:cxn modelId="{1FF0E392-DE86-461E-B305-F3F8BABA95BE}" srcId="{65DE9F4E-FF34-45B8-9A08-0265EC7D2C96}" destId="{8DA37591-1D47-49E6-A6B0-12B2209ED901}" srcOrd="0" destOrd="0" parTransId="{998EAC43-45CD-49CC-8770-C12B8D0EBEBC}" sibTransId="{9F09F20A-6AA7-42E3-88BC-AF0DD5E17D54}"/>
    <dgm:cxn modelId="{2B8B484F-4D73-45F3-A194-54E810C2E1D3}" type="presOf" srcId="{51ED2FB5-739F-4CF4-BDE7-1B7C6D41A140}" destId="{E06DC1B0-7141-4DC3-95EF-EB834C172579}" srcOrd="0" destOrd="0" presId="urn:microsoft.com/office/officeart/2005/8/layout/radial3"/>
    <dgm:cxn modelId="{1B978317-C71E-4476-8BEE-EE389B7E3B63}" type="presOf" srcId="{25B9D2D0-0B44-404F-BCF8-9652BEB6CE1A}" destId="{39B388C2-A13B-4376-9609-129ECB44F0E9}" srcOrd="0" destOrd="0" presId="urn:microsoft.com/office/officeart/2005/8/layout/radial3"/>
    <dgm:cxn modelId="{7B73F707-51B0-434F-A614-CB7DCBB3EC78}" srcId="{8DA37591-1D47-49E6-A6B0-12B2209ED901}" destId="{51ED2FB5-739F-4CF4-BDE7-1B7C6D41A140}" srcOrd="3" destOrd="0" parTransId="{D071A108-FFDE-4460-88AC-E8F87F52A79D}" sibTransId="{C2265B35-7B5A-4ECD-803A-3B12BE713F0F}"/>
    <dgm:cxn modelId="{19AC2507-CD28-4655-9717-E87EA7AE4F6A}" srcId="{8DA37591-1D47-49E6-A6B0-12B2209ED901}" destId="{25B9D2D0-0B44-404F-BCF8-9652BEB6CE1A}" srcOrd="2" destOrd="0" parTransId="{C5E1CA46-DEB8-4D3E-84A1-D06D1C118864}" sibTransId="{9D0B0A57-70B1-4C37-AAC8-EF2946056CA1}"/>
    <dgm:cxn modelId="{0D439756-F641-48BD-8B80-CF70528D6BE4}" srcId="{8DA37591-1D47-49E6-A6B0-12B2209ED901}" destId="{85E1331F-7C66-4871-86CF-E55B09F044F0}" srcOrd="1" destOrd="0" parTransId="{61C009A9-1D7B-457C-BBEC-951FB425DEC3}" sibTransId="{1300078F-EFB2-4ECE-969B-A6930AB8CB9D}"/>
    <dgm:cxn modelId="{67A23CF8-DF0C-4956-A780-A9E21957C990}" type="presOf" srcId="{85E1331F-7C66-4871-86CF-E55B09F044F0}" destId="{6FC0FB61-E8FC-49E5-9A06-03A5E517ECE5}" srcOrd="0" destOrd="0" presId="urn:microsoft.com/office/officeart/2005/8/layout/radial3"/>
    <dgm:cxn modelId="{B9763A05-DF31-4CAF-B1CF-2618695544F6}" type="presParOf" srcId="{8C6CCC28-8DAD-403B-8F9E-A254677E959E}" destId="{4DF71DCB-594A-4593-8D73-959295761EDF}" srcOrd="0" destOrd="0" presId="urn:microsoft.com/office/officeart/2005/8/layout/radial3"/>
    <dgm:cxn modelId="{466CD9E7-2689-4D3D-9B04-4139E131E494}" type="presParOf" srcId="{4DF71DCB-594A-4593-8D73-959295761EDF}" destId="{7264364D-018A-445C-BA5B-B90356DE7B7F}" srcOrd="0" destOrd="0" presId="urn:microsoft.com/office/officeart/2005/8/layout/radial3"/>
    <dgm:cxn modelId="{9D90642D-1EC6-45A0-BC77-9FE0A3AE5551}" type="presParOf" srcId="{4DF71DCB-594A-4593-8D73-959295761EDF}" destId="{1F6FDC96-BC03-4A92-90D2-488E616251B1}" srcOrd="1" destOrd="0" presId="urn:microsoft.com/office/officeart/2005/8/layout/radial3"/>
    <dgm:cxn modelId="{8180DC8E-66D7-44B6-9AF5-F9B7218E62AA}" type="presParOf" srcId="{4DF71DCB-594A-4593-8D73-959295761EDF}" destId="{6FC0FB61-E8FC-49E5-9A06-03A5E517ECE5}" srcOrd="2" destOrd="0" presId="urn:microsoft.com/office/officeart/2005/8/layout/radial3"/>
    <dgm:cxn modelId="{C1AD0D6D-0BFE-4E56-A0F1-452C8F44131C}" type="presParOf" srcId="{4DF71DCB-594A-4593-8D73-959295761EDF}" destId="{39B388C2-A13B-4376-9609-129ECB44F0E9}" srcOrd="3" destOrd="0" presId="urn:microsoft.com/office/officeart/2005/8/layout/radial3"/>
    <dgm:cxn modelId="{10AB77BE-79AC-4F90-B0AC-8802ADBC3F97}" type="presParOf" srcId="{4DF71DCB-594A-4593-8D73-959295761EDF}" destId="{E06DC1B0-7141-4DC3-95EF-EB834C17257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8B710-F151-4D0C-A91F-FB81E433AAEC}">
      <dsp:nvSpPr>
        <dsp:cNvPr id="0" name=""/>
        <dsp:cNvSpPr/>
      </dsp:nvSpPr>
      <dsp:spPr>
        <a:xfrm rot="16200000">
          <a:off x="704845" y="-752479"/>
          <a:ext cx="2400300" cy="3886200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Comprehensive life cycle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analyses of regional forest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management systems</a:t>
          </a:r>
          <a:endParaRPr lang="ko-KR" altLang="en-US" sz="2000" b="1" kern="1200" dirty="0"/>
        </a:p>
      </dsp:txBody>
      <dsp:txXfrm rot="5400000">
        <a:off x="-38104" y="-9529"/>
        <a:ext cx="3886200" cy="1800225"/>
      </dsp:txXfrm>
    </dsp:sp>
    <dsp:sp modelId="{B8264EDB-149F-4D69-836E-F2CDE21BEF03}">
      <dsp:nvSpPr>
        <dsp:cNvPr id="0" name=""/>
        <dsp:cNvSpPr/>
      </dsp:nvSpPr>
      <dsp:spPr>
        <a:xfrm>
          <a:off x="3771887" y="-9529"/>
          <a:ext cx="4038616" cy="2400300"/>
        </a:xfrm>
        <a:prstGeom prst="round1Rect">
          <a:avLst/>
        </a:prstGeom>
        <a:solidFill>
          <a:schemeClr val="accent3">
            <a:hueOff val="-5608813"/>
            <a:satOff val="-2884"/>
            <a:lumOff val="-12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Multi-scale policy and economic analysis of market and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non-market forest benefits and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services</a:t>
          </a:r>
          <a:endParaRPr lang="ko-KR" altLang="en-US" sz="2000" b="1" kern="1200" dirty="0"/>
        </a:p>
      </dsp:txBody>
      <dsp:txXfrm>
        <a:off x="3771887" y="-9529"/>
        <a:ext cx="4038616" cy="1800225"/>
      </dsp:txXfrm>
    </dsp:sp>
    <dsp:sp modelId="{1DCCACA9-9480-40F3-88A3-585305ADA84D}">
      <dsp:nvSpPr>
        <dsp:cNvPr id="0" name=""/>
        <dsp:cNvSpPr/>
      </dsp:nvSpPr>
      <dsp:spPr>
        <a:xfrm rot="10800000">
          <a:off x="-38104" y="2371712"/>
          <a:ext cx="3886200" cy="2438416"/>
        </a:xfrm>
        <a:prstGeom prst="round1Rect">
          <a:avLst/>
        </a:prstGeom>
        <a:solidFill>
          <a:schemeClr val="accent3">
            <a:hueOff val="-11217626"/>
            <a:satOff val="-5768"/>
            <a:lumOff val="-24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Evaluate regional tradeoffs and interactions among policy,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climate scenarios, carbon/water/nutrient/energy footprints,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forest management, and genetic deployment</a:t>
          </a:r>
          <a:endParaRPr lang="ko-KR" altLang="en-US" sz="2000" kern="1200" dirty="0"/>
        </a:p>
      </dsp:txBody>
      <dsp:txXfrm rot="10800000">
        <a:off x="-38104" y="2981316"/>
        <a:ext cx="3886200" cy="1828812"/>
      </dsp:txXfrm>
    </dsp:sp>
    <dsp:sp modelId="{7F8DBCBA-9C96-4008-B9D8-9452DBE09CA1}">
      <dsp:nvSpPr>
        <dsp:cNvPr id="0" name=""/>
        <dsp:cNvSpPr/>
      </dsp:nvSpPr>
      <dsp:spPr>
        <a:xfrm rot="5400000">
          <a:off x="4591045" y="1590674"/>
          <a:ext cx="2400300" cy="4000493"/>
        </a:xfrm>
        <a:prstGeom prst="round1Rect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Assess adoption of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alternative approaches by 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private landowners</a:t>
          </a:r>
          <a:r>
            <a:rPr lang="en-US" sz="2400" kern="1200" dirty="0" smtClean="0"/>
            <a:t>. </a:t>
          </a:r>
          <a:endParaRPr lang="ko-KR" altLang="en-US" sz="2400" kern="1200" dirty="0"/>
        </a:p>
      </dsp:txBody>
      <dsp:txXfrm rot="-5400000">
        <a:off x="3790949" y="2990845"/>
        <a:ext cx="4000493" cy="1800225"/>
      </dsp:txXfrm>
    </dsp:sp>
    <dsp:sp modelId="{F60A4853-E98D-463F-88CB-2E5D39AAC603}">
      <dsp:nvSpPr>
        <dsp:cNvPr id="0" name=""/>
        <dsp:cNvSpPr/>
      </dsp:nvSpPr>
      <dsp:spPr>
        <a:xfrm>
          <a:off x="2697489" y="1600195"/>
          <a:ext cx="2331720" cy="1200150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/>
            <a:t>Objectives</a:t>
          </a:r>
          <a:endParaRPr lang="ko-KR" altLang="en-US" sz="2000" b="1" kern="1200" dirty="0"/>
        </a:p>
      </dsp:txBody>
      <dsp:txXfrm>
        <a:off x="2756075" y="1658781"/>
        <a:ext cx="2214548" cy="10829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4364D-018A-445C-BA5B-B90356DE7B7F}">
      <dsp:nvSpPr>
        <dsp:cNvPr id="0" name=""/>
        <dsp:cNvSpPr/>
      </dsp:nvSpPr>
      <dsp:spPr>
        <a:xfrm>
          <a:off x="1764951" y="1522434"/>
          <a:ext cx="3680461" cy="1440178"/>
        </a:xfrm>
        <a:prstGeom prst="ellipse">
          <a:avLst/>
        </a:prstGeom>
        <a:gradFill rotWithShape="1">
          <a:gsLst>
            <a:gs pos="0">
              <a:schemeClr val="accent3">
                <a:tint val="1000"/>
                <a:satMod val="255000"/>
              </a:schemeClr>
            </a:gs>
            <a:gs pos="55000">
              <a:schemeClr val="accent3">
                <a:tint val="12000"/>
                <a:satMod val="255000"/>
              </a:schemeClr>
            </a:gs>
            <a:gs pos="100000">
              <a:schemeClr val="accent3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3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Aim 4</a:t>
          </a:r>
        </a:p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Conducts economic</a:t>
          </a:r>
        </a:p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and  Policy studies  </a:t>
          </a:r>
          <a:endParaRPr lang="en-US" altLang="ko-KR" sz="1800" kern="1200" dirty="0" smtClean="0"/>
        </a:p>
      </dsp:txBody>
      <dsp:txXfrm>
        <a:off x="2303942" y="1733343"/>
        <a:ext cx="2602479" cy="1018360"/>
      </dsp:txXfrm>
    </dsp:sp>
    <dsp:sp modelId="{1F6FDC96-BC03-4A92-90D2-488E616251B1}">
      <dsp:nvSpPr>
        <dsp:cNvPr id="0" name=""/>
        <dsp:cNvSpPr/>
      </dsp:nvSpPr>
      <dsp:spPr>
        <a:xfrm>
          <a:off x="2946064" y="457194"/>
          <a:ext cx="1130118" cy="574722"/>
        </a:xfrm>
        <a:prstGeom prst="ellipse">
          <a:avLst/>
        </a:prstGeom>
        <a:gradFill rotWithShape="1">
          <a:gsLst>
            <a:gs pos="0">
              <a:schemeClr val="accent6">
                <a:tint val="1000"/>
                <a:satMod val="255000"/>
              </a:schemeClr>
            </a:gs>
            <a:gs pos="55000">
              <a:schemeClr val="accent6">
                <a:tint val="12000"/>
                <a:satMod val="255000"/>
              </a:schemeClr>
            </a:gs>
            <a:gs pos="100000">
              <a:schemeClr val="accent6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6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Aim 1</a:t>
          </a:r>
          <a:endParaRPr lang="ko-KR" altLang="en-US" sz="1600" kern="1200" dirty="0"/>
        </a:p>
      </dsp:txBody>
      <dsp:txXfrm>
        <a:off x="3111566" y="541360"/>
        <a:ext cx="799114" cy="406390"/>
      </dsp:txXfrm>
    </dsp:sp>
    <dsp:sp modelId="{6FC0FB61-E8FC-49E5-9A06-03A5E517ECE5}">
      <dsp:nvSpPr>
        <dsp:cNvPr id="0" name=""/>
        <dsp:cNvSpPr/>
      </dsp:nvSpPr>
      <dsp:spPr>
        <a:xfrm>
          <a:off x="6005080" y="1869290"/>
          <a:ext cx="1005319" cy="645316"/>
        </a:xfrm>
        <a:prstGeom prst="ellipse">
          <a:avLst/>
        </a:prstGeom>
        <a:gradFill rotWithShape="1">
          <a:gsLst>
            <a:gs pos="0">
              <a:schemeClr val="accent4">
                <a:tint val="1000"/>
                <a:satMod val="255000"/>
              </a:schemeClr>
            </a:gs>
            <a:gs pos="55000">
              <a:schemeClr val="accent4">
                <a:tint val="12000"/>
                <a:satMod val="255000"/>
              </a:schemeClr>
            </a:gs>
            <a:gs pos="100000">
              <a:schemeClr val="accent4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4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Aim 5/6</a:t>
          </a:r>
          <a:endParaRPr lang="ko-KR" altLang="en-US" sz="1600" kern="1200" dirty="0"/>
        </a:p>
      </dsp:txBody>
      <dsp:txXfrm>
        <a:off x="6152306" y="1963794"/>
        <a:ext cx="710867" cy="456308"/>
      </dsp:txXfrm>
    </dsp:sp>
    <dsp:sp modelId="{39B388C2-A13B-4376-9609-129ECB44F0E9}">
      <dsp:nvSpPr>
        <dsp:cNvPr id="0" name=""/>
        <dsp:cNvSpPr/>
      </dsp:nvSpPr>
      <dsp:spPr>
        <a:xfrm>
          <a:off x="3136062" y="3464288"/>
          <a:ext cx="1054955" cy="421911"/>
        </a:xfrm>
        <a:prstGeom prst="ellipse">
          <a:avLst/>
        </a:prstGeom>
        <a:gradFill rotWithShape="1">
          <a:gsLst>
            <a:gs pos="0">
              <a:schemeClr val="accent1">
                <a:tint val="1000"/>
                <a:satMod val="255000"/>
              </a:schemeClr>
            </a:gs>
            <a:gs pos="55000">
              <a:schemeClr val="accent1">
                <a:tint val="12000"/>
                <a:satMod val="255000"/>
              </a:schemeClr>
            </a:gs>
            <a:gs pos="100000">
              <a:schemeClr val="accent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Aim 3</a:t>
          </a:r>
          <a:endParaRPr lang="ko-KR" altLang="en-US" sz="1600" kern="1200" dirty="0"/>
        </a:p>
      </dsp:txBody>
      <dsp:txXfrm>
        <a:off x="3290557" y="3526075"/>
        <a:ext cx="745965" cy="298337"/>
      </dsp:txXfrm>
    </dsp:sp>
    <dsp:sp modelId="{E06DC1B0-7141-4DC3-95EF-EB834C172579}">
      <dsp:nvSpPr>
        <dsp:cNvPr id="0" name=""/>
        <dsp:cNvSpPr/>
      </dsp:nvSpPr>
      <dsp:spPr>
        <a:xfrm>
          <a:off x="190187" y="2057829"/>
          <a:ext cx="1029013" cy="456776"/>
        </a:xfrm>
        <a:prstGeom prst="ellipse">
          <a:avLst/>
        </a:prstGeom>
        <a:gradFill rotWithShape="1">
          <a:gsLst>
            <a:gs pos="0">
              <a:schemeClr val="accent5">
                <a:tint val="1000"/>
                <a:satMod val="255000"/>
              </a:schemeClr>
            </a:gs>
            <a:gs pos="55000">
              <a:schemeClr val="accent5">
                <a:tint val="12000"/>
                <a:satMod val="255000"/>
              </a:schemeClr>
            </a:gs>
            <a:gs pos="100000">
              <a:schemeClr val="accent5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5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Aim 2</a:t>
          </a:r>
          <a:endParaRPr lang="ko-KR" altLang="en-US" sz="1600" kern="1200" dirty="0"/>
        </a:p>
      </dsp:txBody>
      <dsp:txXfrm>
        <a:off x="340882" y="2124722"/>
        <a:ext cx="727623" cy="322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r">
              <a:defRPr sz="1200"/>
            </a:lvl1pPr>
          </a:lstStyle>
          <a:p>
            <a:fld id="{C7360260-CB18-44CF-ABAC-D16C4C923398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1" tIns="46476" rIns="92951" bIns="464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9"/>
            <a:ext cx="5588000" cy="4177665"/>
          </a:xfrm>
          <a:prstGeom prst="rect">
            <a:avLst/>
          </a:prstGeom>
        </p:spPr>
        <p:txBody>
          <a:bodyPr vert="horz" lIns="92951" tIns="46476" rIns="92951" bIns="464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5"/>
            <a:ext cx="3026833" cy="464185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r">
              <a:defRPr sz="1200"/>
            </a:lvl1pPr>
          </a:lstStyle>
          <a:p>
            <a:fld id="{C922FC47-FB89-41D5-B13E-60408DF2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6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these aim group</a:t>
            </a:r>
            <a:r>
              <a:rPr lang="en-US" baseline="0" dirty="0" smtClean="0"/>
              <a:t> findings will collectively help to achieve those targets.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objectives</a:t>
            </a:r>
            <a:r>
              <a:rPr lang="en-US" baseline="0" dirty="0" smtClean="0"/>
              <a:t> of the aim group 4 fall into one of these categories. This is the general categorization of the objectives.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2F46E-4B80-4C00-891A-C178631D5CA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Lucida Sans Unicode" pitchFamily="34" charset="0"/>
              <a:buChar char="⇒"/>
            </a:pPr>
            <a:r>
              <a:rPr lang="en-US" dirty="0" smtClean="0">
                <a:solidFill>
                  <a:srgbClr val="000000"/>
                </a:solidFill>
              </a:rPr>
              <a:t>“life cycle” refers to the major activities in the course of the product’s life-span from its manufacture, use, and maintenance, to its final disposal, including the raw material acquisition required to manufacture the product</a:t>
            </a:r>
          </a:p>
          <a:p>
            <a:pPr lvl="1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Lucida Sans Unicode" pitchFamily="34" charset="0"/>
              <a:buChar char="⇒"/>
            </a:pPr>
            <a:r>
              <a:rPr lang="en-US" dirty="0" smtClean="0">
                <a:solidFill>
                  <a:srgbClr val="000000"/>
                </a:solidFill>
              </a:rPr>
              <a:t>LCA provides a comprehensive view of the environmental aspects of the product or process and a more accurate picture of the true environmental trade-offs in product and process selection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2F46E-4B80-4C00-891A-C178631D5CA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2F46E-4B80-4C00-891A-C178631D5CA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FC47-FB89-41D5-B13E-60408DF2A9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ko-K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ko-KR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  <a:p>
            <a:pPr lvl="1" eaLnBrk="1" latinLnBrk="0" hangingPunct="1"/>
            <a:r>
              <a:rPr kumimoji="0" lang="en-US" altLang="ko-KR" smtClean="0"/>
              <a:t>Second level</a:t>
            </a:r>
          </a:p>
          <a:p>
            <a:pPr lvl="2" eaLnBrk="1" latinLnBrk="0" hangingPunct="1"/>
            <a:r>
              <a:rPr kumimoji="0" lang="en-US" altLang="ko-KR" smtClean="0"/>
              <a:t>Third level</a:t>
            </a:r>
          </a:p>
          <a:p>
            <a:pPr lvl="3" eaLnBrk="1" latinLnBrk="0" hangingPunct="1"/>
            <a:r>
              <a:rPr kumimoji="0" lang="en-US" altLang="ko-KR" smtClean="0"/>
              <a:t>Fourth level</a:t>
            </a:r>
          </a:p>
          <a:p>
            <a:pPr lvl="4" eaLnBrk="1" latinLnBrk="0" hangingPunct="1"/>
            <a:r>
              <a:rPr kumimoji="0" lang="en-US" altLang="ko-K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DAC8FB0-4790-4E86-BBEF-8C4B9D2DDFD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08A7B24-3E69-4534-BCCD-C3FCFEF1E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458200" cy="1470025"/>
          </a:xfrm>
        </p:spPr>
        <p:txBody>
          <a:bodyPr/>
          <a:lstStyle/>
          <a:p>
            <a:r>
              <a:rPr lang="en-US" dirty="0" smtClean="0"/>
              <a:t>Aim 4 : Economics and Policy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Approach  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457200" y="1752600"/>
            <a:ext cx="4495800" cy="784412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2. Financial/economic and policy analysis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4800600"/>
            <a:ext cx="8229600" cy="1828800"/>
          </a:xfrm>
          <a:prstGeom prst="rect">
            <a:avLst/>
          </a:prstGeom>
          <a:solidFill>
            <a:schemeClr val="bg2">
              <a:alpha val="66000"/>
            </a:schemeClr>
          </a:solidFill>
          <a:ln>
            <a:solidFill>
              <a:schemeClr val="accent1"/>
            </a:solidFill>
          </a:ln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Key question answered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 smtClean="0"/>
          </a:p>
          <a:p>
            <a:pPr lvl="0" latinLnBrk="1">
              <a:spcBef>
                <a:spcPct val="0"/>
              </a:spcBef>
              <a:buFont typeface="Arial" pitchFamily="34" charset="0"/>
              <a:buChar char="•"/>
            </a:pPr>
            <a:r>
              <a:rPr lang="en-US" sz="2000" dirty="0" smtClean="0"/>
              <a:t>Potential financial returns from the alternatives </a:t>
            </a:r>
          </a:p>
          <a:p>
            <a:pPr lvl="0" latinLnBrk="1">
              <a:spcBef>
                <a:spcPct val="0"/>
              </a:spcBef>
            </a:pPr>
            <a:endParaRPr lang="en-US" sz="2000" dirty="0" smtClean="0"/>
          </a:p>
          <a:p>
            <a:pPr lvl="0" latinLnBrk="1">
              <a:spcBef>
                <a:spcPct val="0"/>
              </a:spcBef>
              <a:buFont typeface="Arial" pitchFamily="34" charset="0"/>
              <a:buChar char="•"/>
            </a:pPr>
            <a:r>
              <a:rPr lang="en-US" sz="2000" dirty="0" smtClean="0"/>
              <a:t>Expected economic and policy environment to make the practice </a:t>
            </a:r>
          </a:p>
          <a:p>
            <a:pPr lvl="0" latinLnBrk="1">
              <a:spcBef>
                <a:spcPct val="0"/>
              </a:spcBef>
            </a:pPr>
            <a:r>
              <a:rPr lang="en-US" sz="2000" dirty="0" smtClean="0"/>
              <a:t>acceptable to the landowners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2743200"/>
            <a:ext cx="8229600" cy="2057400"/>
          </a:xfrm>
          <a:prstGeom prst="rect">
            <a:avLst/>
          </a:prstGeo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accent1"/>
            </a:solidFill>
          </a:ln>
        </p:spPr>
        <p:txBody>
          <a:bodyPr vert="horz" anchor="ctr">
            <a:normAutofit fontScale="82500" lnSpcReduction="200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How would other aim groups assist?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/>
            </a:r>
            <a:b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Providing data about the adoption practices (aim group 5 &amp; 6) of the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selected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genotypes (aim group 3) </a:t>
            </a:r>
            <a:r>
              <a:rPr lang="en-US" sz="2200" dirty="0" smtClean="0">
                <a:solidFill>
                  <a:schemeClr val="tx2"/>
                </a:solidFill>
                <a:ea typeface="+mj-ea"/>
                <a:cs typeface="+mj-cs"/>
              </a:rPr>
              <a:t>predicted to provide 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certain growth and yield (aim group 3) under varied climactic conditions (aim group 1)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/>
            </a:r>
            <a:b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</a:b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3713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971800"/>
          </a:xfrm>
          <a:solidFill>
            <a:schemeClr val="accent6">
              <a:lumMod val="40000"/>
              <a:lumOff val="60000"/>
              <a:alpha val="3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The major approaches for scenario modeling and analysis</a:t>
            </a:r>
          </a:p>
          <a:p>
            <a:pPr>
              <a:buNone/>
            </a:pPr>
            <a:endParaRPr lang="en-US" sz="2000" dirty="0" smtClean="0"/>
          </a:p>
          <a:p>
            <a:pPr lvl="2">
              <a:buFont typeface="Lucida Sans Unicode" pitchFamily="34" charset="0"/>
              <a:buChar char="⇒"/>
            </a:pPr>
            <a:r>
              <a:rPr lang="en-US" sz="2000" dirty="0" smtClean="0"/>
              <a:t>Options analysis coupled with dynamic optimization under risk</a:t>
            </a:r>
          </a:p>
          <a:p>
            <a:pPr lvl="2">
              <a:buFont typeface="Lucida Sans Unicode" pitchFamily="34" charset="0"/>
              <a:buChar char="⇒"/>
            </a:pPr>
            <a:endParaRPr lang="en-US" sz="2000" dirty="0" smtClean="0"/>
          </a:p>
          <a:p>
            <a:pPr lvl="2">
              <a:buFont typeface="Lucida Sans Unicode" pitchFamily="34" charset="0"/>
              <a:buChar char="⇒"/>
            </a:pPr>
            <a:r>
              <a:rPr lang="en-US" sz="2000" dirty="0" smtClean="0"/>
              <a:t>Panel data modeling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Font typeface="Lucida Sans Unicode" pitchFamily="34" charset="0"/>
              <a:buChar char="⇒"/>
            </a:pPr>
            <a:r>
              <a:rPr lang="en-US" sz="2000" dirty="0" smtClean="0"/>
              <a:t>Sub regional Timber Supply (SRTS) modeling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Approach 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457200" y="1981200"/>
            <a:ext cx="4038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</p:spTree>
    <p:extLst>
      <p:ext uri="{BB962C8B-B14F-4D97-AF65-F5344CB8AC3E}">
        <p14:creationId xmlns:p14="http://schemas.microsoft.com/office/powerpoint/2010/main" val="2143669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2249269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Dynamic modeling/optimization 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873276"/>
            <a:ext cx="7974861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Represents  a technique for the systematic determination of optimal combinations of decisions </a:t>
            </a:r>
          </a:p>
          <a:p>
            <a:pPr marL="285750" indent="-285750">
              <a:buFont typeface="Arial" charset="0"/>
              <a:buChar char="•"/>
            </a:pP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Is a method for numerically solving a dynamic system of equations </a:t>
            </a:r>
          </a:p>
          <a:p>
            <a:pPr marL="285750" indent="-285750">
              <a:buFont typeface="Arial" charset="0"/>
              <a:buChar char="•"/>
            </a:pP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Can work iteratively through the sequence of decisions in forward or backward flowing fashion</a:t>
            </a:r>
          </a:p>
          <a:p>
            <a:pPr marL="285750" indent="-285750">
              <a:buFont typeface="Arial" charset="0"/>
              <a:buChar char="•"/>
            </a:pPr>
            <a:endParaRPr lang="ko-KR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352871"/>
            <a:ext cx="7974861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Is used to maximize biological potential and economic returns related to a stand of trees</a:t>
            </a:r>
          </a:p>
          <a:p>
            <a:pPr marL="285750" indent="-285750">
              <a:buFont typeface="Arial" charset="0"/>
              <a:buChar char="•"/>
            </a:pPr>
            <a:endParaRPr lang="en-US" altLang="ko-KR" dirty="0" smtClean="0"/>
          </a:p>
        </p:txBody>
      </p:sp>
      <p:sp>
        <p:nvSpPr>
          <p:cNvPr id="9" name="Flowchart: Punched Tape 8"/>
          <p:cNvSpPr/>
          <p:nvPr/>
        </p:nvSpPr>
        <p:spPr>
          <a:xfrm>
            <a:off x="457200" y="1371600"/>
            <a:ext cx="4038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</p:spTree>
    <p:extLst>
      <p:ext uri="{BB962C8B-B14F-4D97-AF65-F5344CB8AC3E}">
        <p14:creationId xmlns:p14="http://schemas.microsoft.com/office/powerpoint/2010/main" val="84755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2477869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Panel data modeling</a:t>
            </a:r>
          </a:p>
          <a:p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087469"/>
            <a:ext cx="797486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dirty="0" smtClean="0"/>
              <a:t>Panel data refers to pooled cross-section and time series, longitudinal, or repeated measurements</a:t>
            </a:r>
            <a:endParaRPr lang="ko-KR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8661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3962400"/>
            <a:ext cx="7974861" cy="25853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dirty="0" smtClean="0"/>
              <a:t>Panel data model could reveal,</a:t>
            </a:r>
          </a:p>
          <a:p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Impact </a:t>
            </a:r>
            <a:r>
              <a:rPr lang="en-US" altLang="ko-KR" dirty="0"/>
              <a:t>of climate change on the risk of the </a:t>
            </a:r>
            <a:r>
              <a:rPr lang="en-US" altLang="ko-KR" dirty="0" smtClean="0"/>
              <a:t>disturbances</a:t>
            </a:r>
          </a:p>
          <a:p>
            <a:pPr marL="285750" indent="-285750"/>
            <a:r>
              <a:rPr lang="en-US" altLang="ko-KR" dirty="0" smtClean="0"/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Contributions </a:t>
            </a:r>
            <a:r>
              <a:rPr lang="en-US" altLang="ko-KR" dirty="0"/>
              <a:t>of adaptations to mitigating the risk under climate </a:t>
            </a:r>
            <a:r>
              <a:rPr lang="en-US" altLang="ko-KR" dirty="0" smtClean="0"/>
              <a:t>change</a:t>
            </a:r>
            <a:endParaRPr lang="en-US" altLang="ko-KR" dirty="0"/>
          </a:p>
          <a:p>
            <a:pPr marL="285750" indent="-285750">
              <a:buFont typeface="Arial" charset="0"/>
              <a:buChar char="•"/>
            </a:pP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en-US" altLang="ko-KR" dirty="0" smtClean="0"/>
              <a:t>Economic </a:t>
            </a:r>
            <a:r>
              <a:rPr lang="en-US" altLang="ko-KR" dirty="0"/>
              <a:t>losses in terms of timber and </a:t>
            </a:r>
            <a:r>
              <a:rPr lang="en-US" altLang="ko-KR" dirty="0" smtClean="0"/>
              <a:t>carbon </a:t>
            </a:r>
            <a:r>
              <a:rPr lang="en-US" altLang="ko-KR" dirty="0"/>
              <a:t>values </a:t>
            </a:r>
            <a:r>
              <a:rPr lang="en-US" altLang="ko-KR" dirty="0" smtClean="0"/>
              <a:t>based </a:t>
            </a:r>
            <a:r>
              <a:rPr lang="en-US" altLang="ko-KR" dirty="0"/>
              <a:t>on timber and </a:t>
            </a:r>
            <a:r>
              <a:rPr lang="en-US" altLang="ko-KR" dirty="0" smtClean="0"/>
              <a:t>carbon </a:t>
            </a:r>
            <a:r>
              <a:rPr lang="en-US" altLang="ko-KR" dirty="0"/>
              <a:t>prices and projected future forest areas in the South under climate change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9" name="Flowchart: Punched Tape 8"/>
          <p:cNvSpPr/>
          <p:nvPr/>
        </p:nvSpPr>
        <p:spPr>
          <a:xfrm>
            <a:off x="381000" y="1447800"/>
            <a:ext cx="4038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</p:spTree>
    <p:extLst>
      <p:ext uri="{BB962C8B-B14F-4D97-AF65-F5344CB8AC3E}">
        <p14:creationId xmlns:p14="http://schemas.microsoft.com/office/powerpoint/2010/main" val="84755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27432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SubRegional</a:t>
            </a:r>
            <a:r>
              <a:rPr lang="en-US" altLang="ko-KR" dirty="0" smtClean="0"/>
              <a:t> </a:t>
            </a:r>
            <a:r>
              <a:rPr lang="en-US" altLang="ko-KR" dirty="0"/>
              <a:t>Timber Supply (SRTS) </a:t>
            </a:r>
            <a:r>
              <a:rPr lang="en-US" altLang="ko-KR" dirty="0" smtClean="0"/>
              <a:t>modeling</a:t>
            </a:r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447633"/>
            <a:ext cx="8150225" cy="280076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SRTS uses FIA data to project timber supply trends based on current conditions and the economic responses in timber markets </a:t>
            </a:r>
          </a:p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It models regional </a:t>
            </a:r>
            <a:r>
              <a:rPr lang="en-US" altLang="ko-KR" sz="1600" dirty="0"/>
              <a:t>product market and </a:t>
            </a:r>
            <a:r>
              <a:rPr lang="en-US" altLang="ko-KR" sz="1600" dirty="0" smtClean="0"/>
              <a:t>carbon </a:t>
            </a:r>
            <a:r>
              <a:rPr lang="en-US" altLang="ko-KR" sz="1600" dirty="0"/>
              <a:t>consequences of business-as-usual and </a:t>
            </a:r>
          </a:p>
          <a:p>
            <a:r>
              <a:rPr lang="en-US" altLang="ko-KR" sz="1600" dirty="0"/>
              <a:t>potential new silvicultural management regimes </a:t>
            </a:r>
            <a:endParaRPr lang="en-US" altLang="ko-KR" sz="1600" dirty="0" smtClean="0"/>
          </a:p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It uses the empirical </a:t>
            </a:r>
            <a:r>
              <a:rPr lang="en-US" altLang="ko-KR" sz="1600" dirty="0"/>
              <a:t>product supply and </a:t>
            </a:r>
            <a:r>
              <a:rPr lang="en-US" altLang="ko-KR" sz="1600" dirty="0" smtClean="0"/>
              <a:t>demand relationships </a:t>
            </a:r>
            <a:r>
              <a:rPr lang="en-US" altLang="ko-KR" sz="1600" dirty="0"/>
              <a:t>to project changes </a:t>
            </a:r>
            <a:r>
              <a:rPr lang="en-US" altLang="ko-KR" sz="1600" dirty="0" smtClean="0"/>
              <a:t>in inventory </a:t>
            </a:r>
            <a:r>
              <a:rPr lang="en-US" altLang="ko-KR" sz="1600" dirty="0"/>
              <a:t>characteristics (forest type, age class structure, </a:t>
            </a:r>
            <a:r>
              <a:rPr lang="en-US" altLang="ko-KR" sz="1600" dirty="0" smtClean="0"/>
              <a:t>product </a:t>
            </a:r>
            <a:r>
              <a:rPr lang="en-US" altLang="ko-KR" sz="1600" dirty="0"/>
              <a:t>inventories, harvest, and growth</a:t>
            </a:r>
            <a:r>
              <a:rPr lang="en-US" altLang="ko-KR" sz="1600" dirty="0" smtClean="0"/>
              <a:t>)</a:t>
            </a:r>
          </a:p>
          <a:p>
            <a:pPr marL="285750" indent="-285750">
              <a:buFont typeface="Arial" charset="0"/>
              <a:buChar char="•"/>
            </a:pPr>
            <a:endParaRPr lang="ko-KR" alt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 </a:t>
            </a:r>
            <a:endParaRPr lang="en-US" sz="3200" dirty="0"/>
          </a:p>
        </p:txBody>
      </p:sp>
      <p:sp>
        <p:nvSpPr>
          <p:cNvPr id="7" name="Flowchart: Punched Tape 6"/>
          <p:cNvSpPr/>
          <p:nvPr/>
        </p:nvSpPr>
        <p:spPr>
          <a:xfrm>
            <a:off x="457200" y="1752600"/>
            <a:ext cx="4038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</p:spTree>
    <p:extLst>
      <p:ext uri="{BB962C8B-B14F-4D97-AF65-F5344CB8AC3E}">
        <p14:creationId xmlns:p14="http://schemas.microsoft.com/office/powerpoint/2010/main" val="188285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2715161"/>
            <a:ext cx="8150225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600" dirty="0" smtClean="0"/>
              <a:t>How would other aim groups assist?</a:t>
            </a:r>
          </a:p>
          <a:p>
            <a:endParaRPr lang="en-US" altLang="ko-KR" sz="1600" dirty="0" smtClean="0"/>
          </a:p>
          <a:p>
            <a:r>
              <a:rPr lang="en-US" sz="1600" dirty="0" smtClean="0"/>
              <a:t>Providing data on projected management scenarios on different climatic conditions </a:t>
            </a:r>
          </a:p>
          <a:p>
            <a:r>
              <a:rPr lang="en-US" sz="1600" dirty="0" smtClean="0"/>
              <a:t>( aim 1), their genome and productivity characteristics ( aim 3), their growth and yield models ( aim 2), and the landowner level feedback about optimum practices (aim 5 &amp; 6)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 </a:t>
            </a:r>
            <a:endParaRPr lang="en-US" sz="3200" dirty="0"/>
          </a:p>
        </p:txBody>
      </p:sp>
      <p:sp>
        <p:nvSpPr>
          <p:cNvPr id="7" name="Flowchart: Punched Tape 6"/>
          <p:cNvSpPr/>
          <p:nvPr/>
        </p:nvSpPr>
        <p:spPr>
          <a:xfrm>
            <a:off x="381000" y="1524000"/>
            <a:ext cx="4038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4267200"/>
            <a:ext cx="8150225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600" dirty="0" smtClean="0"/>
              <a:t>Key questions answered</a:t>
            </a:r>
          </a:p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Optimum management scenarios with given biological potential and expected economic return</a:t>
            </a:r>
          </a:p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Economic analysis, risks involved, and climate change impact </a:t>
            </a:r>
          </a:p>
          <a:p>
            <a:endParaRPr lang="en-US" altLang="ko-KR" sz="16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/>
              <a:t>Projected demand and supply situations under different climactic conditions and timber management scenarios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8285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Approach 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381000" y="1447800"/>
            <a:ext cx="2895600" cy="784412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4. Landowner studies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362200"/>
            <a:ext cx="8610600" cy="2308324"/>
          </a:xfrm>
          <a:prstGeom prst="rect">
            <a:avLst/>
          </a:prstGeom>
          <a:solidFill>
            <a:schemeClr val="bg2">
              <a:alpha val="76000"/>
            </a:schemeClr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The major tools used in landowner studies are</a:t>
            </a:r>
          </a:p>
          <a:p>
            <a:endParaRPr lang="en-US" dirty="0" smtClean="0"/>
          </a:p>
          <a:p>
            <a:pPr marL="342900" indent="-342900"/>
            <a:r>
              <a:rPr lang="en-US" dirty="0" smtClean="0"/>
              <a:t>Survey tools </a:t>
            </a:r>
          </a:p>
          <a:p>
            <a:r>
              <a:rPr lang="en-US" dirty="0" smtClean="0"/>
              <a:t>         Landowner socio-economic studies, decision making, and willingness studies </a:t>
            </a:r>
          </a:p>
          <a:p>
            <a:endParaRPr lang="en-US" dirty="0" smtClean="0"/>
          </a:p>
          <a:p>
            <a:r>
              <a:rPr lang="en-US" dirty="0" smtClean="0"/>
              <a:t>Their Behavior modeling and econometric analysis </a:t>
            </a:r>
          </a:p>
          <a:p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81000" y="4951274"/>
            <a:ext cx="8610600" cy="1754326"/>
          </a:xfrm>
          <a:prstGeom prst="rect">
            <a:avLst/>
          </a:prstGeom>
          <a:solidFill>
            <a:schemeClr val="accent1">
              <a:alpha val="12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Key questions answered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Landowner characteristics, forestry behaviors and preferences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Their willingness to adopt optimum management scenarios, and predicted forestry practices, and policy environment desired for adoption of new regimes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785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895600"/>
            <a:ext cx="6324600" cy="838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Thank you !! </a:t>
            </a:r>
          </a:p>
        </p:txBody>
      </p:sp>
    </p:spTree>
    <p:extLst>
      <p:ext uri="{BB962C8B-B14F-4D97-AF65-F5344CB8AC3E}">
        <p14:creationId xmlns:p14="http://schemas.microsoft.com/office/powerpoint/2010/main" val="412178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1066800"/>
          </a:xfrm>
        </p:spPr>
        <p:txBody>
          <a:bodyPr>
            <a:normAutofit/>
          </a:bodyPr>
          <a:lstStyle/>
          <a:p>
            <a:r>
              <a:rPr lang="en-US" sz="3400" spc="-150" dirty="0" smtClean="0"/>
              <a:t>Aim 4 Members</a:t>
            </a:r>
            <a:endParaRPr lang="en-US" sz="3400" spc="-150" dirty="0"/>
          </a:p>
        </p:txBody>
      </p:sp>
      <p:sp>
        <p:nvSpPr>
          <p:cNvPr id="4" name="Rectangle 3"/>
          <p:cNvSpPr/>
          <p:nvPr/>
        </p:nvSpPr>
        <p:spPr>
          <a:xfrm>
            <a:off x="307975" y="1981200"/>
            <a:ext cx="8531225" cy="457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" y="2200632"/>
            <a:ext cx="7772400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Robert </a:t>
            </a:r>
            <a:r>
              <a:rPr lang="en-US" sz="2000" dirty="0" err="1" smtClean="0"/>
              <a:t>Abt</a:t>
            </a:r>
            <a:r>
              <a:rPr lang="en-US" sz="2000" dirty="0" smtClean="0"/>
              <a:t>, Faculty, NCSU</a:t>
            </a:r>
          </a:p>
          <a:p>
            <a:r>
              <a:rPr lang="en-US" sz="2000" dirty="0" smtClean="0"/>
              <a:t>Damian Adams, Faculty, UF</a:t>
            </a:r>
          </a:p>
          <a:p>
            <a:r>
              <a:rPr lang="en-US" sz="2000" dirty="0" smtClean="0"/>
              <a:t>Douglas Carter, Faculty, UF </a:t>
            </a:r>
          </a:p>
          <a:p>
            <a:r>
              <a:rPr lang="en-US" sz="2000" dirty="0" smtClean="0"/>
              <a:t>Don </a:t>
            </a:r>
            <a:r>
              <a:rPr lang="en-US" sz="2000" dirty="0" err="1" smtClean="0"/>
              <a:t>Grebner</a:t>
            </a:r>
            <a:r>
              <a:rPr lang="en-US" sz="2000" dirty="0" smtClean="0"/>
              <a:t>, Faculty, MSU </a:t>
            </a:r>
          </a:p>
          <a:p>
            <a:r>
              <a:rPr lang="en-US" sz="2000" dirty="0" err="1" smtClean="0"/>
              <a:t>Jianbang</a:t>
            </a:r>
            <a:r>
              <a:rPr lang="en-US" sz="2000" dirty="0" smtClean="0"/>
              <a:t> </a:t>
            </a:r>
            <a:r>
              <a:rPr lang="en-US" sz="2000" dirty="0" err="1" smtClean="0"/>
              <a:t>Gan</a:t>
            </a:r>
            <a:r>
              <a:rPr lang="en-US" sz="2000" dirty="0" smtClean="0"/>
              <a:t>, Faculty, TAMU </a:t>
            </a:r>
          </a:p>
          <a:p>
            <a:r>
              <a:rPr lang="en-US" sz="2000" dirty="0" smtClean="0"/>
              <a:t>Gary Peter, Faculty, UF </a:t>
            </a:r>
          </a:p>
          <a:p>
            <a:r>
              <a:rPr lang="en-US" sz="2000" dirty="0" smtClean="0"/>
              <a:t>Mike Kane, Faculty, UGA </a:t>
            </a:r>
          </a:p>
          <a:p>
            <a:r>
              <a:rPr lang="en-US" sz="2000" dirty="0" smtClean="0"/>
              <a:t>Tom Fox, Faculty, VT </a:t>
            </a:r>
          </a:p>
          <a:p>
            <a:r>
              <a:rPr lang="pt-BR" sz="2000" dirty="0" smtClean="0"/>
              <a:t>Francisco Escobedo, Faculty, UF</a:t>
            </a:r>
          </a:p>
          <a:p>
            <a:r>
              <a:rPr lang="en-US" sz="2000" dirty="0" smtClean="0"/>
              <a:t>Wendell Cropper, Faculty, UF</a:t>
            </a:r>
            <a:endParaRPr lang="pt-BR" sz="2000" dirty="0" smtClean="0"/>
          </a:p>
          <a:p>
            <a:pPr algn="just"/>
            <a:r>
              <a:rPr lang="en-US" altLang="ko-KR" sz="2000" dirty="0" err="1" smtClean="0"/>
              <a:t>Puskar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Khanal</a:t>
            </a:r>
            <a:r>
              <a:rPr lang="en-US" altLang="ko-KR" sz="2000" dirty="0" smtClean="0"/>
              <a:t> , Student , MSU</a:t>
            </a:r>
          </a:p>
          <a:p>
            <a:pPr algn="just"/>
            <a:r>
              <a:rPr lang="en-US" altLang="ko-KR" sz="2000" dirty="0" err="1" smtClean="0"/>
              <a:t>Soyoung</a:t>
            </a:r>
            <a:r>
              <a:rPr lang="en-US" altLang="ko-KR" sz="2000" dirty="0" smtClean="0"/>
              <a:t> Lee , Student , TAMU 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95848687"/>
              </p:ext>
            </p:extLst>
          </p:nvPr>
        </p:nvGraphicFramePr>
        <p:xfrm>
          <a:off x="762000" y="1752600"/>
          <a:ext cx="7772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991600" cy="914400"/>
          </a:xfrm>
        </p:spPr>
        <p:txBody>
          <a:bodyPr>
            <a:normAutofit/>
          </a:bodyPr>
          <a:lstStyle/>
          <a:p>
            <a:r>
              <a:rPr lang="en-US" sz="3400" spc="-150" dirty="0" smtClean="0"/>
              <a:t>    Objectives </a:t>
            </a:r>
            <a:endParaRPr lang="en-US" sz="3400" spc="-150" dirty="0"/>
          </a:p>
        </p:txBody>
      </p:sp>
    </p:spTree>
    <p:extLst>
      <p:ext uri="{BB962C8B-B14F-4D97-AF65-F5344CB8AC3E}">
        <p14:creationId xmlns:p14="http://schemas.microsoft.com/office/powerpoint/2010/main" val="14337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AutoShape 10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g;base64,/9j/4AAQSkZJRgABAQAAAQABAAD/2wCEAAkGBhQSERQUEhQWFRUUFBQWGBYWFxYVFRcVGBcVFxUUFBcXHCYgFxkjGhUUHy8gIycpLCwsFR4xNTAqNSYrLCkBCQoKDgwOGg8PGikcHBwpLCkpLCkpKSkpKSwpLCkpLCkpLCksKSkpKSkpKSksKSkpKSksKSwpKSksLCksKSwsKf/AABEIAMQBAQMBIgACEQEDEQH/xAAcAAABBQEBAQAAAAAAAAAAAAADAAIEBQYBBwj/xABEEAABAwIEAgcEBwYFAwUAAAABAAIRAyEEEjFBBVEGEyJhcYGRMqGxwRRCUnLR4fAHFSNikrIzU6LC8SQ0QxYXY4LS/8QAGQEAAwEBAQAAAAAAAAAAAAAAAAECAwQF/8QAJREAAgICAgICAgMBAAAAAAAAAAECEQMhEjETQVFhMnEUIvCB/9oADAMBAAIRAxEAPwDoC7CfCWVe6cA2F2F3Ku5UAcAXYXYShMDkJJ0JQgBqSdCRCAGQmkIkLkJkgiEwhGITC1AwJCaQjFqYWoGewu1TSE9yavBOpoYVwhPK4gkGU0hEITSE7JBlcITiFxUAMhMIRSE0hVZIIoZRi1MLU7E0BcENwRy1McxWmTRHcEJwUlzENzVaZNAISRMiSqwoyGVKE+EoXcA2EoT8qWVIBsLkImVchMYyF2E6Ex9Vo1cB4kIEdhKEP6Wz7bfUJ7a7To5p8wlYbFC4QiQuQmIGQmlqKQmlqYAi1Mc1GITXBMD1tyaQiELkLwDuoGQmkIhCaQiyaGLhCflTSEyaGEJpCIQmkJ2IGQmhk6I7aJOiOylkBJ1KHKhqNkCpTI1TIUisEIhUmS0CITCikJrgqTJAOCGQjkIbgrTJoFCSflSTsDGwkAn5V2F6RAyF2E7KuhqAsHCruLcZZQBkifh+J7lJ4rjRSplxMHb5m/6uFgaueq8vde9gCHR6b96xyZOOkaQhfZJxnSOvUPY7I/m//IsPeoDKtVwk1SNbNtueUIhbGqHhx2R5/ErkcmzoUUhdS7/Nqf1H8Uh1o9ms/wAzPxlEhdhK2M7hOM4loBDg6RPI/wCmFbYPpvBiswt79R6gT7iqPDew3wCKTIuJVrJJEuCZucFxWnVALHC/f8wpRC8yqUSzt0nFh7tD3Hn5rQcD6VuDhTr2OgOx8OR7tOXJdEM19mMsVdGrITSERpBEi4KRC6LMT1chO6tUdWtietqBlamGtyw19KYzZrS1wJ0CZU4jjGlv/bvzPDPZqtImT9o8l4bizvtF45i5CytfplVpNY6szDtziW/xnNJHg5hQsX+0dtI5alAz2bMqtfZwkOBygR5o4MVo1xYmQsrR/afhiCTTrACJ7LCBNho5QR+1qnmqZqLgAexDmnMP59mnTSUcJCdG3LVwtXlXG+nOIrkmlnp0oywzNqb3cBqUPgfSDiE5W1hlEWrOZbw6wzCrgyT2GmzKCg1qtjOnNZnC0OKVWtPW0WNIsWhr5BFjYR6Fc/8AQFZ5Dq+MquIMjL2YO8TIHos9ezTdaQWp0qpuqinTBqaAuBAaNyZ7hfzUbi/TOhRFj1jpiGnQbknSPBWLOgmGYC5+ZwiXZnuiAOTYGi8r4ti2vquNJjKdOey1ogxNi52pPmt4JS6MpRa7PWKOMa6m1+gcwP7ViGkA3G1iq7pF0gZhqZOZucgZQQ4i+5y7ary2nj6gBAe6HDKRm1HL3BVlfH9rK5xEGfcIkqpR4k0ah3T7FZjlcIM3LWRodAAIE/JCZ04xTe0agdI0c0ZdRfsgcveVmalUTqIjw0nUzKZWrOcJ5fq3JQ5MdGl/9wcT/mN9B+C4sh17+R964nY+KPWMi6GLXHoUIP8AF7W3Z7PneU3g3RhuZ/XDNkMBt8psDmncd3qu3+RCrMvFIocJwOtUbmYwlvOQJ5xJupWE6K1nzI6uI9u0+ELby1gygQANALeSq+PcV6ukY1eMo+Z9Fz/yJydJGviiuzxbprU/jdWDmDTrscu/m4/6Vm3UW8h6K14+4de6XAeOb7TtwIVc1gOjmnwc34SnJtsqKpDGgjRzh4OMehsuUaji0XB8Wt+UFSPozuR9EHDs7I8FJR3NzaPIub8cyWYcnD+l3zCJkTS1AAqOXK3tbDVrh8o96K1k6EHwc0+6ZQ8P7Dfuj4JzmA6gIAbi6RDTII02PMJtegHCD68l2o3KOyS240JG45I8H7R8w13xEoAtuiPGiD1FQyR7JO4/UeoPNaxwXm9dxYRUABLDMiWn3GO7TdeicPxAqUmvF5b8l14Z2qZzZY1sidNulrvpVanFmVY7LiAerLgMzSIJvrsqPB9LKzW9W2oWsJzE9kHMJh2YDNvzUfpzSP7wxOv+PUPlmKpmMcZgEkjlPJcaN6LbEcZNRwNRznZQGg2JDRoLlWWCOFdlNR1cMmCWtpAxB2zk6xfl32WUfMnxO3epFFriAO735igVHo2FPB4gGsXEtjrA6LkAk5bRHPmtNgK3DKWeOqtUfGkxNvJeJ06LgQdO/wAl2rjDOuw+AUcUV+j2qt0wwjHEtykCq02E26rL8VF4j+0qiADSZJa4O0A5j5rx44pxGu0+9EwdR2axvFvd+afGIbPoHorxVz8IypVIzPL3QLANzOAA8hr3rMcR/aNU6x3VhoYCQCZJsTfZUWC46aOE6twu5sMNrAz5i8qsoObETKz4qP2O2y+xPTCvVaW5rOBBhuxEEe9YhtjHK3v8FqcNUYAbqm4tlbUzZWkOE7zM308lvilREkVod4fqVUcTd/FnaPx/FTn4kR7IF9ZO03iFUU2OqOM2DjzA2sB5WSyTtBFBadS2bNA0ECfGUV+LMCBNtue6DVYxksLR3y6b7aJUsU1v1gAdREwOUrnKO9r7B9HpJ/Wt5n+gJJi/4fUjqyLNlDa5SDUspo0I2KJgxosVx/HZ3wNGyB8z5/JaTjvEerYQNXfqViX3K6cMfZlN+jEcepRWPePmfxCrXUhuB5rRdKKIzB3KJsTrbYc2rN41stGVzZnc5dj9uFT2xro63CN2EeEj4JYdji0HO+43OYejpUEUKo0aT92Hf2lcZiKjAAQ4RzkfEJ0Mssr+bT4sH+2Fxxduxp8HOb8QVFpcScdp9FKFZxBkDQpUIHSIyjsvFh9l23iEiW/aI+81w+AKI1+VjT3NHqAiuppDIdRoIs5pu36zRuNiQVKbRdyPoo+IZb/7N/uCJTwzZ0Hlb4JgOfSkEcwVqOhNTNho+zI9C4fABZosI0c7+okehlafoK0mg4ncnYDdw28FpiezPJ+JS9PqBOPxED/y1Nx9orP06ZNhu0x7ls+k1OcfiJ0Ndw77Od7p+Co6mDcxwOWS46t7zaRGq4fIro0sp8QACYmSSTfvOik0yQwa6E93taqdWwPZI3BnQGBLifCwULEYj+GA3UOafK4MT46IWQVjaFQkiCR8raoOJec1ydG374CnvZla2AczhG8+BnTUoXEHwbtLhA0sbiwFtLIWSws7hqBcwXsfWZ/Iqww+EFNuY3Mi0a3Ej0lQuH4xhyi4OYQANh7Vz+rozsaXkC5EgRFtRHvKryAWmIJcAJk672F9T6lCp4eN/wA0F1UNzEnQEi/8xtG+yDjsQHEFpIDO1NoItBE3ntfFJZF2Flwyl3qJ01p5WUIcQSXTbuahs4oDiGNPZZm1F7OEQfAwpXTWmXikGEdl75iD9kAeNlpzi1oSu9maqGKQM3g7d0TooWEpOqSG3Iv5WlWPD8UW4oWHZBABsNhFxyutJV4jmaAW5bzbLzgaC+y55ZHRTdGKx+APbqTAzmBBn2iOVtlXlvK89x17rXXoFPGUYIeB4ODSNxbXvUPG4ag57A2m0t1MS2N7wbKVkftDsyf0Wt9mp/S/8EltP3dT/wApnofwST8qDl9Hv+SEGrigBJ0ClZhCpOkOL9lg1Nz4DSVpFW6G9IzvGsWXvk6n0AEaKrruytny96jcQ4k1lUZqoebghogN071Uca4vmENNg75LpcqVIzSvZHx+MD6hadHDL4bg+vxVBxHBuLYa0kh1/KQiVHyZV7h8QHsDt9DYm/lzURkW0ZD91vGrSnYYuAEOcLbOI+a1NcyNvh8VTu4aQ3MO1bQXPhZaRlYmAZUdu6fENd/cCilxg2abH6sf2kKMazm+0wjyI+IUujDmnvB8dE2IFUI6tstEdn2XEeGoKkz/ACu8i0/GF3EUmljQLEZfcpDKe40U2IgYimI1jtN1aftD7MozaPePh8YRazSYEWzM/uCnNpKWyitfSIaSL2OkE+5ehdCOjFT6CHgC82uHGNY8yR5LHtwJrVGUmtkucLDxiPMwPNe7cNwQo0WUx9RoHifrHzMoeRxVoOKemeNdJv8Au8RrPXVbafW9yrW1LjxHoFK6V1/+txUn/wA9QcvrGPmqfD1ybzyHPuXnNbYNE7EYgAxqfnKqMRw15fIsHGSBY7a/kpNYyYFibeFtkalhzIvGUQI988kk+JPQqzeyBrlvOhkaXUduGFUwXZCMomZ27lIq4Vx9nQ76xP5ITMG6doB1MyNJHLQFCa+Q+yRR4IwAHrS6BYiBy157JmFwQa3NB1t48+9ScNTJN42kADXnOqI5vdFwPlpyU8tj5WVlZvZc7XsxEE3PgqnEU3ZDExDRfeJ7It6XV66mZy7fhyTqGDEBpM2sLcjMeoVcqHRWYfCkVAXRJyjflMxzA3Vs+jcDa0Tz3UCu4MO2YEkXuYbAknW6JSxbzBPLQjdNtsYbD8DDajqpMzYCLeN/P1Vn9HESW6aeW+qDQxJjtMGk3Jk98Ka7FCBNtrxv3KH9j4kSlSGpYJmJyiPU+SdVzNAdYXGw9902vxLqg4ZSb7HmRrtunYl+byjWNPki0PQL6WftD0H4Lq71TP1/ykgVo9op40LJ8YxYc5xdoQQBpbl6K5qsIBuNCsf0kr5HMA1IXpxSWyHbM7jKAMhtMM7zMnwkqiqUyVpW1QTeSZ1KiY/Cw6Rob+e/671hKezdR0UOWFN4VXh2U6Ot4HY+vxQ8SwBRcyaYmjTOIg3AI2lP4fhmGkyw9lvwCrXVM7GvmD7LpnUaHzC5hxDWiRIAGo5K2Zl4OHt5KPi8C0NJGwP6uorK7tifX8EPFYt+V13eyefJABWcLBaDa4Gw5dwRfoB7vQ/iolHiLgBcaDZSKfFj3JiBV8IWxO7m775hGyfUpltz8R84TcZxGctvrs0+8FL4fhnYusyk0bgnl592pPgUIZqf2ccBknEvHcyeca+QPq7uXoIaVDwmHFFjabbBogd/MnvJv5olXHAKJO2NaPF+leFnG4rMPar1Ynudt3XVW3Axa520g81J6Y8aazHYoaEV6jQRzzHVVGL4xp2ot35oIu6fBcjUrJbZYU+HtElzp1jlt+aY5wDm5YGp/QWcZxwzJJP60+SD++HknYxGitY37FTNYWuDXFpzToNJ09Yj4oGEwzyA4Oc5saEe8u3WebxgkNaCQZF50nXRbylxejAb1RsAJza2Am6fiqwSS7KWljCTlY6LgHnzkb/ipLazRl/iSRPIXnfzlTTVa42o6nU353mFFq4MEQ7Dzrs3n90LJ49jqPyPGJpi4MwJJBsBv8Vz6RT1MiAb75XQdtBAXGcFLgQKDgHWI9mbDvtogYzoy4WdTqtBLTZw2Frlx7vRLx/ZW/kK7FMBIa0zy/HlddGUHMO62gAFt/NRafBhB/xRz7Q2TTwWxAdVv/MJ9IT4P0PfySRVpOJcXRbS/wCu9Qa2JpvgNfuDBt33QqPR9ontvPiAT5W7z6pzeCtbYPdFrZdht71XAeyS+s02zbakHnrpCT8Y0BxzaWPxHxUR/CXF09bljQBrhA+yIIRncJziM8l3ZGaSA++W5uBtBU8fsiSbH/vxn2x6lJV//pOr/mM9/wCCSfjgTxXye4tdDQT9Yj0296xnSt5diGtFyBt7kHpD0sLnCOyGkEN3sZBMIPFce81SWkBrgHaDtE3JuRIgtHku2UqLUQTMG/dsDvgfFOxbQ2m4uOlx8h8kJ+NeGzYnw5CdiqzE8QdUaA6Bvbn33XO9mqK+o4uMlcARHBdpUM3gtUSyXwuSHs2c2R95tx811gjXX3D8VIwNPK5p5EJrzTDiDqCRo7Y9wWi2jN9jCJQcQ2GuIMdk6W2UoGn9oe8fFDxNJhY7K4E5TAzNuYMbp0KwIc6B2jMczf8ANKnUcTr6gfMKS3B2FydOR+CcaJ5H0KoVgMQ+GkmLX0Go00XoX7O8AKVLrXAB7/G0wTqfAeR5rz+pSzPp0/tPE+AufcvV8JSDGNbyA9d/fKGrQXRdfSMyBjiIUdtWyjVasqFEfI8E6d1Y4nje7E1f7jZUX0h50J17yvRekPBqJ4hi3PbJOIqHmLuKfQwtFrbMvChJA5UefYfhVZ/sscfKPeVaYXoViH/VDZ5n5Ld4Rk6Mgd6uMMzmFvDGmZyysyPB/wBnwY4Go7N3Cw9QZWso8OY3RoHkpgXC4LdKKMnJsY1kaJxZKC/FQkMUeSlyQUyRiKALYUHFYUmJJsrmpRJptIFyQg8boFjqYYJB1Kyco+y+LKNmDH5odTAXUulTqgulthMT+SpcVxOoHG/uhS5wXofGRI+gQTddOBka/rkq5vEnzqpH090ahY+XH8FcZDxgpJtm7vwTWmCZE7nn3OQjiXGb7oFeuYmfZ05tnWOYPJYyyR9BxZP+nfzH/UkqP6V3D3/gksuQiJiqpe6Atr0hYG1gwGzGMbrF2tDT9YfZWY4Vgc1Sm0i76jGkeLgI960nFSTXqH+Y3vzn5rqezoKfidTKyebo/VzyKgFqldID7DfP9eqG2n2fRTRSI+VT20fJAFJWtPDjcq0iWwdGlcKo4o+Kz/H5BaJga3TXnKy/G6rBWfLyDI+rI0HJ3yW0dEMA6tyXHRkJOt/guU6tMj/EHm1/yBRxSa4HK9pt/OPi1O0KjuHwcu7vetBQoNaBYKrwoi5cz+ofNS8RUlsAj+pv4qZNjLDh7M+LpMG5FtrkNv8A1L0evRLTdeW9EKbhxJhOmVt5Bvnaea9K6Q9J6WFYC8F5cbMbEkbuM6Ac+9ClRLjYQOhda66844l+0Ss8zSDaYk2AznQ6kj5bKnxvS3ElpZ1xIIvJjMDqJG3yQ8sSVFmt47hx9KxBgXqv+JQKMAWCmcaafpFb77viorKVgriiGEZV7kRtQobaaI1q1VkMMNEsicG2XQ1MADaIlHDUm07ozqSkrstcIyWt8QpXFMMCG9yPwrDfw2qfjMJIXJKWzeMdGYq4cwY5LzziA/iHx+a9eOAkGy8j4q09a+31iPejsGivZ7Sl9X2ZlRmUTOiuaWAJpCQZ9FMcVoG6Kg1I3UjD0Xv0HcTYfHXwTH0GgkyDbc+ht+vFTOH0pbLiDA0HZAAMAcz+ey5pRRqo2O/dg+y3+n81xEyO5M/qYurm8cifGyPwOu2pjaJa4GH5oE6sBfy/lVg6lLibanYbW5dyzvQumBiS4GclKu7SNWlv+5aMUuyfDvXojKrHjM/yH6+CTKNtDrGnK5Ul1IC5n/hPpAgRm/R1PoAhgQ20+79bK0cBpl0ubKGynLhfcfkFOynmOZVIQwvPKJ7l5z0qeRiqsfaH9oXotQu1KwPSF1L6RVzCpOa5a5kaDQFvzVAU9LEOAsfJTmY58W5Xj5oLTQ51h5Uz/uCODSgxUqCWx/ht08qiQyZhuIueCNBO1lb0XSB4KmwFKmNKjj404/3FXVJrYHa23aUEs5w05cTUMxFAX5dpqZ0i4nUq5bufIJkkxOk300HoEsO0dbWhwJNCIhwPtNuZER5qJisEXO11ItEa8793JRLtCImFaGglzhmu0DNIi2pF5Q6+JEEsAL7ARcepEAi15lFdwxwZllpguLQLzO5vNlExGHrtYRl7JmzO8XtuL6qdDPY+K0/49X77kBlFWPEKP8ap98oYYvRitHLJ7I7aHcnCipACUd6okbksnNanQlKAsQCI5DlIuSodmi4XigGAclZ1cQIWYwuIgKdVxdtVyzx7OiM9Fk7EiF5nxPAA1HH+Y/FbE4xUGIbLj4rTHjoiUylo4CCFb/RgWAQk1iKXLdRSIbKPH8NyAuAtqd/MQFBp0AQYmNLyPICAI8FpKrpsqHiobpGhB1MW0suLPiS/sjpx5fTI30XuCSFlHN39TvxSXDyX+RtzQbozhAypiYnsNdT23qgW/pKu6whnjCicLaJrOYCesqyRcmZc64+qJd3+KlYvQDv9LWW/NVZlZBqt8fDbn+CMyiTaxP6AQaUl3deN/wDhWnDWhrw585WmTAnuHvKFJPZRBw+G/iNkbz6X+SN1I/FTMDUDS92sEsFp1GpjeCPVRTjmkDYz3RrFjuEeWKECq09brzHpJ/3NX7/yC9UIDs0aAfqF5zxt9Pr6k0i52c3D3CdNostIytAUNKmSYAknQC5UurgajWhxY7K5ocDEgg2Bn3LccDwDaVJzjRyEOyEA53G2ZpLoiCTt9m6sqOEYGhgDcoAOSeyct2a7gt9QueeenVCswOGoFstcC03kEEEeRVscMCxvgFdY2o2pmZHacWtzF0Ehna5ERN+V1FqYUNBEOOWAcpDhMaaXNj6LXHkU1sTIOCZNesP/AIW/3NUt2GDBJuYF77kTHoouHANWtkzZuqb7UAe02NLojaVXNTJALTlJE6AyYIM2sEZP2A+lTAjedT4H4XRXNERprouGk4AEiJvANh+B/JcA2OhU8LV2CR6XxD/GqffKCi8T/wAap98qN1i9SK0jkfY9JDzpZ1VCCSuSh500vRQUFLk0vQ86aXp0AbrV36Qoxeml6KGSDWQXOQy5NLkAPzrhehlyaXoA7WrQFXPw2b1U0lMJUSjy7KTohdWOSSPlSWXjXwVZouA9EKVSi1zG12Oy5nmpTLc5gRkE6a6TNlmuM1DRc4jVthvGhGpPKdOa9Nbjaga1odEACYEkARusV0r4Ceq6wOzVA/MbRm7iBY+fevMmrSR1cSh4Phn1ri83gmJvDg0RrJE6W8VP4lgqxZThjwSCHNGtnQ4EA6jW/NQK3EH0DSByNBEHICZkh+RxNj7QBF4V9guO1W4cdUR1rnuqH2SZc4CDzloaSBzCjiuhUZirhcWS5vVvDWQ8kQBB0JOhBnw2UHEOe0iJaxpJLiDrYDtRM3G+4XpnRnjNWvRyvy9kBrmuY2CSTaIjQN9UyrwVtRrg4NDQIs1ux2kHZrDbuVcEloriYjBcfAApzMtyi1wdAQO9U/G+HMeQ4kh2UgXi8/WseyBdMfw13XdVTYXufUyDMY5FvaIGU+MK/HQ7ECs2nBGdmcucQWtIIzgum8ZtNb96Ka9k0yow/SMuptBMvuXE+04gGIykWj0uo1biZPtCRLRDSG5gDrI1MWve5Wn450bZSa6Khc4AkAUmtaHCOzmnWD7joqfhnRwvc4PIaCCWnLmm2YWm3JPjG9DSB0qhkSbmbCZIEmx1UoBoaHNJLfaIMC18w7hp6Kb0g6MuwlLMH5yS24a6IEAN1IPusqHqqrYlrYJgGQBvMXsLHWVnxd6E7b2SWVWg1XujNl3cBoIEmbNB29yWGrPGXrWQHU5J+s3KSW98HdW+E6BPxNLMKrG5hBAaXEXm5nexQj+zirTq02fSLOJAOW2hJEZu5aPGq7DiV7q7XEXtAuO/Tx0XXETItE6wbd40Vjw79nlV7iW1WhgiDBJncRMgee6sqnQJ4HarNFvsR8XLTHSVNhwfou+Ku/jVPvlRJROMYhor1QXARUcNfkq9nFKbjAcPx8F6sZKkjlcWSy5cL0xzkzMtCaC5k3MmkppckOh+ZcLkMvTM6AoLmXMyHmXMyQUPL0wvTHOTC5AUPL00vQy5cLkBQ/MuFyHmXC5A6H5kkPOkkBB4X+0PGVKjWueyDypsGvkr7ieNqVmkPeYbs2GgzbtQL6pJLxcmmenHo83xeLc2tUYHGGlxE89CfcFO4djqj6ZBqPgZYAMc4SSVrozXZa4qk+jVDWVqoBeCRn1OsmBdCqdK8S0in1hLcwNwCZuZk3lJJJFMZiuLVmkVmVCypUIzFgaPZiItI1uNDAV1W6TYkCi41XOc8GSYHkA0ADQbJJIrQew2Ox7y0hzi4F0wSSJJvus7huK1H1SS49mCIJHsyAJm4hJJKP4sJmvrYTNTbUqPfUkO7NR5cyzDHZ98rDcUrkU6pFixxDdTAzARJJ0+SSSWP83+kR6LPoPj3uovJOjo3i4n5IfSPjr6XstZbQlsn1lJJbJLkyr0iD+9X1OpDoktBLhIdeNwdtlcYbM0kZ3kX9pxdF9p/V0kksnRnF9kjpOP+rxFzHXvttdw96iVMMDBuLEWO1zHuXElSH6JvB8e4jKdIBHdJAgdytqlXLERcSkku+D/AKnM1sDSxhc4gxYKQupKoksGuFJJWSIpkpJJDGlCJ1XUkAMJTSUkkgGyuEpJIASSSSB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685800"/>
          </a:xfrm>
        </p:spPr>
        <p:txBody>
          <a:bodyPr>
            <a:normAutofit/>
          </a:bodyPr>
          <a:lstStyle/>
          <a:p>
            <a:r>
              <a:rPr lang="en-US" sz="2800" spc="-150" dirty="0" smtClean="0"/>
              <a:t>Key linkage to Other Aim Groups</a:t>
            </a:r>
            <a:endParaRPr lang="en-US" sz="2800" spc="-15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63139245"/>
              </p:ext>
            </p:extLst>
          </p:nvPr>
        </p:nvGraphicFramePr>
        <p:xfrm>
          <a:off x="914400" y="1447800"/>
          <a:ext cx="70104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29200" y="1676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ko-KR" sz="1600" dirty="0" smtClean="0"/>
              <a:t>Provides field-level </a:t>
            </a:r>
            <a:r>
              <a:rPr lang="en-US" altLang="ko-KR" sz="1600" dirty="0"/>
              <a:t>data to support LCA and regional </a:t>
            </a:r>
            <a:r>
              <a:rPr lang="en-US" altLang="ko-KR" sz="1600" dirty="0" smtClean="0"/>
              <a:t>modeling</a:t>
            </a:r>
            <a:endParaRPr lang="en-US" altLang="ko-KR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935849"/>
            <a:ext cx="26669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altLang="ko-KR" sz="1400" dirty="0" smtClean="0"/>
              <a:t>Provides data and forest growth/yield modeling results, and </a:t>
            </a:r>
            <a:r>
              <a:rPr lang="en-US" altLang="ko-KR" sz="1400" dirty="0"/>
              <a:t>carbon dynamics to support LCA and regional modeling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67000" y="5334000"/>
            <a:ext cx="464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ko-KR" sz="1600" dirty="0" smtClean="0"/>
              <a:t> Provides findings on </a:t>
            </a:r>
            <a:r>
              <a:rPr lang="en-US" altLang="ko-KR" sz="1600" dirty="0"/>
              <a:t>the impact  of selected genotypes on productivity and resistance to </a:t>
            </a:r>
            <a:r>
              <a:rPr lang="en-US" altLang="ko-KR" sz="1600" dirty="0" smtClean="0"/>
              <a:t>disturbances to support LCA and regional modeling</a:t>
            </a:r>
            <a:endParaRPr lang="en-US" altLang="ko-KR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324600" y="3886200"/>
            <a:ext cx="274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ko-KR" sz="1600" dirty="0" smtClean="0"/>
              <a:t>Extension, Interaction with research efforts for collaborative working relation and partnership </a:t>
            </a:r>
          </a:p>
        </p:txBody>
      </p:sp>
      <p:sp>
        <p:nvSpPr>
          <p:cNvPr id="14" name="Up-Down Arrow 13"/>
          <p:cNvSpPr/>
          <p:nvPr/>
        </p:nvSpPr>
        <p:spPr>
          <a:xfrm>
            <a:off x="4343400" y="2514600"/>
            <a:ext cx="228600" cy="457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6400800" y="3505200"/>
            <a:ext cx="4572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Right Arrow 19"/>
          <p:cNvSpPr/>
          <p:nvPr/>
        </p:nvSpPr>
        <p:spPr>
          <a:xfrm>
            <a:off x="2209800" y="3657600"/>
            <a:ext cx="4572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Up-Down Arrow 20"/>
          <p:cNvSpPr/>
          <p:nvPr/>
        </p:nvSpPr>
        <p:spPr>
          <a:xfrm>
            <a:off x="4419600" y="4419600"/>
            <a:ext cx="304800" cy="457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0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-304800" y="533400"/>
            <a:ext cx="8991600" cy="609600"/>
          </a:xfrm>
        </p:spPr>
        <p:txBody>
          <a:bodyPr>
            <a:normAutofit/>
          </a:bodyPr>
          <a:lstStyle/>
          <a:p>
            <a:r>
              <a:rPr lang="en-US" sz="3400" spc="-150" dirty="0" smtClean="0"/>
              <a:t>    Relation to PINEMAP goals</a:t>
            </a:r>
            <a:endParaRPr lang="en-US" sz="3400" spc="-150" dirty="0"/>
          </a:p>
        </p:txBody>
      </p:sp>
      <p:sp>
        <p:nvSpPr>
          <p:cNvPr id="29" name="TextBox 28"/>
          <p:cNvSpPr txBox="1"/>
          <p:nvPr/>
        </p:nvSpPr>
        <p:spPr>
          <a:xfrm>
            <a:off x="4724400" y="2971800"/>
            <a:ext cx="4038600" cy="1384995"/>
          </a:xfrm>
          <a:prstGeom prst="rect">
            <a:avLst/>
          </a:prstGeom>
          <a:solidFill>
            <a:schemeClr val="accent4">
              <a:alpha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dirty="0" smtClean="0"/>
              <a:t> Increase C sequestration by 15 % by 2030;</a:t>
            </a:r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Increase efficiency of practices by 10% by 2030;</a:t>
            </a:r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Increase forest resilience and sustainability under variable climates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38400" y="1447800"/>
            <a:ext cx="4191000" cy="766364"/>
          </a:xfrm>
          <a:prstGeom prst="rect">
            <a:avLst/>
          </a:prstGeom>
          <a:solidFill>
            <a:schemeClr val="accent6">
              <a:lumMod val="40000"/>
              <a:lumOff val="60000"/>
              <a:alpha val="56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91440" tIns="182880" rIns="0" bIns="182880" numCol="1" spcCol="1270" anchor="ctr" anchorCtr="0">
            <a:spAutoFit/>
          </a:bodyPr>
          <a:lstStyle/>
          <a:p>
            <a:pPr lvl="0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kern="1200" dirty="0" smtClean="0"/>
              <a:t>Aim 1:  Provide f</a:t>
            </a:r>
            <a:r>
              <a:rPr lang="en-US" sz="1200" kern="1200" dirty="0" smtClean="0"/>
              <a:t>ield-level data </a:t>
            </a:r>
            <a:r>
              <a:rPr lang="en-US" sz="1200" dirty="0" smtClean="0"/>
              <a:t>to support </a:t>
            </a:r>
            <a:r>
              <a:rPr lang="en-US" sz="1200" kern="1200" dirty="0" smtClean="0"/>
              <a:t>LCA and regional </a:t>
            </a:r>
          </a:p>
          <a:p>
            <a:pPr lvl="0" algn="l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modeling</a:t>
            </a:r>
            <a:r>
              <a:rPr lang="en-US" altLang="ko-KR" sz="1200" kern="1200" dirty="0" smtClean="0"/>
              <a:t> </a:t>
            </a:r>
            <a:endParaRPr lang="ko-KR" altLang="en-US" sz="1200" kern="1200" dirty="0"/>
          </a:p>
        </p:txBody>
      </p:sp>
      <p:sp>
        <p:nvSpPr>
          <p:cNvPr id="33" name="Rectangle 32"/>
          <p:cNvSpPr/>
          <p:nvPr/>
        </p:nvSpPr>
        <p:spPr>
          <a:xfrm>
            <a:off x="304800" y="2623117"/>
            <a:ext cx="4038600" cy="701731"/>
          </a:xfrm>
          <a:prstGeom prst="rect">
            <a:avLst/>
          </a:prstGeom>
          <a:solidFill>
            <a:schemeClr val="accent6">
              <a:lumMod val="40000"/>
              <a:lumOff val="60000"/>
              <a:alpha val="56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91440" tIns="182880" rIns="0" bIns="182880" numCol="1" spcCol="1270" anchor="ctr" anchorCtr="0">
            <a:spAutoFit/>
          </a:bodyPr>
          <a:lstStyle/>
          <a:p>
            <a:pPr lvl="0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dirty="0" smtClean="0"/>
              <a:t>Aim 2: provide d</a:t>
            </a:r>
            <a:r>
              <a:rPr lang="en-US" sz="1200" dirty="0" smtClean="0"/>
              <a:t>ata and modeling results on forest growth/yield and carbon dynamics</a:t>
            </a:r>
            <a:endParaRPr lang="ko-KR" alt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304800" y="3689917"/>
            <a:ext cx="4038600" cy="701731"/>
          </a:xfrm>
          <a:prstGeom prst="rect">
            <a:avLst/>
          </a:prstGeom>
          <a:solidFill>
            <a:schemeClr val="accent6">
              <a:lumMod val="40000"/>
              <a:lumOff val="60000"/>
              <a:alpha val="56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91440" tIns="182880" rIns="0" bIns="182880" numCol="1" spcCol="1270" anchor="ctr" anchorCtr="0">
            <a:spAutoFit/>
          </a:bodyPr>
          <a:lstStyle/>
          <a:p>
            <a:pPr lvl="0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dirty="0" smtClean="0"/>
              <a:t>Aim3: Provide results on the </a:t>
            </a:r>
            <a:r>
              <a:rPr lang="en-US" sz="1200" dirty="0" smtClean="0"/>
              <a:t>Impact of selected genotypes on forest productivity and resistance to disturbances</a:t>
            </a:r>
            <a:endParaRPr lang="ko-KR" alt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304800" y="4724400"/>
            <a:ext cx="4038600" cy="701731"/>
          </a:xfrm>
          <a:prstGeom prst="rect">
            <a:avLst/>
          </a:prstGeom>
          <a:solidFill>
            <a:schemeClr val="accent6">
              <a:lumMod val="40000"/>
              <a:lumOff val="60000"/>
              <a:alpha val="56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91440" tIns="182880" rIns="0" bIns="182880" numCol="1" spcCol="1270" anchor="ctr" anchorCtr="0">
            <a:spAutoFit/>
          </a:bodyPr>
          <a:lstStyle/>
          <a:p>
            <a:pPr lvl="0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dirty="0" smtClean="0"/>
              <a:t>Aim 4: Conduct LCA analysis, optimization studies, financial and policy analysis ,and landowner studies </a:t>
            </a:r>
            <a:endParaRPr lang="ko-KR" altLang="en-US" sz="1200" dirty="0"/>
          </a:p>
        </p:txBody>
      </p:sp>
      <p:sp>
        <p:nvSpPr>
          <p:cNvPr id="36" name="Rectangle 35"/>
          <p:cNvSpPr/>
          <p:nvPr/>
        </p:nvSpPr>
        <p:spPr>
          <a:xfrm>
            <a:off x="2971800" y="5761471"/>
            <a:ext cx="4419600" cy="867930"/>
          </a:xfrm>
          <a:prstGeom prst="rect">
            <a:avLst/>
          </a:prstGeom>
          <a:solidFill>
            <a:schemeClr val="accent6">
              <a:lumMod val="40000"/>
              <a:lumOff val="60000"/>
              <a:alpha val="56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91440" tIns="182880" rIns="0" bIns="182880" numCol="1" spcCol="1270" anchor="ctr" anchorCtr="0">
            <a:spAutoFit/>
          </a:bodyPr>
          <a:lstStyle/>
          <a:p>
            <a:pPr lvl="0" defTabSz="12446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dirty="0" smtClean="0"/>
              <a:t>Aim 5/6:  Create educational resources and training materials, deliver state-of –art information to landowners, resource managers and policy makers  </a:t>
            </a:r>
            <a:endParaRPr lang="ko-KR" altLang="en-US" sz="12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124200" y="2209800"/>
            <a:ext cx="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00400" y="3352800"/>
            <a:ext cx="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276600" y="4419600"/>
            <a:ext cx="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352800" y="5410200"/>
            <a:ext cx="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Up Arrow 14"/>
          <p:cNvSpPr/>
          <p:nvPr/>
        </p:nvSpPr>
        <p:spPr>
          <a:xfrm>
            <a:off x="6324600" y="4419600"/>
            <a:ext cx="304800" cy="1295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53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Broader approaches to look at aim 4 objectives: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762000"/>
          </a:xfrm>
        </p:spPr>
        <p:txBody>
          <a:bodyPr/>
          <a:lstStyle/>
          <a:p>
            <a:pPr algn="l"/>
            <a:r>
              <a:rPr lang="en-US" dirty="0" smtClean="0"/>
              <a:t>Approach  </a:t>
            </a:r>
            <a:endParaRPr lang="en-US" dirty="0"/>
          </a:p>
        </p:txBody>
      </p:sp>
      <p:sp>
        <p:nvSpPr>
          <p:cNvPr id="10" name="Flowchart: Punched Tape 9"/>
          <p:cNvSpPr/>
          <p:nvPr/>
        </p:nvSpPr>
        <p:spPr>
          <a:xfrm>
            <a:off x="685800" y="4495800"/>
            <a:ext cx="2514600" cy="762000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3. Scenario analysis and modeling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57200" y="2743200"/>
            <a:ext cx="8458200" cy="2588559"/>
            <a:chOff x="457200" y="2819400"/>
            <a:chExt cx="8305800" cy="2514600"/>
          </a:xfrm>
          <a:solidFill>
            <a:schemeClr val="accent4"/>
          </a:solidFill>
        </p:grpSpPr>
        <p:sp>
          <p:nvSpPr>
            <p:cNvPr id="4" name="Oval 3"/>
            <p:cNvSpPr/>
            <p:nvPr/>
          </p:nvSpPr>
          <p:spPr>
            <a:xfrm>
              <a:off x="3581400" y="3276600"/>
              <a:ext cx="2133600" cy="1219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Aim 4 approaches </a:t>
              </a:r>
              <a:endParaRPr lang="en-US" dirty="0"/>
            </a:p>
          </p:txBody>
        </p:sp>
        <p:sp>
          <p:nvSpPr>
            <p:cNvPr id="8" name="Flowchart: Punched Tape 7"/>
            <p:cNvSpPr/>
            <p:nvPr/>
          </p:nvSpPr>
          <p:spPr>
            <a:xfrm>
              <a:off x="457200" y="2819400"/>
              <a:ext cx="2667000" cy="762000"/>
            </a:xfrm>
            <a:prstGeom prst="flowChartPunchedTap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1. Life cycle analysis (LCA)</a:t>
              </a:r>
            </a:p>
          </p:txBody>
        </p:sp>
        <p:sp>
          <p:nvSpPr>
            <p:cNvPr id="9" name="Flowchart: Punched Tape 8"/>
            <p:cNvSpPr/>
            <p:nvPr/>
          </p:nvSpPr>
          <p:spPr>
            <a:xfrm>
              <a:off x="6180667" y="2819400"/>
              <a:ext cx="2580922" cy="762000"/>
            </a:xfrm>
            <a:prstGeom prst="flowChartPunchedTap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2. Financial and policy analysis</a:t>
              </a:r>
            </a:p>
          </p:txBody>
        </p:sp>
        <p:sp>
          <p:nvSpPr>
            <p:cNvPr id="11" name="Flowchart: Punched Tape 10"/>
            <p:cNvSpPr/>
            <p:nvPr/>
          </p:nvSpPr>
          <p:spPr>
            <a:xfrm>
              <a:off x="6324600" y="4572000"/>
              <a:ext cx="2438400" cy="762000"/>
            </a:xfrm>
            <a:prstGeom prst="flowChartPunchedTap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4. Landowner studies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 flipV="1">
              <a:off x="3200400" y="3124200"/>
              <a:ext cx="533400" cy="381000"/>
            </a:xfrm>
            <a:prstGeom prst="straightConnector1">
              <a:avLst/>
            </a:prstGeom>
            <a:grpFill/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3216189" y="4299857"/>
              <a:ext cx="533400" cy="533400"/>
            </a:xfrm>
            <a:prstGeom prst="straightConnector1">
              <a:avLst/>
            </a:prstGeom>
            <a:grpFill/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5610654" y="3041469"/>
              <a:ext cx="533400" cy="457200"/>
            </a:xfrm>
            <a:prstGeom prst="straightConnector1">
              <a:avLst/>
            </a:prstGeom>
            <a:grpFill/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5638800" y="4191000"/>
              <a:ext cx="609600" cy="609600"/>
            </a:xfrm>
            <a:prstGeom prst="straightConnector1">
              <a:avLst/>
            </a:prstGeom>
            <a:grpFill/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751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Approach/method 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762375"/>
            <a:ext cx="3961599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3295651"/>
            <a:ext cx="3610638" cy="3105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066800" y="6324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forest products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38800" y="6324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forestry operations</a:t>
            </a:r>
            <a:endParaRPr lang="en-US" dirty="0"/>
          </a:p>
        </p:txBody>
      </p:sp>
      <p:sp>
        <p:nvSpPr>
          <p:cNvPr id="13" name="Flowchart: Punched Tape 12"/>
          <p:cNvSpPr/>
          <p:nvPr/>
        </p:nvSpPr>
        <p:spPr>
          <a:xfrm>
            <a:off x="455815" y="1806388"/>
            <a:ext cx="3354185" cy="784412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1. Life cycle analysis (LCA)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2667000"/>
            <a:ext cx="8915400" cy="685800"/>
          </a:xfrm>
          <a:noFill/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Is a “cradle-to-grave” approach for assessing industrial systems. </a:t>
            </a:r>
          </a:p>
          <a:p>
            <a:pPr lvl="1">
              <a:buFont typeface="Lucida Sans Unicode" pitchFamily="34" charset="0"/>
              <a:buChar char="⇒"/>
            </a:pPr>
            <a:endParaRPr lang="en-US" dirty="0" smtClean="0">
              <a:solidFill>
                <a:srgbClr val="00000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98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19400"/>
            <a:ext cx="8534400" cy="2057400"/>
          </a:xfrm>
          <a:solidFill>
            <a:schemeClr val="accent6">
              <a:lumMod val="40000"/>
              <a:lumOff val="60000"/>
              <a:alpha val="42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2200" dirty="0" smtClean="0">
                <a:latin typeface="+mn-lt"/>
              </a:rPr>
              <a:t>How would other groups assist? </a:t>
            </a:r>
            <a:r>
              <a:rPr lang="en-US" sz="2000" dirty="0" smtClean="0">
                <a:latin typeface="+mn-lt"/>
              </a:rPr>
              <a:t/>
            </a:r>
            <a:br>
              <a:rPr lang="en-US" sz="2000" dirty="0" smtClean="0">
                <a:latin typeface="+mn-lt"/>
              </a:rPr>
            </a:br>
            <a:r>
              <a:rPr lang="en-US" sz="2000" dirty="0" smtClean="0">
                <a:latin typeface="+mn-lt"/>
              </a:rPr>
              <a:t/>
            </a:r>
            <a:br>
              <a:rPr lang="en-US" sz="2000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Providing data on each stage of a product's life from cradle to </a:t>
            </a:r>
            <a:br>
              <a:rPr lang="en-US" sz="2200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grave (from raw material extraction through materials processing, </a:t>
            </a:r>
            <a:br>
              <a:rPr lang="en-US" sz="2200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manufacture, distribution, use, repair and maintenance, and disposal or </a:t>
            </a:r>
            <a:br>
              <a:rPr lang="en-US" sz="2200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recycling);  and modeling results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2000" dirty="0"/>
          </a:p>
        </p:txBody>
      </p:sp>
      <p:sp>
        <p:nvSpPr>
          <p:cNvPr id="13" name="Flowchart: Punched Tape 12"/>
          <p:cNvSpPr/>
          <p:nvPr/>
        </p:nvSpPr>
        <p:spPr>
          <a:xfrm>
            <a:off x="381000" y="1752600"/>
            <a:ext cx="3581400" cy="784412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1. Life cycle analysis (LCA)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4876800"/>
            <a:ext cx="8534400" cy="1600200"/>
          </a:xfrm>
          <a:prstGeom prst="rect">
            <a:avLst/>
          </a:prstGeom>
          <a:solidFill>
            <a:schemeClr val="accent4">
              <a:alpha val="31000"/>
            </a:schemeClr>
          </a:solidFill>
          <a:ln>
            <a:solidFill>
              <a:schemeClr val="accent1"/>
            </a:solidFill>
          </a:ln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Key question addressed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 smtClean="0"/>
          </a:p>
          <a:p>
            <a:pPr lvl="0" latinLnBrk="1">
              <a:spcBef>
                <a:spcPct val="0"/>
              </a:spcBef>
            </a:pPr>
            <a:r>
              <a:rPr lang="en-US" sz="2000" dirty="0" smtClean="0"/>
              <a:t>Potential environmental impacts associated with the identified inputs </a:t>
            </a:r>
          </a:p>
          <a:p>
            <a:pPr lvl="0" latinLnBrk="1">
              <a:spcBef>
                <a:spcPct val="0"/>
              </a:spcBef>
            </a:pPr>
            <a:r>
              <a:rPr lang="en-US" sz="2000" dirty="0" smtClean="0"/>
              <a:t>and releases, or processes </a:t>
            </a:r>
          </a:p>
          <a:p>
            <a:pPr lvl="0" latinLnBrk="1">
              <a:spcBef>
                <a:spcPct val="0"/>
              </a:spcBef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685800"/>
            <a:ext cx="8229600" cy="762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Approach 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398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001000" cy="1066800"/>
          </a:xfrm>
          <a:noFill/>
        </p:spPr>
        <p:txBody>
          <a:bodyPr>
            <a:normAutofit fontScale="47500" lnSpcReduction="20000"/>
          </a:bodyPr>
          <a:lstStyle/>
          <a:p>
            <a:pPr lvl="2">
              <a:buFont typeface="Lucida Sans Unicode" pitchFamily="34" charset="0"/>
              <a:buChar char="⇒"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en-US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Approach  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381000" y="1600200"/>
            <a:ext cx="4572000" cy="784412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2. Financial/economic and policy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4743271"/>
            <a:ext cx="8077200" cy="1200329"/>
          </a:xfrm>
          <a:prstGeom prst="rect">
            <a:avLst/>
          </a:prstGeom>
          <a:solidFill>
            <a:schemeClr val="accent4">
              <a:alpha val="34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2"/>
            <a:r>
              <a:rPr lang="en-US" dirty="0" smtClean="0">
                <a:solidFill>
                  <a:srgbClr val="002060"/>
                </a:solidFill>
              </a:rPr>
              <a:t>These tools are employed for determining the optimum use of scarce resources, involving comparison of two or more alternatives in achieving a specific objective under the given assumptions and constraints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667000"/>
            <a:ext cx="8077200" cy="2031325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Major financial analysis tools</a:t>
            </a:r>
          </a:p>
          <a:p>
            <a:endParaRPr lang="en-US" dirty="0" smtClean="0"/>
          </a:p>
          <a:p>
            <a:r>
              <a:rPr lang="en-US" dirty="0" smtClean="0"/>
              <a:t>	Net present value analysis, </a:t>
            </a:r>
            <a:r>
              <a:rPr lang="en-US" dirty="0" err="1" smtClean="0"/>
              <a:t>Faustmann</a:t>
            </a:r>
            <a:r>
              <a:rPr lang="en-US" dirty="0" smtClean="0"/>
              <a:t> formula, Hartman formula, 	discounted cash flow analysis</a:t>
            </a:r>
          </a:p>
          <a:p>
            <a:endParaRPr lang="en-US" dirty="0" smtClean="0"/>
          </a:p>
          <a:p>
            <a:r>
              <a:rPr lang="en-US" dirty="0" smtClean="0"/>
              <a:t>Policy  review and analysis </a:t>
            </a:r>
          </a:p>
          <a:p>
            <a:r>
              <a:rPr lang="en-US" dirty="0" smtClean="0"/>
              <a:t>	tax policy, subsidies effect analysis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713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2">
      <a:dk1>
        <a:srgbClr val="425519"/>
      </a:dk1>
      <a:lt1>
        <a:sysClr val="window" lastClr="FFFFFF"/>
      </a:lt1>
      <a:dk2>
        <a:srgbClr val="4A3E21"/>
      </a:dk2>
      <a:lt2>
        <a:srgbClr val="BADDA2"/>
      </a:lt2>
      <a:accent1>
        <a:srgbClr val="3891A7"/>
      </a:accent1>
      <a:accent2>
        <a:srgbClr val="66A53B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2302</TotalTime>
  <Words>1044</Words>
  <Application>Microsoft Office PowerPoint</Application>
  <PresentationFormat>On-screen Show (4:3)</PresentationFormat>
  <Paragraphs>189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Aim 4 : Economics and Policy</vt:lpstr>
      <vt:lpstr>Aim 4 Members</vt:lpstr>
      <vt:lpstr>    Objectives </vt:lpstr>
      <vt:lpstr>Key linkage to Other Aim Groups</vt:lpstr>
      <vt:lpstr>    Relation to PINEMAP goals</vt:lpstr>
      <vt:lpstr>Approach  </vt:lpstr>
      <vt:lpstr>Approach/method  </vt:lpstr>
      <vt:lpstr>How would other groups assist?   Providing data on each stage of a product's life from cradle to  grave (from raw material extraction through materials processing,  manufacture, distribution, use, repair and maintenance, and disposal or  recycling);  and modeling results  </vt:lpstr>
      <vt:lpstr>Approach  </vt:lpstr>
      <vt:lpstr>Approach  </vt:lpstr>
      <vt:lpstr>Approach </vt:lpstr>
      <vt:lpstr>Approach </vt:lpstr>
      <vt:lpstr>Approach </vt:lpstr>
      <vt:lpstr>Approach </vt:lpstr>
      <vt:lpstr>Approach </vt:lpstr>
      <vt:lpstr>Approach </vt:lpstr>
      <vt:lpstr>PowerPoint Presentation</vt:lpstr>
    </vt:vector>
  </TitlesOfParts>
  <Company>Civil Engineering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Credit and Incentives</dc:title>
  <dc:creator>wmm1443</dc:creator>
  <cp:lastModifiedBy>Ireland, Jessica JT</cp:lastModifiedBy>
  <cp:revision>283</cp:revision>
  <dcterms:created xsi:type="dcterms:W3CDTF">2011-10-21T20:06:03Z</dcterms:created>
  <dcterms:modified xsi:type="dcterms:W3CDTF">2012-03-26T20:43:34Z</dcterms:modified>
</cp:coreProperties>
</file>