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theme/themeOverride1.xml" ContentType="application/vnd.openxmlformats-officedocument.themeOverr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82" r:id="rId3"/>
    <p:sldId id="283" r:id="rId4"/>
    <p:sldId id="284" r:id="rId5"/>
    <p:sldId id="257" r:id="rId6"/>
    <p:sldId id="258" r:id="rId7"/>
    <p:sldId id="259" r:id="rId8"/>
    <p:sldId id="260" r:id="rId9"/>
    <p:sldId id="261" r:id="rId10"/>
    <p:sldId id="263" r:id="rId11"/>
    <p:sldId id="264" r:id="rId12"/>
    <p:sldId id="265" r:id="rId13"/>
    <p:sldId id="268" r:id="rId14"/>
    <p:sldId id="270" r:id="rId15"/>
    <p:sldId id="271" r:id="rId16"/>
    <p:sldId id="272" r:id="rId17"/>
    <p:sldId id="288" r:id="rId18"/>
    <p:sldId id="286" r:id="rId19"/>
    <p:sldId id="274" r:id="rId20"/>
    <p:sldId id="287" r:id="rId21"/>
    <p:sldId id="275" r:id="rId22"/>
    <p:sldId id="276" r:id="rId23"/>
    <p:sldId id="277" r:id="rId24"/>
    <p:sldId id="278" r:id="rId25"/>
    <p:sldId id="279" r:id="rId26"/>
    <p:sldId id="280" r:id="rId27"/>
    <p:sldId id="289" r:id="rId28"/>
    <p:sldId id="290" r:id="rId29"/>
    <p:sldId id="293" r:id="rId30"/>
    <p:sldId id="294" r:id="rId31"/>
    <p:sldId id="291" r:id="rId32"/>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60" autoAdjust="0"/>
    <p:restoredTop sz="91219" autoAdjust="0"/>
  </p:normalViewPr>
  <p:slideViewPr>
    <p:cSldViewPr>
      <p:cViewPr varScale="1">
        <p:scale>
          <a:sx n="48" d="100"/>
          <a:sy n="48" d="100"/>
        </p:scale>
        <p:origin x="-1330" y="-58"/>
      </p:cViewPr>
      <p:guideLst>
        <p:guide orient="horz" pos="2160"/>
        <p:guide pos="2880"/>
      </p:guideLst>
    </p:cSldViewPr>
  </p:slideViewPr>
  <p:outlineViewPr>
    <p:cViewPr>
      <p:scale>
        <a:sx n="33" d="100"/>
        <a:sy n="33" d="100"/>
      </p:scale>
      <p:origin x="48" y="2115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A4184D14-53F0-4797-A5FF-E348FD306215}" type="datetimeFigureOut">
              <a:rPr lang="en-US" smtClean="0"/>
              <a:pPr/>
              <a:t>3/22/2012</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E00F44F0-7B43-48AA-B734-4E30DB700C2C}" type="slidenum">
              <a:rPr lang="en-US" smtClean="0"/>
              <a:pPr/>
              <a:t>‹#›</a:t>
            </a:fld>
            <a:endParaRPr lang="en-US"/>
          </a:p>
        </p:txBody>
      </p:sp>
    </p:spTree>
    <p:extLst>
      <p:ext uri="{BB962C8B-B14F-4D97-AF65-F5344CB8AC3E}">
        <p14:creationId xmlns="" xmlns:p14="http://schemas.microsoft.com/office/powerpoint/2010/main" val="272587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1963"/>
          </a:xfrm>
          <a:prstGeom prst="rect">
            <a:avLst/>
          </a:prstGeom>
        </p:spPr>
        <p:txBody>
          <a:bodyPr vert="horz" lIns="91440" tIns="45720" rIns="91440" bIns="45720" rtlCol="0"/>
          <a:lstStyle>
            <a:lvl1pPr algn="r">
              <a:defRPr sz="1200"/>
            </a:lvl1pPr>
          </a:lstStyle>
          <a:p>
            <a:fld id="{5BF5E848-AC69-449E-8183-4A599E1F8AB5}" type="datetimeFigureOut">
              <a:rPr lang="en-US" smtClean="0"/>
              <a:pPr/>
              <a:t>3/22/2012</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387850"/>
            <a:ext cx="5559425" cy="415607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1963"/>
          </a:xfrm>
          <a:prstGeom prst="rect">
            <a:avLst/>
          </a:prstGeom>
        </p:spPr>
        <p:txBody>
          <a:bodyPr vert="horz" lIns="91440" tIns="45720" rIns="91440" bIns="45720" rtlCol="0" anchor="b"/>
          <a:lstStyle>
            <a:lvl1pPr algn="r">
              <a:defRPr sz="1200"/>
            </a:lvl1pPr>
          </a:lstStyle>
          <a:p>
            <a:fld id="{11DF08D8-9B9A-43C3-914F-68A0B8BAE6C7}" type="slidenum">
              <a:rPr lang="en-US" smtClean="0"/>
              <a:pPr/>
              <a:t>‹#›</a:t>
            </a:fld>
            <a:endParaRPr lang="en-US"/>
          </a:p>
        </p:txBody>
      </p:sp>
    </p:spTree>
    <p:extLst>
      <p:ext uri="{BB962C8B-B14F-4D97-AF65-F5344CB8AC3E}">
        <p14:creationId xmlns="" xmlns:p14="http://schemas.microsoft.com/office/powerpoint/2010/main" val="689076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DF08D8-9B9A-43C3-914F-68A0B8BAE6C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DF08D8-9B9A-43C3-914F-68A0B8BAE6C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DF08D8-9B9A-43C3-914F-68A0B8BAE6C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DF08D8-9B9A-43C3-914F-68A0B8BAE6C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1DF08D8-9B9A-43C3-914F-68A0B8BAE6C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6D41EE-C86D-4219-AA6E-08665F0FCC3E}"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6D41EE-C86D-4219-AA6E-08665F0FCC3E}"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6D41EE-C86D-4219-AA6E-08665F0FCC3E}"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6D41EE-C86D-4219-AA6E-08665F0FCC3E}"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6D41EE-C86D-4219-AA6E-08665F0FCC3E}"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6D41EE-C86D-4219-AA6E-08665F0FCC3E}" type="datetimeFigureOut">
              <a:rPr lang="en-US" smtClean="0"/>
              <a:pPr/>
              <a:t>3/22/2012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6D41EE-C86D-4219-AA6E-08665F0FCC3E}" type="datetimeFigureOut">
              <a:rPr lang="en-US" smtClean="0"/>
              <a:pPr/>
              <a:t>3/22/2012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6D41EE-C86D-4219-AA6E-08665F0FCC3E}" type="datetimeFigureOut">
              <a:rPr lang="en-US" smtClean="0"/>
              <a:pPr/>
              <a:t>3/22/2012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6D41EE-C86D-4219-AA6E-08665F0FCC3E}" type="datetimeFigureOut">
              <a:rPr lang="en-US" smtClean="0"/>
              <a:pPr/>
              <a:t>3/22/2012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6D41EE-C86D-4219-AA6E-08665F0FCC3E}" type="datetimeFigureOut">
              <a:rPr lang="en-US" smtClean="0"/>
              <a:pPr/>
              <a:t>3/22/2012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6D41EE-C86D-4219-AA6E-08665F0FCC3E}" type="datetimeFigureOut">
              <a:rPr lang="en-US" smtClean="0"/>
              <a:pPr/>
              <a:t>3/22/2012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741FF4-6AF3-4782-B138-A951B940A7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6D41EE-C86D-4219-AA6E-08665F0FCC3E}" type="datetimeFigureOut">
              <a:rPr lang="en-US" smtClean="0"/>
              <a:pPr/>
              <a:t>3/22/2012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741FF4-6AF3-4782-B138-A951B940A7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hemeOverride" Target="../theme/themeOverride1.xml"/><Relationship Id="rId5" Type="http://schemas.openxmlformats.org/officeDocument/2006/relationships/image" Target="../media/image5.jpeg"/><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13.jpeg"/></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09600"/>
            <a:ext cx="8001000" cy="1470025"/>
          </a:xfrm>
        </p:spPr>
        <p:txBody>
          <a:bodyPr/>
          <a:lstStyle/>
          <a:p>
            <a:r>
              <a:rPr lang="en-US" dirty="0" smtClean="0"/>
              <a:t>Pinemap</a:t>
            </a:r>
            <a:r>
              <a:rPr lang="en-US" dirty="0"/>
              <a:t> </a:t>
            </a:r>
            <a:r>
              <a:rPr lang="en-US" dirty="0" smtClean="0"/>
              <a:t>Graduate Course  Assignment 1</a:t>
            </a:r>
            <a:endParaRPr lang="en-US" dirty="0"/>
          </a:p>
        </p:txBody>
      </p:sp>
      <p:sp>
        <p:nvSpPr>
          <p:cNvPr id="3" name="Subtitle 2"/>
          <p:cNvSpPr>
            <a:spLocks noGrp="1"/>
          </p:cNvSpPr>
          <p:nvPr>
            <p:ph type="subTitle" idx="1"/>
          </p:nvPr>
        </p:nvSpPr>
        <p:spPr>
          <a:xfrm>
            <a:off x="1371600" y="1981200"/>
            <a:ext cx="6400800" cy="1752600"/>
          </a:xfrm>
        </p:spPr>
        <p:txBody>
          <a:bodyPr/>
          <a:lstStyle/>
          <a:p>
            <a:r>
              <a:rPr lang="en-US" altLang="zh-CN" dirty="0" smtClean="0">
                <a:solidFill>
                  <a:srgbClr val="00B050"/>
                </a:solidFill>
              </a:rPr>
              <a:t>(Genetics of Adaptation)</a:t>
            </a:r>
          </a:p>
          <a:p>
            <a:endParaRPr lang="en-US" dirty="0"/>
          </a:p>
        </p:txBody>
      </p:sp>
      <p:sp>
        <p:nvSpPr>
          <p:cNvPr id="5" name="Subtitle 2"/>
          <p:cNvSpPr txBox="1">
            <a:spLocks/>
          </p:cNvSpPr>
          <p:nvPr/>
        </p:nvSpPr>
        <p:spPr>
          <a:xfrm>
            <a:off x="1981200" y="4114800"/>
            <a:ext cx="6553200" cy="2057400"/>
          </a:xfrm>
          <a:prstGeom prst="rect">
            <a:avLst/>
          </a:prstGeom>
        </p:spPr>
        <p:txBody>
          <a:bodyPr vert="horz" lIns="91440" tIns="45720" rIns="91440" bIns="45720" rtlCol="0">
            <a:normAutofit fontScale="92500" lnSpcReduction="10000"/>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CN" sz="3200" b="0" i="0" u="none" strike="noStrike" kern="1200" cap="none" spc="0" normalizeH="0" baseline="0" noProof="0" dirty="0" smtClean="0">
                <a:ln>
                  <a:noFill/>
                </a:ln>
                <a:effectLst/>
                <a:uLnTx/>
                <a:uFillTx/>
                <a:latin typeface="+mn-lt"/>
                <a:ea typeface="+mn-ea"/>
                <a:cs typeface="+mn-cs"/>
              </a:rPr>
              <a:t>Rajesh K Bawa</a:t>
            </a: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CN" sz="3200" b="0" i="0" u="none" strike="noStrike" kern="1200" cap="none" spc="0" normalizeH="0" baseline="0" noProof="0" dirty="0" smtClean="0">
                <a:ln>
                  <a:noFill/>
                </a:ln>
                <a:effectLst/>
                <a:uLnTx/>
                <a:uFillTx/>
                <a:latin typeface="+mn-lt"/>
                <a:ea typeface="+mn-ea"/>
                <a:cs typeface="+mn-cs"/>
              </a:rPr>
              <a:t>Alfredo E. </a:t>
            </a:r>
            <a:r>
              <a:rPr kumimoji="0" lang="en-US" altLang="zh-CN" sz="3200" b="0" i="0" u="none" strike="noStrike" kern="1200" cap="none" spc="0" normalizeH="0" baseline="0" noProof="0" dirty="0" err="1" smtClean="0">
                <a:ln>
                  <a:noFill/>
                </a:ln>
                <a:effectLst/>
                <a:uLnTx/>
                <a:uFillTx/>
                <a:latin typeface="+mn-lt"/>
                <a:ea typeface="+mn-ea"/>
                <a:cs typeface="+mn-cs"/>
              </a:rPr>
              <a:t>Farjat</a:t>
            </a:r>
            <a:endParaRPr kumimoji="0" lang="en-US" altLang="zh-CN" sz="3200" b="0" i="0" u="none" strike="noStrike" kern="1200" cap="none" spc="0" normalizeH="0" baseline="0" noProof="0" dirty="0" smtClean="0">
              <a:ln>
                <a:noFill/>
              </a:ln>
              <a:effectLst/>
              <a:uLnTx/>
              <a:uFillTx/>
              <a:latin typeface="+mn-lt"/>
              <a:ea typeface="+mn-ea"/>
              <a:cs typeface="+mn-cs"/>
            </a:endParaRP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CN" sz="3200" b="0" i="0" u="none" strike="noStrike" kern="1200" cap="none" spc="0" normalizeH="0" baseline="0" noProof="0" dirty="0" err="1" smtClean="0">
                <a:ln>
                  <a:noFill/>
                </a:ln>
                <a:effectLst/>
                <a:uLnTx/>
                <a:uFillTx/>
                <a:latin typeface="+mn-lt"/>
                <a:ea typeface="+mn-ea"/>
                <a:cs typeface="+mn-cs"/>
              </a:rPr>
              <a:t>Mengmeng</a:t>
            </a:r>
            <a:r>
              <a:rPr kumimoji="0" lang="en-US" altLang="zh-CN" sz="3200" b="0" i="0" u="none" strike="noStrike" kern="1200" cap="none" spc="0" normalizeH="0" baseline="0" noProof="0" dirty="0" smtClean="0">
                <a:ln>
                  <a:noFill/>
                </a:ln>
                <a:effectLst/>
                <a:uLnTx/>
                <a:uFillTx/>
                <a:latin typeface="+mn-lt"/>
                <a:ea typeface="+mn-ea"/>
                <a:cs typeface="+mn-cs"/>
              </a:rPr>
              <a:t> Lu</a:t>
            </a: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CN" sz="3200" b="0" i="0" u="none" strike="noStrike" kern="1200" cap="none" spc="0" normalizeH="0" baseline="0" noProof="0" dirty="0" err="1" smtClean="0">
                <a:ln>
                  <a:noFill/>
                </a:ln>
                <a:effectLst/>
                <a:uLnTx/>
                <a:uFillTx/>
                <a:latin typeface="+mn-lt"/>
                <a:ea typeface="+mn-ea"/>
                <a:cs typeface="+mn-cs"/>
              </a:rPr>
              <a:t>Jianxing</a:t>
            </a:r>
            <a:r>
              <a:rPr kumimoji="0" lang="en-US" altLang="zh-CN" sz="3200" b="0" i="0" u="none" strike="noStrike" kern="1200" cap="none" spc="0" normalizeH="0" baseline="0" noProof="0" dirty="0" smtClean="0">
                <a:ln>
                  <a:noFill/>
                </a:ln>
                <a:effectLst/>
                <a:uLnTx/>
                <a:uFillTx/>
                <a:latin typeface="+mn-lt"/>
                <a:ea typeface="+mn-ea"/>
                <a:cs typeface="+mn-cs"/>
              </a:rPr>
              <a:t> Zhang</a:t>
            </a:r>
            <a:endParaRPr kumimoji="0" lang="zh-CN" altLang="en-US" sz="3200" b="0" i="0" u="none" strike="noStrike" kern="1200" cap="none" spc="0" normalizeH="0" baseline="0" noProof="0" dirty="0">
              <a:ln>
                <a:noFill/>
              </a:ln>
              <a:effectLst/>
              <a:uLnTx/>
              <a:uFillTx/>
              <a:latin typeface="+mn-lt"/>
              <a:ea typeface="+mn-ea"/>
              <a:cs typeface="+mn-cs"/>
            </a:endParaRPr>
          </a:p>
        </p:txBody>
      </p:sp>
      <p:pic>
        <p:nvPicPr>
          <p:cNvPr id="6" name="Picture 5" descr="vt_fp_header.jpg"/>
          <p:cNvPicPr>
            <a:picLocks noChangeAspect="1"/>
          </p:cNvPicPr>
          <p:nvPr/>
        </p:nvPicPr>
        <p:blipFill>
          <a:blip r:embed="rId3" cstate="print"/>
          <a:stretch>
            <a:fillRect/>
          </a:stretch>
        </p:blipFill>
        <p:spPr>
          <a:xfrm>
            <a:off x="5257800" y="4191000"/>
            <a:ext cx="2971800" cy="457200"/>
          </a:xfrm>
          <a:prstGeom prst="rect">
            <a:avLst/>
          </a:prstGeom>
        </p:spPr>
      </p:pic>
      <p:pic>
        <p:nvPicPr>
          <p:cNvPr id="7" name="Picture 6" descr="head_logo.gif"/>
          <p:cNvPicPr>
            <a:picLocks noChangeAspect="1"/>
          </p:cNvPicPr>
          <p:nvPr/>
        </p:nvPicPr>
        <p:blipFill>
          <a:blip r:embed="rId4" cstate="print"/>
          <a:stretch>
            <a:fillRect/>
          </a:stretch>
        </p:blipFill>
        <p:spPr>
          <a:xfrm>
            <a:off x="5257800" y="4648200"/>
            <a:ext cx="2971800" cy="409575"/>
          </a:xfrm>
          <a:prstGeom prst="rect">
            <a:avLst/>
          </a:prstGeom>
        </p:spPr>
      </p:pic>
      <p:pic>
        <p:nvPicPr>
          <p:cNvPr id="8" name="图片 6" descr="primaryMark.jpg"/>
          <p:cNvPicPr>
            <a:picLocks noChangeAspect="1"/>
          </p:cNvPicPr>
          <p:nvPr/>
        </p:nvPicPr>
        <p:blipFill>
          <a:blip r:embed="rId5" cstate="print"/>
          <a:stretch>
            <a:fillRect/>
          </a:stretch>
        </p:blipFill>
        <p:spPr>
          <a:xfrm>
            <a:off x="5257800" y="5105400"/>
            <a:ext cx="2971800" cy="448221"/>
          </a:xfrm>
          <a:prstGeom prst="rect">
            <a:avLst/>
          </a:prstGeom>
        </p:spPr>
      </p:pic>
      <p:pic>
        <p:nvPicPr>
          <p:cNvPr id="9" name="Picture 769" descr="UF new logo"/>
          <p:cNvPicPr>
            <a:picLocks noChangeArrowheads="1"/>
          </p:cNvPicPr>
          <p:nvPr/>
        </p:nvPicPr>
        <p:blipFill>
          <a:blip r:embed="rId6" cstate="print"/>
          <a:srcRect/>
          <a:stretch>
            <a:fillRect/>
          </a:stretch>
        </p:blipFill>
        <p:spPr bwMode="auto">
          <a:xfrm>
            <a:off x="5181600" y="5562600"/>
            <a:ext cx="3124200" cy="457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536" y="260132"/>
            <a:ext cx="8229600" cy="1143000"/>
          </a:xfrm>
        </p:spPr>
        <p:txBody>
          <a:bodyPr/>
          <a:lstStyle/>
          <a:p>
            <a:r>
              <a:rPr lang="en-US" dirty="0" smtClean="0"/>
              <a:t>Why focus on quantitative traits?</a:t>
            </a:r>
            <a:endParaRPr lang="en-US" dirty="0"/>
          </a:p>
        </p:txBody>
      </p:sp>
      <p:sp>
        <p:nvSpPr>
          <p:cNvPr id="3" name="Content Placeholder 2"/>
          <p:cNvSpPr>
            <a:spLocks noGrp="1"/>
          </p:cNvSpPr>
          <p:nvPr>
            <p:ph idx="1"/>
          </p:nvPr>
        </p:nvSpPr>
        <p:spPr>
          <a:xfrm>
            <a:off x="0" y="1757860"/>
            <a:ext cx="8929718" cy="4800600"/>
          </a:xfrm>
        </p:spPr>
        <p:txBody>
          <a:bodyPr>
            <a:normAutofit fontScale="92500" lnSpcReduction="10000"/>
          </a:bodyPr>
          <a:lstStyle/>
          <a:p>
            <a:r>
              <a:rPr lang="en-US" dirty="0" smtClean="0"/>
              <a:t>The traits related to fitness of the tree, and the ones which are agronomicaly relevant are all complex traits</a:t>
            </a:r>
          </a:p>
          <a:p>
            <a:pPr>
              <a:buNone/>
            </a:pPr>
            <a:endParaRPr lang="en-US" dirty="0" smtClean="0"/>
          </a:p>
          <a:p>
            <a:r>
              <a:rPr lang="en-US" dirty="0" smtClean="0"/>
              <a:t>These traits fall into four categories: growth and biomass, apical bud phenology, resistance to biotic and abiotic stress and wood properties.</a:t>
            </a:r>
          </a:p>
          <a:p>
            <a:endParaRPr lang="en-US" dirty="0" smtClean="0"/>
          </a:p>
          <a:p>
            <a:r>
              <a:rPr lang="en-US" dirty="0" smtClean="0"/>
              <a:t>So the variation we see in these traits is sum of small variations in large number of genes controlling that trait.</a:t>
            </a:r>
          </a:p>
          <a:p>
            <a:endParaRPr lang="en-US" dirty="0" smtClean="0"/>
          </a:p>
          <a:p>
            <a:endParaRPr lang="en-US" dirty="0"/>
          </a:p>
        </p:txBody>
      </p:sp>
      <p:pic>
        <p:nvPicPr>
          <p:cNvPr id="4" name="Picture 3" descr="Loblolly-Pine.jpg"/>
          <p:cNvPicPr>
            <a:picLocks noChangeAspect="1"/>
          </p:cNvPicPr>
          <p:nvPr/>
        </p:nvPicPr>
        <p:blipFill>
          <a:blip r:embed="rId3" cstate="print"/>
          <a:stretch>
            <a:fillRect/>
          </a:stretch>
        </p:blipFill>
        <p:spPr>
          <a:xfrm>
            <a:off x="8077200" y="152400"/>
            <a:ext cx="1066800" cy="17526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9842"/>
            <a:ext cx="8229600" cy="1143000"/>
          </a:xfrm>
        </p:spPr>
        <p:txBody>
          <a:bodyPr/>
          <a:lstStyle/>
          <a:p>
            <a:r>
              <a:rPr lang="en-US" dirty="0" smtClean="0"/>
              <a:t>Why focus on quantitative traits?</a:t>
            </a:r>
            <a:endParaRPr lang="en-US" dirty="0"/>
          </a:p>
        </p:txBody>
      </p:sp>
      <p:sp>
        <p:nvSpPr>
          <p:cNvPr id="3" name="Content Placeholder 2"/>
          <p:cNvSpPr>
            <a:spLocks noGrp="1"/>
          </p:cNvSpPr>
          <p:nvPr>
            <p:ph idx="1"/>
          </p:nvPr>
        </p:nvSpPr>
        <p:spPr>
          <a:xfrm>
            <a:off x="285720" y="1450430"/>
            <a:ext cx="5072098" cy="4953000"/>
          </a:xfrm>
        </p:spPr>
        <p:txBody>
          <a:bodyPr>
            <a:normAutofit lnSpcReduction="10000"/>
          </a:bodyPr>
          <a:lstStyle/>
          <a:p>
            <a:r>
              <a:rPr lang="en-US" sz="2800" dirty="0" smtClean="0"/>
              <a:t>This quantitative trait variation is attributable to few genes with large effect (major genes) and large number of genes with small effect (minor genes).</a:t>
            </a:r>
          </a:p>
          <a:p>
            <a:pPr>
              <a:buNone/>
            </a:pPr>
            <a:endParaRPr lang="en-US" sz="2800" dirty="0" smtClean="0"/>
          </a:p>
          <a:p>
            <a:r>
              <a:rPr lang="en-US" sz="2800" dirty="0" smtClean="0"/>
              <a:t>Figure on the right shows genes involved in flowering in </a:t>
            </a:r>
            <a:r>
              <a:rPr lang="en-US" sz="2800" i="1" dirty="0" smtClean="0"/>
              <a:t>Arabidopsis</a:t>
            </a:r>
            <a:r>
              <a:rPr lang="en-US" sz="2800" dirty="0" smtClean="0"/>
              <a:t>. Genes highlighted in green are major genes.</a:t>
            </a:r>
          </a:p>
          <a:p>
            <a:endParaRPr lang="en-US" sz="2800" dirty="0" smtClean="0"/>
          </a:p>
          <a:p>
            <a:endParaRPr lang="en-US" sz="2800" dirty="0"/>
          </a:p>
        </p:txBody>
      </p:sp>
      <p:pic>
        <p:nvPicPr>
          <p:cNvPr id="4" name="Picture 3" descr="c cycle_AT.jpg"/>
          <p:cNvPicPr>
            <a:picLocks noChangeAspect="1"/>
          </p:cNvPicPr>
          <p:nvPr/>
        </p:nvPicPr>
        <p:blipFill>
          <a:blip r:embed="rId3" cstate="print"/>
          <a:srcRect/>
          <a:stretch>
            <a:fillRect/>
          </a:stretch>
        </p:blipFill>
        <p:spPr bwMode="auto">
          <a:xfrm>
            <a:off x="5638800" y="1447800"/>
            <a:ext cx="3352800" cy="4876800"/>
          </a:xfrm>
          <a:prstGeom prst="rect">
            <a:avLst/>
          </a:prstGeom>
          <a:noFill/>
          <a:ln w="9525">
            <a:noFill/>
            <a:miter lim="800000"/>
            <a:headEnd/>
            <a:tailEnd/>
          </a:ln>
        </p:spPr>
      </p:pic>
      <p:pic>
        <p:nvPicPr>
          <p:cNvPr id="5" name="Picture 4" descr="Loblolly-Pine.jpg"/>
          <p:cNvPicPr>
            <a:picLocks noChangeAspect="1"/>
          </p:cNvPicPr>
          <p:nvPr/>
        </p:nvPicPr>
        <p:blipFill>
          <a:blip r:embed="rId4" cstate="print"/>
          <a:stretch>
            <a:fillRect/>
          </a:stretch>
        </p:blipFill>
        <p:spPr>
          <a:xfrm>
            <a:off x="8077200" y="152400"/>
            <a:ext cx="1066800" cy="12192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80" y="274638"/>
            <a:ext cx="8229600" cy="1143000"/>
          </a:xfrm>
        </p:spPr>
        <p:txBody>
          <a:bodyPr/>
          <a:lstStyle/>
          <a:p>
            <a:r>
              <a:rPr lang="en-US" dirty="0" smtClean="0"/>
              <a:t>Why phenotyping?</a:t>
            </a:r>
            <a:endParaRPr lang="en-US" dirty="0"/>
          </a:p>
        </p:txBody>
      </p:sp>
      <p:sp>
        <p:nvSpPr>
          <p:cNvPr id="3" name="Content Placeholder 2"/>
          <p:cNvSpPr>
            <a:spLocks noGrp="1"/>
          </p:cNvSpPr>
          <p:nvPr>
            <p:ph idx="1"/>
          </p:nvPr>
        </p:nvSpPr>
        <p:spPr>
          <a:xfrm>
            <a:off x="47284" y="1505604"/>
            <a:ext cx="8229600" cy="5105400"/>
          </a:xfrm>
        </p:spPr>
        <p:txBody>
          <a:bodyPr>
            <a:normAutofit fontScale="85000" lnSpcReduction="10000"/>
          </a:bodyPr>
          <a:lstStyle/>
          <a:p>
            <a:r>
              <a:rPr lang="en-US" dirty="0" smtClean="0"/>
              <a:t>Timing of </a:t>
            </a:r>
            <a:r>
              <a:rPr lang="en-US" dirty="0" err="1" smtClean="0"/>
              <a:t>phenological</a:t>
            </a:r>
            <a:r>
              <a:rPr lang="en-US" dirty="0" smtClean="0"/>
              <a:t> traits like bud set, bud flush are related to local climate ( mostly temperature and light) conditions</a:t>
            </a:r>
          </a:p>
          <a:p>
            <a:pPr>
              <a:buNone/>
            </a:pPr>
            <a:endParaRPr lang="en-US" dirty="0" smtClean="0"/>
          </a:p>
          <a:p>
            <a:r>
              <a:rPr lang="en-US" dirty="0" smtClean="0"/>
              <a:t>Common garden experiments have shown that same species from different locations have different timings for these traits, demonstrating local adaptation</a:t>
            </a:r>
          </a:p>
          <a:p>
            <a:pPr>
              <a:buNone/>
            </a:pPr>
            <a:endParaRPr lang="en-US" dirty="0" smtClean="0"/>
          </a:p>
          <a:p>
            <a:r>
              <a:rPr lang="en-US" dirty="0" smtClean="0"/>
              <a:t>Genetic variation found has to be associated to specific traits measured (at specific location and time) to find functional relevance of that variation, termed as marker-trait associations</a:t>
            </a:r>
          </a:p>
          <a:p>
            <a:endParaRPr lang="en-US" dirty="0"/>
          </a:p>
        </p:txBody>
      </p:sp>
      <p:pic>
        <p:nvPicPr>
          <p:cNvPr id="4" name="Picture 3" descr="Loblolly-Pine.jpg"/>
          <p:cNvPicPr>
            <a:picLocks noChangeAspect="1"/>
          </p:cNvPicPr>
          <p:nvPr/>
        </p:nvPicPr>
        <p:blipFill>
          <a:blip r:embed="rId3" cstate="print"/>
          <a:stretch>
            <a:fillRect/>
          </a:stretch>
        </p:blipFill>
        <p:spPr>
          <a:xfrm>
            <a:off x="8077200" y="152400"/>
            <a:ext cx="1066800" cy="16002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0" y="1752600"/>
            <a:ext cx="9144000" cy="3810000"/>
          </a:xfrm>
        </p:spPr>
        <p:txBody>
          <a:bodyPr>
            <a:normAutofit/>
          </a:bodyPr>
          <a:lstStyle/>
          <a:p>
            <a:r>
              <a:rPr lang="en-US" dirty="0" smtClean="0"/>
              <a:t>Genetic studies will be conducted in 3 populations:</a:t>
            </a:r>
          </a:p>
          <a:p>
            <a:pPr>
              <a:buNone/>
            </a:pPr>
            <a:endParaRPr lang="en-US" dirty="0" smtClean="0"/>
          </a:p>
          <a:p>
            <a:pPr marL="971550" lvl="1" indent="-514350">
              <a:buAutoNum type="arabicPeriod"/>
            </a:pPr>
            <a:r>
              <a:rPr lang="en-US" dirty="0" smtClean="0"/>
              <a:t>Plantations selection seed source study (PSSSS)</a:t>
            </a:r>
          </a:p>
          <a:p>
            <a:pPr marL="971550" lvl="1" indent="-514350">
              <a:buAutoNum type="arabicPeriod"/>
            </a:pPr>
            <a:r>
              <a:rPr lang="en-US" dirty="0" smtClean="0"/>
              <a:t>Comparing </a:t>
            </a:r>
            <a:r>
              <a:rPr lang="en-US" dirty="0" err="1" smtClean="0"/>
              <a:t>clonal</a:t>
            </a:r>
            <a:r>
              <a:rPr lang="en-US" dirty="0" smtClean="0"/>
              <a:t> lines on experimental sites (CCLONES)</a:t>
            </a:r>
          </a:p>
          <a:p>
            <a:pPr marL="971550" lvl="1" indent="-514350">
              <a:buAutoNum type="arabicPeriod"/>
            </a:pPr>
            <a:r>
              <a:rPr lang="en-US" dirty="0" smtClean="0"/>
              <a:t>Allele discovery of economic pine traits 2 (ADEPT2)</a:t>
            </a:r>
            <a:endParaRPr lang="en-US" dirty="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229600" cy="1143000"/>
          </a:xfrm>
        </p:spPr>
        <p:txBody>
          <a:bodyPr/>
          <a:lstStyle/>
          <a:p>
            <a:r>
              <a:rPr lang="en-US" dirty="0" smtClean="0"/>
              <a:t>Methods</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Complete </a:t>
            </a:r>
            <a:r>
              <a:rPr lang="el-GR" dirty="0" smtClean="0"/>
              <a:t>δ</a:t>
            </a:r>
            <a:r>
              <a:rPr lang="en-US" baseline="30000" dirty="0" smtClean="0"/>
              <a:t>13</a:t>
            </a:r>
            <a:r>
              <a:rPr lang="en-US" dirty="0" smtClean="0"/>
              <a:t> studies on ADEPT2 populations</a:t>
            </a:r>
          </a:p>
          <a:p>
            <a:pPr marL="914400" lvl="1" indent="-514350"/>
            <a:r>
              <a:rPr lang="en-US" dirty="0" smtClean="0"/>
              <a:t>Water use efficiency (WUE) correlates to CO</a:t>
            </a:r>
            <a:r>
              <a:rPr lang="en-US" baseline="-25000" dirty="0" smtClean="0"/>
              <a:t>2</a:t>
            </a:r>
            <a:r>
              <a:rPr lang="en-US" dirty="0" smtClean="0"/>
              <a:t> uptake, and isotopic composition of plant tissues can provide index for measuring WUE.</a:t>
            </a:r>
          </a:p>
          <a:p>
            <a:pPr marL="914400" lvl="1" indent="-514350"/>
            <a:r>
              <a:rPr lang="en-US" dirty="0" smtClean="0"/>
              <a:t>In </a:t>
            </a:r>
            <a:r>
              <a:rPr lang="el-GR" dirty="0" smtClean="0"/>
              <a:t>δ</a:t>
            </a:r>
            <a:r>
              <a:rPr lang="en-US" baseline="30000" dirty="0" smtClean="0"/>
              <a:t>13</a:t>
            </a:r>
            <a:r>
              <a:rPr lang="en-US" dirty="0" smtClean="0"/>
              <a:t>  studies ratio of amount of </a:t>
            </a:r>
            <a:r>
              <a:rPr lang="en-US" baseline="30000" dirty="0" smtClean="0"/>
              <a:t>13</a:t>
            </a:r>
            <a:r>
              <a:rPr lang="en-US" dirty="0" smtClean="0"/>
              <a:t>C to </a:t>
            </a:r>
            <a:r>
              <a:rPr lang="en-US" baseline="30000" dirty="0" smtClean="0"/>
              <a:t>12</a:t>
            </a:r>
            <a:r>
              <a:rPr lang="en-US" dirty="0" smtClean="0"/>
              <a:t>C is measured in sample and compared to standard isotopic composition</a:t>
            </a:r>
          </a:p>
          <a:p>
            <a:pPr marL="914400" lvl="1" indent="-514350"/>
            <a:r>
              <a:rPr lang="en-US" dirty="0" smtClean="0"/>
              <a:t>This will be used for finding drought adaptation or WUE related QTLs in Loblolly pine</a:t>
            </a:r>
          </a:p>
          <a:p>
            <a:pPr>
              <a:buNone/>
            </a:pPr>
            <a:endParaRPr lang="en-US" dirty="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pPr>
              <a:buNone/>
            </a:pPr>
            <a:r>
              <a:rPr lang="en-US" dirty="0" smtClean="0"/>
              <a:t>2. Determine appropriate genome reduction methods</a:t>
            </a:r>
          </a:p>
          <a:p>
            <a:pPr lvl="1"/>
            <a:r>
              <a:rPr lang="en-US" sz="2400" dirty="0" smtClean="0"/>
              <a:t>Conifers genome size is extremely large, ranging b/w 20-40 </a:t>
            </a:r>
            <a:r>
              <a:rPr lang="en-US" sz="2400" dirty="0" err="1" smtClean="0"/>
              <a:t>Gbp</a:t>
            </a:r>
            <a:r>
              <a:rPr lang="en-US" sz="2400" dirty="0" smtClean="0"/>
              <a:t>, which is 7 fold larger than humans and 300 folds larger than </a:t>
            </a:r>
            <a:r>
              <a:rPr lang="en-US" sz="2400" i="1" dirty="0" smtClean="0"/>
              <a:t>Arabidopsis.</a:t>
            </a:r>
          </a:p>
          <a:p>
            <a:pPr lvl="1"/>
            <a:r>
              <a:rPr lang="en-US" sz="2400" dirty="0" smtClean="0"/>
              <a:t>Genome is filled with repetitive sequences, which complicate structural and functional genomic studies</a:t>
            </a:r>
          </a:p>
          <a:p>
            <a:pPr lvl="1"/>
            <a:r>
              <a:rPr lang="en-US" sz="2400" dirty="0" smtClean="0"/>
              <a:t>Since sequencing entire genomes is still rather expensive, and most functional variants are probably in or near genes, we would like to enrich for those and not waste our efforts and $ on </a:t>
            </a:r>
            <a:r>
              <a:rPr lang="en-US" sz="2400" dirty="0" err="1" smtClean="0"/>
              <a:t>intergenic</a:t>
            </a:r>
            <a:r>
              <a:rPr lang="en-US" sz="2400" dirty="0" smtClean="0"/>
              <a:t> regions</a:t>
            </a:r>
          </a:p>
          <a:p>
            <a:pPr>
              <a:buNone/>
            </a:pPr>
            <a:endParaRPr lang="en-US" dirty="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378370" y="1447800"/>
            <a:ext cx="8382000" cy="5029200"/>
          </a:xfrm>
        </p:spPr>
        <p:txBody>
          <a:bodyPr>
            <a:normAutofit/>
          </a:bodyPr>
          <a:lstStyle/>
          <a:p>
            <a:pPr>
              <a:buNone/>
            </a:pPr>
            <a:r>
              <a:rPr lang="en-US" dirty="0" smtClean="0"/>
              <a:t>2. Determine appropriate genome reduction methods</a:t>
            </a:r>
          </a:p>
          <a:p>
            <a:pPr lvl="1"/>
            <a:r>
              <a:rPr lang="en-US" dirty="0" smtClean="0"/>
              <a:t> the methods used will be:</a:t>
            </a:r>
          </a:p>
          <a:p>
            <a:pPr lvl="2"/>
            <a:r>
              <a:rPr lang="en-US" b="1" dirty="0" smtClean="0"/>
              <a:t>Target Gene Sequence Capture: </a:t>
            </a:r>
            <a:r>
              <a:rPr lang="en-US" altLang="zh-CN" dirty="0" smtClean="0"/>
              <a:t>Solution hybridization capture and sequencing of specific gene sequences (Agilent </a:t>
            </a:r>
            <a:r>
              <a:rPr lang="en-US" altLang="zh-CN" dirty="0" err="1" smtClean="0"/>
              <a:t>SureSelect</a:t>
            </a:r>
            <a:r>
              <a:rPr lang="en-US" altLang="zh-CN" dirty="0" smtClean="0"/>
              <a:t> Target Enrichment system).</a:t>
            </a:r>
          </a:p>
          <a:p>
            <a:pPr lvl="2"/>
            <a:r>
              <a:rPr lang="en-US" b="1" dirty="0"/>
              <a:t>Restriction </a:t>
            </a:r>
            <a:r>
              <a:rPr lang="en-US" b="1" dirty="0" smtClean="0"/>
              <a:t>Enzyme-based reduced representation libraries</a:t>
            </a:r>
            <a:r>
              <a:rPr lang="en-US" dirty="0" smtClean="0"/>
              <a:t>: use restriction enzymes to create reduced DNA libraries of entire genome. This helps to reduce genomic complexity and </a:t>
            </a:r>
            <a:r>
              <a:rPr lang="en-US" dirty="0"/>
              <a:t>i</a:t>
            </a:r>
            <a:r>
              <a:rPr lang="en-US" dirty="0" smtClean="0"/>
              <a:t>ncrease sequence efficiency and coverage</a:t>
            </a:r>
          </a:p>
          <a:p>
            <a:endParaRPr lang="en-US" dirty="0" smtClean="0"/>
          </a:p>
          <a:p>
            <a:endParaRPr lang="en-US" dirty="0"/>
          </a:p>
        </p:txBody>
      </p:sp>
      <p:pic>
        <p:nvPicPr>
          <p:cNvPr id="5" name="Picture 4"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47606" y="740757"/>
            <a:ext cx="4576794" cy="1631216"/>
          </a:xfrm>
          <a:prstGeom prst="rect">
            <a:avLst/>
          </a:prstGeom>
          <a:solidFill>
            <a:schemeClr val="tx2">
              <a:lumMod val="20000"/>
              <a:lumOff val="80000"/>
            </a:schemeClr>
          </a:solidFill>
        </p:spPr>
        <p:txBody>
          <a:bodyPr wrap="square" rtlCol="0">
            <a:spAutoFit/>
          </a:bodyPr>
          <a:lstStyle/>
          <a:p>
            <a:r>
              <a:rPr lang="en-US" altLang="zh-CN" sz="2000" dirty="0" smtClean="0"/>
              <a:t>Loblolly pine gene enrichment using Agilent SureSelect Target </a:t>
            </a:r>
            <a:r>
              <a:rPr lang="en-US" altLang="zh-CN" sz="2000" dirty="0"/>
              <a:t>Enrichment </a:t>
            </a:r>
            <a:r>
              <a:rPr lang="en-US" altLang="zh-CN" sz="2000" dirty="0" smtClean="0"/>
              <a:t>System using oligonucleotide probes based on 35,550 unigene sequences, then sequence the captured genomic DNA</a:t>
            </a:r>
            <a:endParaRPr lang="zh-CN" altLang="en-US" sz="2000" dirty="0"/>
          </a:p>
        </p:txBody>
      </p:sp>
      <p:sp>
        <p:nvSpPr>
          <p:cNvPr id="19" name="左大括号 18"/>
          <p:cNvSpPr/>
          <p:nvPr/>
        </p:nvSpPr>
        <p:spPr>
          <a:xfrm>
            <a:off x="4756264" y="891894"/>
            <a:ext cx="207080" cy="1312970"/>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0" name="TextBox 19"/>
          <p:cNvSpPr txBox="1"/>
          <p:nvPr/>
        </p:nvSpPr>
        <p:spPr>
          <a:xfrm>
            <a:off x="5011624" y="881425"/>
            <a:ext cx="4056176" cy="1323439"/>
          </a:xfrm>
          <a:prstGeom prst="rect">
            <a:avLst/>
          </a:prstGeom>
          <a:solidFill>
            <a:schemeClr val="tx2">
              <a:lumMod val="20000"/>
              <a:lumOff val="80000"/>
            </a:schemeClr>
          </a:solidFill>
        </p:spPr>
        <p:txBody>
          <a:bodyPr wrap="square" rtlCol="0">
            <a:spAutoFit/>
          </a:bodyPr>
          <a:lstStyle/>
          <a:p>
            <a:pPr>
              <a:buFont typeface="Wingdings" pitchFamily="2" charset="2"/>
              <a:buChar char="u"/>
            </a:pPr>
            <a:r>
              <a:rPr lang="en-US" altLang="zh-CN" sz="2000" dirty="0" smtClean="0"/>
              <a:t>Design the </a:t>
            </a:r>
            <a:r>
              <a:rPr lang="en-US" altLang="zh-CN" sz="2000" dirty="0"/>
              <a:t>oligonucleotide probes</a:t>
            </a:r>
          </a:p>
          <a:p>
            <a:pPr>
              <a:buFont typeface="Wingdings" pitchFamily="2" charset="2"/>
              <a:buChar char="u"/>
            </a:pPr>
            <a:r>
              <a:rPr lang="en-US" altLang="zh-CN" sz="2000" dirty="0" smtClean="0"/>
              <a:t>Build the sequencing library</a:t>
            </a:r>
          </a:p>
          <a:p>
            <a:pPr>
              <a:buFont typeface="Wingdings" pitchFamily="2" charset="2"/>
              <a:buChar char="u"/>
            </a:pPr>
            <a:r>
              <a:rPr lang="en-US" altLang="zh-CN" sz="2000" dirty="0" smtClean="0"/>
              <a:t>Capture the target sequences</a:t>
            </a:r>
          </a:p>
          <a:p>
            <a:pPr>
              <a:buFont typeface="Wingdings" pitchFamily="2" charset="2"/>
              <a:buChar char="u"/>
            </a:pPr>
            <a:r>
              <a:rPr lang="en-US" altLang="zh-CN" sz="2000" dirty="0" smtClean="0"/>
              <a:t>Sequence</a:t>
            </a:r>
            <a:endParaRPr lang="en-US" altLang="zh-CN" sz="2000" dirty="0"/>
          </a:p>
        </p:txBody>
      </p:sp>
      <p:sp>
        <p:nvSpPr>
          <p:cNvPr id="21" name="下箭头 20"/>
          <p:cNvSpPr/>
          <p:nvPr/>
        </p:nvSpPr>
        <p:spPr>
          <a:xfrm>
            <a:off x="2214546" y="2420888"/>
            <a:ext cx="142876"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TextBox 21"/>
          <p:cNvSpPr txBox="1"/>
          <p:nvPr/>
        </p:nvSpPr>
        <p:spPr>
          <a:xfrm>
            <a:off x="71406" y="3174067"/>
            <a:ext cx="6516818" cy="707886"/>
          </a:xfrm>
          <a:prstGeom prst="rect">
            <a:avLst/>
          </a:prstGeom>
          <a:solidFill>
            <a:schemeClr val="tx2">
              <a:lumMod val="20000"/>
              <a:lumOff val="80000"/>
            </a:schemeClr>
          </a:solidFill>
        </p:spPr>
        <p:txBody>
          <a:bodyPr wrap="square" rtlCol="0">
            <a:spAutoFit/>
          </a:bodyPr>
          <a:lstStyle/>
          <a:p>
            <a:r>
              <a:rPr lang="en-US" altLang="zh-CN" sz="2000" dirty="0" smtClean="0"/>
              <a:t>Assemble the sequences into contigs and map them to the unigenes or reference genome, if it would become available</a:t>
            </a:r>
            <a:endParaRPr lang="zh-CN" altLang="en-US" sz="2000" dirty="0"/>
          </a:p>
        </p:txBody>
      </p:sp>
      <p:sp>
        <p:nvSpPr>
          <p:cNvPr id="23" name="下箭头 22"/>
          <p:cNvSpPr/>
          <p:nvPr/>
        </p:nvSpPr>
        <p:spPr>
          <a:xfrm>
            <a:off x="2214546" y="4043293"/>
            <a:ext cx="142876"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TextBox 24"/>
          <p:cNvSpPr txBox="1"/>
          <p:nvPr/>
        </p:nvSpPr>
        <p:spPr>
          <a:xfrm>
            <a:off x="1390786" y="4786322"/>
            <a:ext cx="1857388" cy="400110"/>
          </a:xfrm>
          <a:prstGeom prst="rect">
            <a:avLst/>
          </a:prstGeom>
          <a:solidFill>
            <a:schemeClr val="tx2">
              <a:lumMod val="20000"/>
              <a:lumOff val="80000"/>
            </a:schemeClr>
          </a:solidFill>
        </p:spPr>
        <p:txBody>
          <a:bodyPr wrap="square" rtlCol="0">
            <a:spAutoFit/>
          </a:bodyPr>
          <a:lstStyle/>
          <a:p>
            <a:pPr algn="ctr"/>
            <a:r>
              <a:rPr lang="en-US" altLang="zh-CN" sz="2000" dirty="0" smtClean="0"/>
              <a:t>SNP discovery</a:t>
            </a:r>
            <a:endParaRPr lang="zh-CN" altLang="en-US" sz="2000" dirty="0"/>
          </a:p>
        </p:txBody>
      </p:sp>
      <p:sp>
        <p:nvSpPr>
          <p:cNvPr id="26" name="下箭头 25"/>
          <p:cNvSpPr/>
          <p:nvPr/>
        </p:nvSpPr>
        <p:spPr>
          <a:xfrm>
            <a:off x="2214546" y="5273119"/>
            <a:ext cx="142876"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TextBox 26"/>
          <p:cNvSpPr txBox="1"/>
          <p:nvPr/>
        </p:nvSpPr>
        <p:spPr>
          <a:xfrm>
            <a:off x="71406" y="6029677"/>
            <a:ext cx="6862794" cy="707886"/>
          </a:xfrm>
          <a:prstGeom prst="rect">
            <a:avLst/>
          </a:prstGeom>
          <a:solidFill>
            <a:schemeClr val="tx2">
              <a:lumMod val="20000"/>
              <a:lumOff val="80000"/>
            </a:schemeClr>
          </a:solidFill>
        </p:spPr>
        <p:txBody>
          <a:bodyPr wrap="square" rtlCol="0">
            <a:spAutoFit/>
          </a:bodyPr>
          <a:lstStyle/>
          <a:p>
            <a:r>
              <a:rPr lang="en-US" altLang="zh-CN" sz="2000" dirty="0" smtClean="0"/>
              <a:t>Identify  alleles in adaptive trait related genes that could be involved in response to climate change via association mapping </a:t>
            </a:r>
            <a:endParaRPr lang="zh-CN" altLang="en-US" sz="2000" dirty="0"/>
          </a:p>
        </p:txBody>
      </p:sp>
      <p:pic>
        <p:nvPicPr>
          <p:cNvPr id="12" name="图片 11" descr="P1020077.JPG"/>
          <p:cNvPicPr>
            <a:picLocks noChangeAspect="1"/>
          </p:cNvPicPr>
          <p:nvPr/>
        </p:nvPicPr>
        <p:blipFill>
          <a:blip r:embed="rId3" cstate="print"/>
          <a:srcRect l="15909" r="24999"/>
          <a:stretch>
            <a:fillRect/>
          </a:stretch>
        </p:blipFill>
        <p:spPr>
          <a:xfrm>
            <a:off x="6629400" y="2362200"/>
            <a:ext cx="2451680" cy="3111716"/>
          </a:xfrm>
          <a:prstGeom prst="rect">
            <a:avLst/>
          </a:prstGeom>
        </p:spPr>
      </p:pic>
      <p:sp>
        <p:nvSpPr>
          <p:cNvPr id="13" name="TextBox 12"/>
          <p:cNvSpPr txBox="1"/>
          <p:nvPr/>
        </p:nvSpPr>
        <p:spPr>
          <a:xfrm>
            <a:off x="2281538" y="152400"/>
            <a:ext cx="6710062" cy="461665"/>
          </a:xfrm>
          <a:prstGeom prst="rect">
            <a:avLst/>
          </a:prstGeom>
          <a:solidFill>
            <a:schemeClr val="tx2">
              <a:lumMod val="20000"/>
              <a:lumOff val="80000"/>
            </a:schemeClr>
          </a:solidFill>
        </p:spPr>
        <p:txBody>
          <a:bodyPr wrap="square" rtlCol="0">
            <a:spAutoFit/>
          </a:bodyPr>
          <a:lstStyle/>
          <a:p>
            <a:r>
              <a:rPr lang="en-US" altLang="zh-CN" sz="2350" b="1" dirty="0" smtClean="0"/>
              <a:t>Flowchart for genome reduction and allele discovery</a:t>
            </a:r>
            <a:r>
              <a:rPr lang="en-US" sz="2350" b="1" dirty="0" smtClean="0"/>
              <a:t> </a:t>
            </a:r>
            <a:endParaRPr lang="zh-CN" altLang="en-US" sz="2350" b="1" dirty="0"/>
          </a:p>
        </p:txBody>
      </p:sp>
      <p:sp>
        <p:nvSpPr>
          <p:cNvPr id="14" name="TextBox 13"/>
          <p:cNvSpPr txBox="1"/>
          <p:nvPr/>
        </p:nvSpPr>
        <p:spPr>
          <a:xfrm>
            <a:off x="0" y="0"/>
            <a:ext cx="2151871" cy="738664"/>
          </a:xfrm>
          <a:prstGeom prst="rect">
            <a:avLst/>
          </a:prstGeom>
          <a:noFill/>
        </p:spPr>
        <p:txBody>
          <a:bodyPr wrap="none" rtlCol="0">
            <a:spAutoFit/>
          </a:bodyPr>
          <a:lstStyle/>
          <a:p>
            <a:r>
              <a:rPr lang="en-US" altLang="zh-CN" sz="4200" dirty="0" smtClean="0">
                <a:latin typeface="+mj-lt"/>
                <a:ea typeface="+mj-ea"/>
                <a:cs typeface="+mj-cs"/>
              </a:rPr>
              <a:t>Methods</a:t>
            </a:r>
            <a:endParaRPr lang="zh-CN" altLang="en-US" sz="4200" dirty="0" smtClean="0">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1"/>
          <p:cNvSpPr txBox="1"/>
          <p:nvPr/>
        </p:nvSpPr>
        <p:spPr>
          <a:xfrm>
            <a:off x="609600" y="1295400"/>
            <a:ext cx="6469143" cy="523220"/>
          </a:xfrm>
          <a:prstGeom prst="rect">
            <a:avLst/>
          </a:prstGeom>
          <a:noFill/>
        </p:spPr>
        <p:txBody>
          <a:bodyPr wrap="none" rtlCol="0">
            <a:spAutoFit/>
          </a:bodyPr>
          <a:lstStyle/>
          <a:p>
            <a:r>
              <a:rPr lang="en-US" sz="2800" dirty="0" smtClean="0"/>
              <a:t>3. Development of suitable Climate Models</a:t>
            </a:r>
            <a:endParaRPr lang="en-US" sz="2800" dirty="0"/>
          </a:p>
        </p:txBody>
      </p:sp>
      <p:sp>
        <p:nvSpPr>
          <p:cNvPr id="3" name="TextBox 2"/>
          <p:cNvSpPr txBox="1"/>
          <p:nvPr/>
        </p:nvSpPr>
        <p:spPr>
          <a:xfrm>
            <a:off x="457200" y="1981200"/>
            <a:ext cx="8305800" cy="4401205"/>
          </a:xfrm>
          <a:prstGeom prst="rect">
            <a:avLst/>
          </a:prstGeom>
          <a:noFill/>
        </p:spPr>
        <p:txBody>
          <a:bodyPr wrap="square" rtlCol="0">
            <a:spAutoFit/>
          </a:bodyPr>
          <a:lstStyle/>
          <a:p>
            <a:r>
              <a:rPr lang="en-US" sz="2000" dirty="0" smtClean="0"/>
              <a:t>The hypothesis underlying the development of climate models is that variation in the  climate occurs geographically, and, therefore, elements of the climate can be predicted from geographic descriptors.</a:t>
            </a:r>
          </a:p>
          <a:p>
            <a:endParaRPr lang="en-US" sz="2000" dirty="0"/>
          </a:p>
          <a:p>
            <a:r>
              <a:rPr lang="en-US" sz="2000" dirty="0" smtClean="0"/>
              <a:t>Spatial regression models using data from climatic stations are fitted to make predictions about the climate in the region under study. Models of the following form are used:</a:t>
            </a:r>
          </a:p>
          <a:p>
            <a:endParaRPr lang="en-US" sz="2000" dirty="0"/>
          </a:p>
          <a:p>
            <a:endParaRPr lang="en-US" sz="2000" dirty="0"/>
          </a:p>
          <a:p>
            <a:r>
              <a:rPr lang="en-US" sz="2000" dirty="0" smtClean="0"/>
              <a:t>Where </a:t>
            </a:r>
            <a:r>
              <a:rPr lang="en-US" sz="2000" i="1" dirty="0" smtClean="0"/>
              <a:t>Yi</a:t>
            </a:r>
            <a:r>
              <a:rPr lang="en-US" sz="2000" dirty="0" smtClean="0"/>
              <a:t>  is a climatic variable specific to station </a:t>
            </a:r>
            <a:r>
              <a:rPr lang="en-US" sz="2000" i="1" dirty="0" err="1" smtClean="0"/>
              <a:t>i</a:t>
            </a:r>
            <a:r>
              <a:rPr lang="en-US" sz="2000" dirty="0" smtClean="0"/>
              <a:t>, </a:t>
            </a:r>
            <a:r>
              <a:rPr lang="el-GR" sz="2000" dirty="0" smtClean="0"/>
              <a:t>β</a:t>
            </a:r>
            <a:r>
              <a:rPr lang="en-US" sz="2000" dirty="0" smtClean="0"/>
              <a:t>’s are regression coefficients, X’s are geographical variables, and e is the residual.</a:t>
            </a:r>
          </a:p>
          <a:p>
            <a:endParaRPr lang="en-US" sz="2000" dirty="0"/>
          </a:p>
          <a:p>
            <a:r>
              <a:rPr lang="en-US" sz="2000" dirty="0" smtClean="0"/>
              <a:t>The geographical variables are generally combinations of Latitude, Longitude and/or Elevation.  </a:t>
            </a:r>
            <a:endParaRPr lang="en-US" sz="20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5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53" name="Picture 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362200" y="4191000"/>
            <a:ext cx="4486275" cy="342900"/>
          </a:xfrm>
          <a:prstGeom prst="rect">
            <a:avLst/>
          </a:prstGeom>
          <a:noFill/>
        </p:spPr>
      </p:pic>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 name="TextBox 8"/>
          <p:cNvSpPr txBox="1"/>
          <p:nvPr/>
        </p:nvSpPr>
        <p:spPr>
          <a:xfrm>
            <a:off x="3229375" y="304800"/>
            <a:ext cx="2246321" cy="769441"/>
          </a:xfrm>
          <a:prstGeom prst="rect">
            <a:avLst/>
          </a:prstGeom>
          <a:noFill/>
        </p:spPr>
        <p:txBody>
          <a:bodyPr wrap="none" rtlCol="0">
            <a:spAutoFit/>
          </a:bodyPr>
          <a:lstStyle/>
          <a:p>
            <a:pPr algn="ctr"/>
            <a:r>
              <a:rPr lang="en-US" sz="4400" dirty="0" smtClean="0"/>
              <a:t>Methods</a:t>
            </a:r>
            <a:endParaRPr lang="zh-CN" altLang="en-US" sz="4200" dirty="0" smtClean="0">
              <a:solidFill>
                <a:schemeClr val="tx2"/>
              </a:solidFill>
              <a:latin typeface="+mj-lt"/>
              <a:ea typeface="+mj-ea"/>
              <a:cs typeface="+mj-cs"/>
            </a:endParaRPr>
          </a:p>
        </p:txBody>
      </p:sp>
      <p:pic>
        <p:nvPicPr>
          <p:cNvPr id="10" name="Picture 9" descr="Loblolly-Pine.jpg"/>
          <p:cNvPicPr>
            <a:picLocks noChangeAspect="1"/>
          </p:cNvPicPr>
          <p:nvPr/>
        </p:nvPicPr>
        <p:blipFill>
          <a:blip r:embed="rId5" cstate="print"/>
          <a:stretch>
            <a:fillRect/>
          </a:stretch>
        </p:blipFill>
        <p:spPr>
          <a:xfrm>
            <a:off x="8077200" y="0"/>
            <a:ext cx="1066800" cy="1295400"/>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228600" y="990600"/>
            <a:ext cx="8686800" cy="5135563"/>
          </a:xfrm>
        </p:spPr>
        <p:txBody>
          <a:bodyPr/>
          <a:lstStyle/>
          <a:p>
            <a:pPr>
              <a:buNone/>
            </a:pPr>
            <a:r>
              <a:rPr lang="en-US" dirty="0" smtClean="0"/>
              <a:t>4. </a:t>
            </a:r>
            <a:r>
              <a:rPr lang="en-US" sz="2800" dirty="0" smtClean="0"/>
              <a:t>Develop uniform response functions (URF) with provenance and progeny trial data</a:t>
            </a:r>
          </a:p>
          <a:p>
            <a:pPr lvl="1"/>
            <a:r>
              <a:rPr lang="en-US" sz="2500" dirty="0" smtClean="0"/>
              <a:t>Population Response Functions</a:t>
            </a:r>
          </a:p>
          <a:p>
            <a:pPr lvl="1">
              <a:buNone/>
            </a:pPr>
            <a:endParaRPr lang="en-US" dirty="0" smtClean="0"/>
          </a:p>
          <a:p>
            <a:pPr>
              <a:buNone/>
            </a:pPr>
            <a:endParaRPr lang="en-US" dirty="0" smtClean="0"/>
          </a:p>
          <a:p>
            <a:pPr lvl="1">
              <a:buNone/>
            </a:pPr>
            <a:endParaRPr lang="en-US" dirty="0" smtClean="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
        <p:nvSpPr>
          <p:cNvPr id="7" name="Rectangle 6"/>
          <p:cNvSpPr/>
          <p:nvPr/>
        </p:nvSpPr>
        <p:spPr>
          <a:xfrm>
            <a:off x="228600" y="2438400"/>
            <a:ext cx="8305800" cy="3970318"/>
          </a:xfrm>
          <a:prstGeom prst="rect">
            <a:avLst/>
          </a:prstGeom>
        </p:spPr>
        <p:txBody>
          <a:bodyPr wrap="square">
            <a:spAutoFit/>
          </a:bodyPr>
          <a:lstStyle/>
          <a:p>
            <a:r>
              <a:rPr lang="en-US" dirty="0" smtClean="0"/>
              <a:t>In order to develop functions that predict specific traits of a population, such as height or survival rate, in relation to environmental gradients, the results from the climate  models are used to describe the climate at the test sites.</a:t>
            </a:r>
          </a:p>
          <a:p>
            <a:endParaRPr lang="en-US" dirty="0" smtClean="0"/>
          </a:p>
          <a:p>
            <a:r>
              <a:rPr lang="en-US" dirty="0" smtClean="0"/>
              <a:t>A common approach is to fit a quadratic regression model to fit each climatic variable  to the observed traits, such as height or survival, to the populations. The model can be  written as follows:  </a:t>
            </a:r>
          </a:p>
          <a:p>
            <a:endParaRPr lang="en-US" dirty="0" smtClean="0"/>
          </a:p>
          <a:p>
            <a:endParaRPr lang="en-US" dirty="0" smtClean="0"/>
          </a:p>
          <a:p>
            <a:r>
              <a:rPr lang="en-US" dirty="0" smtClean="0"/>
              <a:t>Where </a:t>
            </a:r>
            <a:r>
              <a:rPr lang="en-US" dirty="0" err="1" smtClean="0"/>
              <a:t>Y</a:t>
            </a:r>
            <a:r>
              <a:rPr lang="en-US" sz="1200" dirty="0" err="1" smtClean="0"/>
              <a:t>ij</a:t>
            </a:r>
            <a:r>
              <a:rPr lang="en-US" dirty="0" smtClean="0"/>
              <a:t> is the mean of the observed trait of population </a:t>
            </a:r>
            <a:r>
              <a:rPr lang="en-US" dirty="0" err="1" smtClean="0"/>
              <a:t>i</a:t>
            </a:r>
            <a:r>
              <a:rPr lang="en-US" dirty="0" smtClean="0"/>
              <a:t> at planting site j; </a:t>
            </a:r>
            <a:r>
              <a:rPr lang="el-GR" dirty="0" smtClean="0"/>
              <a:t>β</a:t>
            </a:r>
            <a:r>
              <a:rPr lang="en-US" dirty="0" smtClean="0"/>
              <a:t>’s are the Regression coefficients; and </a:t>
            </a:r>
            <a:r>
              <a:rPr lang="en-US" dirty="0" err="1" smtClean="0"/>
              <a:t>X</a:t>
            </a:r>
            <a:r>
              <a:rPr lang="en-US" sz="1200" dirty="0" err="1" smtClean="0"/>
              <a:t>j</a:t>
            </a:r>
            <a:r>
              <a:rPr lang="en-US" dirty="0" smtClean="0"/>
              <a:t> is a predicted environmental variable for planting site j.</a:t>
            </a:r>
          </a:p>
          <a:p>
            <a:endParaRPr lang="en-US" dirty="0" smtClean="0"/>
          </a:p>
          <a:p>
            <a:r>
              <a:rPr lang="en-US" dirty="0" smtClean="0"/>
              <a:t>Notice that this approach assumes that climate is the primary factor controlling the  measured response.</a:t>
            </a:r>
          </a:p>
        </p:txBody>
      </p:sp>
      <p:pic>
        <p:nvPicPr>
          <p:cNvPr id="8"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743200" y="4419600"/>
            <a:ext cx="3086100" cy="40005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idx="4294967295"/>
          </p:nvPr>
        </p:nvSpPr>
        <p:spPr>
          <a:xfrm>
            <a:off x="381000" y="152400"/>
            <a:ext cx="8229600" cy="1143000"/>
          </a:xfrm>
        </p:spPr>
        <p:txBody>
          <a:bodyPr anchor="ctr"/>
          <a:lstStyle/>
          <a:p>
            <a:r>
              <a:rPr lang="en-US" altLang="zh-CN" sz="3800" dirty="0"/>
              <a:t>Outline</a:t>
            </a:r>
          </a:p>
        </p:txBody>
      </p:sp>
      <p:sp>
        <p:nvSpPr>
          <p:cNvPr id="15362" name="Content Placeholder 2"/>
          <p:cNvSpPr>
            <a:spLocks noGrp="1"/>
          </p:cNvSpPr>
          <p:nvPr>
            <p:ph idx="4294967295"/>
          </p:nvPr>
        </p:nvSpPr>
        <p:spPr>
          <a:xfrm>
            <a:off x="914400" y="1600200"/>
            <a:ext cx="8229600" cy="4525963"/>
          </a:xfrm>
        </p:spPr>
        <p:txBody>
          <a:bodyPr>
            <a:normAutofit fontScale="92500" lnSpcReduction="10000"/>
          </a:bodyPr>
          <a:lstStyle/>
          <a:p>
            <a:pPr>
              <a:lnSpc>
                <a:spcPct val="150000"/>
              </a:lnSpc>
            </a:pPr>
            <a:r>
              <a:rPr lang="en-US" altLang="zh-CN" dirty="0" smtClean="0"/>
              <a:t>Background</a:t>
            </a:r>
          </a:p>
          <a:p>
            <a:pPr>
              <a:lnSpc>
                <a:spcPct val="150000"/>
              </a:lnSpc>
            </a:pPr>
            <a:r>
              <a:rPr lang="en-US" altLang="zh-CN" dirty="0" smtClean="0"/>
              <a:t>Objectives </a:t>
            </a:r>
            <a:r>
              <a:rPr lang="en-US" altLang="zh-CN" dirty="0"/>
              <a:t>and </a:t>
            </a:r>
            <a:r>
              <a:rPr lang="en-US" altLang="zh-CN" dirty="0" smtClean="0"/>
              <a:t>Goals</a:t>
            </a:r>
          </a:p>
          <a:p>
            <a:pPr>
              <a:lnSpc>
                <a:spcPct val="150000"/>
              </a:lnSpc>
            </a:pPr>
            <a:r>
              <a:rPr lang="en-US" altLang="zh-CN" dirty="0" smtClean="0"/>
              <a:t>Basic terms and Jargons </a:t>
            </a:r>
          </a:p>
          <a:p>
            <a:pPr>
              <a:lnSpc>
                <a:spcPct val="150000"/>
              </a:lnSpc>
            </a:pPr>
            <a:r>
              <a:rPr lang="en-US" altLang="zh-CN" dirty="0" smtClean="0"/>
              <a:t>Why’s and Why not’s</a:t>
            </a:r>
          </a:p>
          <a:p>
            <a:pPr>
              <a:lnSpc>
                <a:spcPct val="150000"/>
              </a:lnSpc>
            </a:pPr>
            <a:r>
              <a:rPr lang="en-US" altLang="zh-CN" dirty="0" smtClean="0"/>
              <a:t>Methods</a:t>
            </a:r>
            <a:endParaRPr lang="en-US" altLang="zh-CN" dirty="0"/>
          </a:p>
          <a:p>
            <a:pPr>
              <a:lnSpc>
                <a:spcPct val="150000"/>
              </a:lnSpc>
            </a:pPr>
            <a:r>
              <a:rPr lang="en-US" altLang="zh-CN" dirty="0" smtClean="0"/>
              <a:t>Benefits and Applications</a:t>
            </a:r>
            <a:endParaRPr lang="en-US" altLang="zh-C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idx="1"/>
          </p:nvPr>
        </p:nvSpPr>
        <p:spPr>
          <a:xfrm>
            <a:off x="457200" y="1219200"/>
            <a:ext cx="8229600" cy="5410200"/>
          </a:xfrm>
        </p:spPr>
        <p:txBody>
          <a:bodyPr>
            <a:normAutofit fontScale="92500" lnSpcReduction="10000"/>
          </a:bodyPr>
          <a:lstStyle/>
          <a:p>
            <a:pPr>
              <a:buNone/>
            </a:pPr>
            <a:r>
              <a:rPr lang="en-US" dirty="0" smtClean="0"/>
              <a:t>4. Develop uniform response functions (URF) with provenance and progeny trial data</a:t>
            </a:r>
          </a:p>
          <a:p>
            <a:pPr lvl="1"/>
            <a:r>
              <a:rPr lang="en-US" dirty="0" smtClean="0"/>
              <a:t>Transfer Functions</a:t>
            </a:r>
          </a:p>
          <a:p>
            <a:r>
              <a:rPr lang="en-US" sz="2000" dirty="0" smtClean="0"/>
              <a:t>The response functions pertain to specific populations. </a:t>
            </a:r>
          </a:p>
          <a:p>
            <a:endParaRPr lang="en-US" sz="2000" dirty="0" smtClean="0"/>
          </a:p>
          <a:p>
            <a:r>
              <a:rPr lang="en-US" sz="2000" dirty="0" smtClean="0"/>
              <a:t>Transfer functions are developed to assess whether or not  populations </a:t>
            </a:r>
          </a:p>
          <a:p>
            <a:pPr>
              <a:buNone/>
            </a:pPr>
            <a:r>
              <a:rPr lang="en-US" sz="2000" dirty="0" smtClean="0"/>
              <a:t>       occupy their optimal environments to achieve optimal growth and </a:t>
            </a:r>
          </a:p>
          <a:p>
            <a:pPr>
              <a:buNone/>
            </a:pPr>
            <a:r>
              <a:rPr lang="en-US" sz="2000" dirty="0" smtClean="0"/>
              <a:t>       productivity of the species as a whole. </a:t>
            </a:r>
          </a:p>
          <a:p>
            <a:endParaRPr lang="en-US" sz="2000" dirty="0" smtClean="0"/>
          </a:p>
          <a:p>
            <a:r>
              <a:rPr lang="en-US" sz="2000" dirty="0" smtClean="0"/>
              <a:t>This functions take into account the distance that the native population </a:t>
            </a:r>
          </a:p>
          <a:p>
            <a:pPr>
              <a:buNone/>
            </a:pPr>
            <a:r>
              <a:rPr lang="en-US" sz="2000" dirty="0" smtClean="0"/>
              <a:t>       should be transferred along an environmental gradient to attain its maximum.</a:t>
            </a:r>
          </a:p>
          <a:p>
            <a:endParaRPr lang="en-US" sz="2000" dirty="0" smtClean="0"/>
          </a:p>
          <a:p>
            <a:r>
              <a:rPr lang="en-US" sz="2000" dirty="0" smtClean="0"/>
              <a:t>A common approach is to fit a quadratic regression model with observations</a:t>
            </a:r>
          </a:p>
          <a:p>
            <a:pPr>
              <a:buNone/>
            </a:pPr>
            <a:r>
              <a:rPr lang="en-US" sz="2000" dirty="0" smtClean="0"/>
              <a:t>      of some populations as response variable  and some measure of the transferred distance along the environmental gradient. </a:t>
            </a:r>
          </a:p>
          <a:p>
            <a:pPr lvl="1">
              <a:buNone/>
            </a:pPr>
            <a:endParaRPr lang="en-US" dirty="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lstStyle/>
          <a:p>
            <a:r>
              <a:rPr lang="en-US" dirty="0" smtClean="0"/>
              <a:t>Methods</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5. Genetic deployment tool (GDT) based on uniform response functions (URFs) after extensive provenance, progeny and clone trials</a:t>
            </a:r>
          </a:p>
          <a:p>
            <a:pPr lvl="1"/>
            <a:r>
              <a:rPr lang="en-US" dirty="0" smtClean="0"/>
              <a:t>deployment of planting stock based on the performance (growth and survival data) and genetic tests (i.e. presence of certain alleles or variants of the ‘adaptive genes’) to ensure suitability of stock not only to yield, but also to be resilient to climatic changes</a:t>
            </a:r>
          </a:p>
          <a:p>
            <a:pPr lvl="1"/>
            <a:endParaRPr lang="en-US" dirty="0" smtClean="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001000" cy="1143000"/>
          </a:xfrm>
        </p:spPr>
        <p:txBody>
          <a:bodyPr/>
          <a:lstStyle/>
          <a:p>
            <a:r>
              <a:rPr lang="en-US" dirty="0" smtClean="0"/>
              <a:t>Methods</a:t>
            </a:r>
            <a:endParaRPr lang="en-US" dirty="0"/>
          </a:p>
        </p:txBody>
      </p:sp>
      <p:sp>
        <p:nvSpPr>
          <p:cNvPr id="3" name="Content Placeholder 2"/>
          <p:cNvSpPr>
            <a:spLocks noGrp="1"/>
          </p:cNvSpPr>
          <p:nvPr>
            <p:ph idx="1"/>
          </p:nvPr>
        </p:nvSpPr>
        <p:spPr>
          <a:xfrm>
            <a:off x="457200" y="1600200"/>
            <a:ext cx="8229600" cy="5105400"/>
          </a:xfrm>
        </p:spPr>
        <p:txBody>
          <a:bodyPr>
            <a:normAutofit fontScale="92500"/>
          </a:bodyPr>
          <a:lstStyle/>
          <a:p>
            <a:pPr>
              <a:buNone/>
            </a:pPr>
            <a:r>
              <a:rPr lang="en-US" dirty="0" smtClean="0"/>
              <a:t>5. Genetic deployment tool (GDT) based on extensive provenance, progeny and clone trials</a:t>
            </a:r>
          </a:p>
          <a:p>
            <a:pPr lvl="1"/>
            <a:r>
              <a:rPr lang="en-US" dirty="0" smtClean="0"/>
              <a:t>this will require extensive phenotyping of provenance and progeny trials in different physiographic conditions</a:t>
            </a:r>
          </a:p>
          <a:p>
            <a:pPr lvl="1"/>
            <a:r>
              <a:rPr lang="en-US" dirty="0" smtClean="0"/>
              <a:t>and finding presence of specific markers (genotyping) after marker-trait associations are found from mapping studies</a:t>
            </a:r>
          </a:p>
          <a:p>
            <a:pPr lvl="1"/>
            <a:r>
              <a:rPr lang="en-US" dirty="0" smtClean="0"/>
              <a:t>use uniform response functions and climate models to predict traits such as height and survival rate of populations under different climate scenarios </a:t>
            </a:r>
          </a:p>
          <a:p>
            <a:pPr lvl="1"/>
            <a:endParaRPr lang="en-US" sz="2400" dirty="0" smtClean="0"/>
          </a:p>
          <a:p>
            <a:pPr lvl="1"/>
            <a:endParaRPr lang="en-US" dirty="0" smtClean="0"/>
          </a:p>
          <a:p>
            <a:pPr>
              <a:buNone/>
            </a:pPr>
            <a:endParaRPr lang="en-US" dirty="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pPr>
              <a:buNone/>
            </a:pPr>
            <a:r>
              <a:rPr lang="en-US" dirty="0" smtClean="0"/>
              <a:t>6. Discover alleles and genes related to productivity and adaptive traits in 3 populations.</a:t>
            </a:r>
          </a:p>
          <a:p>
            <a:pPr lvl="1"/>
            <a:r>
              <a:rPr lang="en-US" dirty="0" smtClean="0"/>
              <a:t>Common garden experiments have shown that different local populations of same species are genetically differentiated and show varying phenological responses, thus showing local adaptation</a:t>
            </a:r>
          </a:p>
          <a:p>
            <a:pPr lvl="1"/>
            <a:r>
              <a:rPr lang="en-US" dirty="0" smtClean="0"/>
              <a:t>in order to explore the molecular component of adaptive variation following steps will be performed</a:t>
            </a:r>
          </a:p>
          <a:p>
            <a:pPr lvl="1"/>
            <a:endParaRPr lang="en-US" dirty="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457200" y="1600200"/>
            <a:ext cx="8229600" cy="5105400"/>
          </a:xfrm>
        </p:spPr>
        <p:txBody>
          <a:bodyPr>
            <a:normAutofit fontScale="92500"/>
          </a:bodyPr>
          <a:lstStyle/>
          <a:p>
            <a:pPr marL="342900" lvl="1" indent="-342900">
              <a:buFont typeface="Arial" pitchFamily="34" charset="0"/>
              <a:buChar char="•"/>
            </a:pPr>
            <a:r>
              <a:rPr lang="en-US" dirty="0" smtClean="0"/>
              <a:t>after next gen sequencing of all plants in three populations (ADEPT2, PSSSS, CCLONES), the same gene fragments in different populations will be compared to find single nucleotide polymorphisms (SNPs).</a:t>
            </a:r>
          </a:p>
          <a:p>
            <a:pPr marL="342900" lvl="1" indent="-342900">
              <a:buFont typeface="Arial" pitchFamily="34" charset="0"/>
              <a:buChar char="•"/>
            </a:pPr>
            <a:r>
              <a:rPr lang="en-US" dirty="0" smtClean="0"/>
              <a:t>The SNPs found will be used based on presence in the gene (functionally linked) or outside the genes (neutral) to decipher various population genetics and evolutionary processes acting on the populations</a:t>
            </a:r>
          </a:p>
          <a:p>
            <a:pPr marL="342900" lvl="1" indent="-342900">
              <a:buFont typeface="Arial" pitchFamily="34" charset="0"/>
              <a:buChar char="•"/>
            </a:pPr>
            <a:r>
              <a:rPr lang="en-US" dirty="0" smtClean="0"/>
              <a:t>Neutral markers will be used to find various demographic signatures (population expansion or bottleneck),population structure, gene flow and genetic drift acting in populations.</a:t>
            </a:r>
          </a:p>
          <a:p>
            <a:endParaRPr lang="en-US" dirty="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Patterns of allelic diversity in the genes will be used to find  adaptation relevant variation</a:t>
            </a:r>
          </a:p>
          <a:p>
            <a:pPr lvl="1"/>
            <a:r>
              <a:rPr lang="en-US" dirty="0" smtClean="0"/>
              <a:t>for this various nucleotide diversity statistics (</a:t>
            </a:r>
            <a:r>
              <a:rPr lang="el-GR" dirty="0" smtClean="0">
                <a:latin typeface="+mj-lt"/>
                <a:ea typeface="GulimChe"/>
              </a:rPr>
              <a:t>θ</a:t>
            </a:r>
            <a:r>
              <a:rPr lang="en-US" baseline="-25000" dirty="0" smtClean="0"/>
              <a:t>w</a:t>
            </a:r>
            <a:r>
              <a:rPr lang="en-US" dirty="0" smtClean="0"/>
              <a:t> , </a:t>
            </a:r>
            <a:r>
              <a:rPr lang="el-GR" dirty="0" smtClean="0">
                <a:latin typeface="+mj-lt"/>
                <a:ea typeface="Gulim"/>
              </a:rPr>
              <a:t>π</a:t>
            </a:r>
            <a:r>
              <a:rPr lang="en-US" dirty="0" smtClean="0">
                <a:latin typeface="+mj-lt"/>
                <a:ea typeface="Gulim"/>
              </a:rPr>
              <a:t> , </a:t>
            </a:r>
            <a:r>
              <a:rPr lang="en-US" dirty="0" err="1" smtClean="0">
                <a:latin typeface="+mj-lt"/>
                <a:ea typeface="Gulim"/>
              </a:rPr>
              <a:t>dn</a:t>
            </a:r>
            <a:r>
              <a:rPr lang="en-US" dirty="0" smtClean="0">
                <a:latin typeface="+mj-lt"/>
                <a:ea typeface="Gulim"/>
              </a:rPr>
              <a:t>/</a:t>
            </a:r>
            <a:r>
              <a:rPr lang="en-US" dirty="0" err="1" smtClean="0">
                <a:latin typeface="+mj-lt"/>
                <a:ea typeface="Gulim"/>
              </a:rPr>
              <a:t>ds</a:t>
            </a:r>
            <a:r>
              <a:rPr lang="en-US" dirty="0" smtClean="0">
                <a:latin typeface="+mj-lt"/>
                <a:ea typeface="Gulim"/>
              </a:rPr>
              <a:t> ratio and others) will be used to find outliers (either showing low or high variation than expected)</a:t>
            </a:r>
          </a:p>
          <a:p>
            <a:pPr lvl="1"/>
            <a:r>
              <a:rPr lang="en-US" dirty="0" smtClean="0">
                <a:latin typeface="+mj-lt"/>
                <a:ea typeface="Gulim"/>
              </a:rPr>
              <a:t>the putative SNPs found will be statistically associated to phenotype or geographical location, showing its relevance to expression of that phenotype and local adaptation.</a:t>
            </a:r>
            <a:endParaRPr lang="en-US" dirty="0">
              <a:latin typeface="+mj-lt"/>
            </a:endParaRPr>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lstStyle/>
          <a:p>
            <a:r>
              <a:rPr lang="en-US" dirty="0" smtClean="0"/>
              <a:t>Methods</a:t>
            </a:r>
            <a:endParaRPr lang="en-US" dirty="0"/>
          </a:p>
        </p:txBody>
      </p:sp>
      <p:sp>
        <p:nvSpPr>
          <p:cNvPr id="3" name="Content Placeholder 2"/>
          <p:cNvSpPr>
            <a:spLocks noGrp="1"/>
          </p:cNvSpPr>
          <p:nvPr>
            <p:ph idx="1"/>
          </p:nvPr>
        </p:nvSpPr>
        <p:spPr>
          <a:xfrm>
            <a:off x="381000" y="5181600"/>
            <a:ext cx="8305800" cy="1447800"/>
          </a:xfrm>
        </p:spPr>
        <p:txBody>
          <a:bodyPr>
            <a:normAutofit fontScale="85000" lnSpcReduction="10000"/>
          </a:bodyPr>
          <a:lstStyle/>
          <a:p>
            <a:pPr>
              <a:buNone/>
            </a:pPr>
            <a:r>
              <a:rPr lang="en-US" sz="2500" dirty="0" smtClean="0"/>
              <a:t>These are figures of latest studies on local adaptation in </a:t>
            </a:r>
            <a:r>
              <a:rPr lang="en-US" sz="2500" i="1" dirty="0" smtClean="0"/>
              <a:t>Populus </a:t>
            </a:r>
            <a:r>
              <a:rPr lang="en-US" sz="2500" dirty="0" smtClean="0"/>
              <a:t>sp. The figure on the left shows outliers/genes showing high or low variation (using HKA test), and the figure on right shows frequencies of synonymous and nonsynonymous mutations in different genes.</a:t>
            </a:r>
            <a:endParaRPr lang="en-US" sz="2500" dirty="0"/>
          </a:p>
        </p:txBody>
      </p:sp>
      <p:pic>
        <p:nvPicPr>
          <p:cNvPr id="5" name="Picture 2"/>
          <p:cNvPicPr>
            <a:picLocks noChangeAspect="1" noChangeArrowheads="1"/>
          </p:cNvPicPr>
          <p:nvPr/>
        </p:nvPicPr>
        <p:blipFill>
          <a:blip r:embed="rId3" cstate="print"/>
          <a:srcRect/>
          <a:stretch>
            <a:fillRect/>
          </a:stretch>
        </p:blipFill>
        <p:spPr bwMode="auto">
          <a:xfrm>
            <a:off x="381000" y="1676400"/>
            <a:ext cx="3810000" cy="3048000"/>
          </a:xfrm>
          <a:prstGeom prst="rect">
            <a:avLst/>
          </a:prstGeom>
          <a:noFill/>
          <a:ln w="9525">
            <a:noFill/>
            <a:round/>
            <a:headEnd/>
            <a:tailEnd/>
          </a:ln>
        </p:spPr>
      </p:pic>
      <p:pic>
        <p:nvPicPr>
          <p:cNvPr id="6" name="Picture 3"/>
          <p:cNvPicPr>
            <a:picLocks noChangeAspect="1" noChangeArrowheads="1"/>
          </p:cNvPicPr>
          <p:nvPr/>
        </p:nvPicPr>
        <p:blipFill>
          <a:blip r:embed="rId4" cstate="print"/>
          <a:srcRect/>
          <a:stretch>
            <a:fillRect/>
          </a:stretch>
        </p:blipFill>
        <p:spPr bwMode="auto">
          <a:xfrm>
            <a:off x="4419600" y="1676400"/>
            <a:ext cx="4572000" cy="3048000"/>
          </a:xfrm>
          <a:prstGeom prst="rect">
            <a:avLst/>
          </a:prstGeom>
          <a:noFill/>
          <a:ln w="9525">
            <a:noFill/>
            <a:round/>
            <a:headEnd/>
            <a:tailEnd/>
          </a:ln>
          <a:effectLst/>
        </p:spPr>
      </p:pic>
      <p:pic>
        <p:nvPicPr>
          <p:cNvPr id="7" name="Picture 6" descr="Loblolly-Pine.jpg"/>
          <p:cNvPicPr>
            <a:picLocks noChangeAspect="1"/>
          </p:cNvPicPr>
          <p:nvPr/>
        </p:nvPicPr>
        <p:blipFill>
          <a:blip r:embed="rId5" cstate="print"/>
          <a:stretch>
            <a:fillRect/>
          </a:stretch>
        </p:blipFill>
        <p:spPr>
          <a:xfrm>
            <a:off x="8077200" y="0"/>
            <a:ext cx="1066800" cy="1295400"/>
          </a:xfrm>
          <a:prstGeom prst="rect">
            <a:avLst/>
          </a:prstGeom>
        </p:spPr>
      </p:pic>
      <p:sp>
        <p:nvSpPr>
          <p:cNvPr id="8" name="Text Box 4"/>
          <p:cNvSpPr txBox="1">
            <a:spLocks noChangeArrowheads="1"/>
          </p:cNvSpPr>
          <p:nvPr/>
        </p:nvSpPr>
        <p:spPr bwMode="auto">
          <a:xfrm>
            <a:off x="6781800" y="4800600"/>
            <a:ext cx="2185988" cy="255587"/>
          </a:xfrm>
          <a:prstGeom prst="rect">
            <a:avLst/>
          </a:prstGeom>
          <a:noFill/>
          <a:ln w="9525">
            <a:noFill/>
            <a:round/>
            <a:headEnd/>
            <a:tailEnd/>
          </a:ln>
          <a:effectLst/>
        </p:spPr>
        <p:txBody>
          <a:bodyPr lIns="0" tIns="0" rIns="0" bIns="0"/>
          <a:lstStyle/>
          <a:p>
            <a:pPr>
              <a:tabLst>
                <a:tab pos="723900" algn="l"/>
                <a:tab pos="1447800" algn="l"/>
                <a:tab pos="2171700" algn="l"/>
                <a:tab pos="2895600" algn="l"/>
                <a:tab pos="3619500" algn="l"/>
              </a:tabLst>
            </a:pPr>
            <a:r>
              <a:rPr lang="en-GB" sz="1200" b="1" dirty="0">
                <a:solidFill>
                  <a:srgbClr val="000000"/>
                </a:solidFill>
                <a:latin typeface="+mj-lt"/>
                <a:ea typeface="msgothic" charset="0"/>
                <a:cs typeface="msgothic" charset="0"/>
              </a:rPr>
              <a:t>Keller S R et al. Genetics </a:t>
            </a:r>
            <a:r>
              <a:rPr lang="en-GB" sz="1200" b="1" dirty="0" smtClean="0">
                <a:solidFill>
                  <a:srgbClr val="000000"/>
                </a:solidFill>
                <a:latin typeface="+mj-lt"/>
                <a:ea typeface="msgothic" charset="0"/>
                <a:cs typeface="msgothic" charset="0"/>
              </a:rPr>
              <a:t>2011</a:t>
            </a:r>
            <a:endParaRPr lang="en-GB" sz="1200" b="1" dirty="0">
              <a:solidFill>
                <a:srgbClr val="000000"/>
              </a:solidFill>
              <a:latin typeface="+mj-lt"/>
              <a:ea typeface="msgothic" charset="0"/>
              <a:cs typeface="msgothic" charset="0"/>
            </a:endParaRPr>
          </a:p>
        </p:txBody>
      </p:sp>
      <p:sp>
        <p:nvSpPr>
          <p:cNvPr id="9" name="Rectangle 8"/>
          <p:cNvSpPr/>
          <p:nvPr/>
        </p:nvSpPr>
        <p:spPr>
          <a:xfrm>
            <a:off x="228600" y="4800600"/>
            <a:ext cx="1697644" cy="276999"/>
          </a:xfrm>
          <a:prstGeom prst="rect">
            <a:avLst/>
          </a:prstGeom>
        </p:spPr>
        <p:txBody>
          <a:bodyPr wrap="none">
            <a:spAutoFit/>
          </a:bodyPr>
          <a:lstStyle/>
          <a:p>
            <a:pPr fontAlgn="base"/>
            <a:r>
              <a:rPr lang="en-US" sz="1200" b="1" dirty="0" smtClean="0"/>
              <a:t>INGVARSSON et al 2011</a:t>
            </a:r>
            <a:endParaRPr lang="en-US" sz="12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and Applications</a:t>
            </a:r>
            <a:endParaRPr lang="en-US" dirty="0"/>
          </a:p>
        </p:txBody>
      </p:sp>
      <p:sp>
        <p:nvSpPr>
          <p:cNvPr id="3" name="Content Placeholder 2"/>
          <p:cNvSpPr>
            <a:spLocks noGrp="1"/>
          </p:cNvSpPr>
          <p:nvPr>
            <p:ph idx="1"/>
          </p:nvPr>
        </p:nvSpPr>
        <p:spPr>
          <a:xfrm>
            <a:off x="381000" y="1524000"/>
            <a:ext cx="8229600" cy="4724400"/>
          </a:xfrm>
        </p:spPr>
        <p:txBody>
          <a:bodyPr>
            <a:normAutofit fontScale="92500" lnSpcReduction="20000"/>
          </a:bodyPr>
          <a:lstStyle/>
          <a:p>
            <a:r>
              <a:rPr lang="en-US" dirty="0" smtClean="0"/>
              <a:t>Find regions in the genome related to drought tolerance and water use efficiency</a:t>
            </a:r>
          </a:p>
          <a:p>
            <a:pPr>
              <a:buNone/>
            </a:pPr>
            <a:endParaRPr lang="en-US" dirty="0" smtClean="0"/>
          </a:p>
          <a:p>
            <a:r>
              <a:rPr lang="en-US" dirty="0" smtClean="0"/>
              <a:t>Find genes and alleles important for local and general adaptation</a:t>
            </a:r>
          </a:p>
          <a:p>
            <a:pPr>
              <a:buNone/>
            </a:pPr>
            <a:endParaRPr lang="en-US" dirty="0" smtClean="0"/>
          </a:p>
          <a:p>
            <a:r>
              <a:rPr lang="en-US" dirty="0" smtClean="0"/>
              <a:t>Discover QTLs related to more wood production, disease resistance and better yield</a:t>
            </a:r>
          </a:p>
          <a:p>
            <a:pPr>
              <a:buNone/>
            </a:pPr>
            <a:endParaRPr lang="en-US" dirty="0" smtClean="0"/>
          </a:p>
          <a:p>
            <a:r>
              <a:rPr lang="en-US" dirty="0" smtClean="0"/>
              <a:t>Develop genome reduction protocols for future gymnosperms research</a:t>
            </a:r>
          </a:p>
          <a:p>
            <a:endParaRPr lang="en-US" dirty="0"/>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902" y="274638"/>
            <a:ext cx="8229600" cy="1143000"/>
          </a:xfrm>
        </p:spPr>
        <p:txBody>
          <a:bodyPr/>
          <a:lstStyle/>
          <a:p>
            <a:r>
              <a:rPr lang="en-US" dirty="0" smtClean="0"/>
              <a:t>Benefits and Applications</a:t>
            </a:r>
            <a:endParaRPr lang="en-US" dirty="0"/>
          </a:p>
        </p:txBody>
      </p:sp>
      <p:sp>
        <p:nvSpPr>
          <p:cNvPr id="3" name="Content Placeholder 2"/>
          <p:cNvSpPr>
            <a:spLocks noGrp="1"/>
          </p:cNvSpPr>
          <p:nvPr>
            <p:ph idx="1"/>
          </p:nvPr>
        </p:nvSpPr>
        <p:spPr>
          <a:xfrm>
            <a:off x="315306" y="1600200"/>
            <a:ext cx="8686800" cy="4829196"/>
          </a:xfrm>
        </p:spPr>
        <p:txBody>
          <a:bodyPr>
            <a:normAutofit fontScale="85000" lnSpcReduction="20000"/>
          </a:bodyPr>
          <a:lstStyle/>
          <a:p>
            <a:r>
              <a:rPr lang="en-US" dirty="0" smtClean="0"/>
              <a:t>Genetic deployment tool and uniform response functions to allot correct planting stock for better productivity and reduce adverse effects of climate</a:t>
            </a:r>
          </a:p>
          <a:p>
            <a:endParaRPr lang="en-US" dirty="0" smtClean="0"/>
          </a:p>
          <a:p>
            <a:r>
              <a:rPr lang="en-US" dirty="0" smtClean="0"/>
              <a:t>Develop response functions and general transfer functions which will be suitable tool for estimating the effects of changing climates on forest growth and survival rate of different populations</a:t>
            </a:r>
          </a:p>
          <a:p>
            <a:pPr>
              <a:buNone/>
            </a:pPr>
            <a:endParaRPr lang="en-US" dirty="0" smtClean="0"/>
          </a:p>
          <a:p>
            <a:r>
              <a:rPr lang="en-US" dirty="0" smtClean="0"/>
              <a:t>Southern pine landowners could use the results of the research to adapt their forest management approaches to increase resilience in the face of changing climate.</a:t>
            </a:r>
          </a:p>
        </p:txBody>
      </p:sp>
      <p:pic>
        <p:nvPicPr>
          <p:cNvPr id="4" name="Picture 3" descr="Loblolly-Pine.jpg"/>
          <p:cNvPicPr>
            <a:picLocks noChangeAspect="1"/>
          </p:cNvPicPr>
          <p:nvPr/>
        </p:nvPicPr>
        <p:blipFill>
          <a:blip r:embed="rId3" cstate="print"/>
          <a:stretch>
            <a:fillRect/>
          </a:stretch>
        </p:blipFill>
        <p:spPr>
          <a:xfrm>
            <a:off x="8077200" y="0"/>
            <a:ext cx="1066800" cy="1295400"/>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228600" y="1219200"/>
            <a:ext cx="8686800" cy="5410200"/>
          </a:xfrm>
        </p:spPr>
        <p:txBody>
          <a:bodyPr>
            <a:normAutofit fontScale="85000" lnSpcReduction="20000"/>
          </a:bodyPr>
          <a:lstStyle/>
          <a:p>
            <a:r>
              <a:rPr lang="en-US" dirty="0" err="1" smtClean="0"/>
              <a:t>Aitken</a:t>
            </a:r>
            <a:r>
              <a:rPr lang="en-US" dirty="0" smtClean="0"/>
              <a:t>, S.N., et al., Adaptation, migration or extirpation: climate change outcomes for tree populations. Evolutionary Applications,</a:t>
            </a:r>
            <a:r>
              <a:rPr lang="en-US" i="1" dirty="0" smtClean="0"/>
              <a:t> </a:t>
            </a:r>
            <a:r>
              <a:rPr lang="en-US" dirty="0" smtClean="0"/>
              <a:t>2008. </a:t>
            </a:r>
            <a:r>
              <a:rPr lang="en-US" b="1" dirty="0" smtClean="0"/>
              <a:t>1(1): p. 95-111.</a:t>
            </a:r>
          </a:p>
          <a:p>
            <a:r>
              <a:rPr lang="en-US" dirty="0" smtClean="0"/>
              <a:t>Eckert, A.J., et al., Back to nature: ecological genomics of loblolly pine</a:t>
            </a:r>
            <a:r>
              <a:rPr lang="en-US" i="1" dirty="0" smtClean="0"/>
              <a:t> (</a:t>
            </a:r>
            <a:r>
              <a:rPr lang="en-US" i="1" dirty="0" err="1" smtClean="0"/>
              <a:t>Pinus</a:t>
            </a:r>
            <a:r>
              <a:rPr lang="en-US" i="1" dirty="0" smtClean="0"/>
              <a:t> </a:t>
            </a:r>
            <a:r>
              <a:rPr lang="en-US" i="1" dirty="0" err="1" smtClean="0"/>
              <a:t>taeda</a:t>
            </a:r>
            <a:r>
              <a:rPr lang="en-US" i="1" dirty="0" smtClean="0"/>
              <a:t>, </a:t>
            </a:r>
            <a:r>
              <a:rPr lang="en-US" i="1" dirty="0" err="1" smtClean="0"/>
              <a:t>Pinaceae</a:t>
            </a:r>
            <a:r>
              <a:rPr lang="en-US" i="1" dirty="0" smtClean="0"/>
              <a:t>). </a:t>
            </a:r>
            <a:r>
              <a:rPr lang="en-US" dirty="0" smtClean="0"/>
              <a:t>Molecular Ecology, 2010. </a:t>
            </a:r>
            <a:r>
              <a:rPr lang="en-US" b="1" dirty="0" smtClean="0"/>
              <a:t>19(17): p. 3789-3805.</a:t>
            </a:r>
          </a:p>
          <a:p>
            <a:r>
              <a:rPr lang="en-US" dirty="0" err="1" smtClean="0"/>
              <a:t>Gnirke</a:t>
            </a:r>
            <a:r>
              <a:rPr lang="en-US" dirty="0" smtClean="0"/>
              <a:t>, A., et al., Solution hybrid selection with ultra-long </a:t>
            </a:r>
            <a:r>
              <a:rPr lang="en-US" dirty="0" err="1" smtClean="0"/>
              <a:t>oligonucleotides</a:t>
            </a:r>
            <a:r>
              <a:rPr lang="en-US" dirty="0" smtClean="0"/>
              <a:t> for massively parallel targeted sequencing. Nat Biotech, 2009. </a:t>
            </a:r>
            <a:r>
              <a:rPr lang="en-US" b="1" dirty="0" smtClean="0"/>
              <a:t>27(2): p. 182-189.</a:t>
            </a:r>
          </a:p>
          <a:p>
            <a:r>
              <a:rPr lang="en-US" dirty="0" err="1" smtClean="0"/>
              <a:t>González-Martínez</a:t>
            </a:r>
            <a:r>
              <a:rPr lang="en-US" dirty="0" smtClean="0"/>
              <a:t>, S.C., K.V. </a:t>
            </a:r>
            <a:r>
              <a:rPr lang="en-US" dirty="0" err="1" smtClean="0"/>
              <a:t>Krutovsky</a:t>
            </a:r>
            <a:r>
              <a:rPr lang="en-US" dirty="0" smtClean="0"/>
              <a:t>, and D.B. Neale, Forest-tree population genomics and adaptive evolution. New </a:t>
            </a:r>
            <a:r>
              <a:rPr lang="en-US" dirty="0" err="1" smtClean="0"/>
              <a:t>Phytologist</a:t>
            </a:r>
            <a:r>
              <a:rPr lang="en-US" dirty="0" smtClean="0"/>
              <a:t>, 2006. </a:t>
            </a:r>
            <a:r>
              <a:rPr lang="en-US" b="1" dirty="0" smtClean="0"/>
              <a:t>170(2): p. 227-238.</a:t>
            </a:r>
          </a:p>
          <a:p>
            <a:r>
              <a:rPr lang="en-US" dirty="0" smtClean="0"/>
              <a:t>Neale, D.B. and A. Kremer, Forest tree genomics: growing resources and applications. Nat Rev Genet, 2011. </a:t>
            </a:r>
            <a:r>
              <a:rPr lang="en-US" b="1" dirty="0" smtClean="0"/>
              <a:t>12(2): p. 111-122.</a:t>
            </a:r>
          </a:p>
          <a:p>
            <a:endParaRPr lang="en-US" b="1" i="1" dirty="0" smtClean="0"/>
          </a:p>
          <a:p>
            <a:endParaRPr lang="en-US" b="1" i="1"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5728"/>
            <a:ext cx="8229600" cy="1143000"/>
          </a:xfrm>
        </p:spPr>
        <p:txBody>
          <a:bodyPr/>
          <a:lstStyle/>
          <a:p>
            <a:r>
              <a:rPr lang="en-US" altLang="zh-CN" dirty="0" smtClean="0"/>
              <a:t>Background</a:t>
            </a:r>
            <a:endParaRPr lang="zh-CN" altLang="en-US" dirty="0"/>
          </a:p>
        </p:txBody>
      </p:sp>
      <p:sp>
        <p:nvSpPr>
          <p:cNvPr id="3" name="Content Placeholder 2"/>
          <p:cNvSpPr>
            <a:spLocks noGrp="1"/>
          </p:cNvSpPr>
          <p:nvPr>
            <p:ph idx="1"/>
          </p:nvPr>
        </p:nvSpPr>
        <p:spPr>
          <a:xfrm>
            <a:off x="357158" y="1643050"/>
            <a:ext cx="8229600" cy="3581400"/>
          </a:xfrm>
        </p:spPr>
        <p:txBody>
          <a:bodyPr>
            <a:normAutofit lnSpcReduction="10000"/>
          </a:bodyPr>
          <a:lstStyle/>
          <a:p>
            <a:pPr>
              <a:spcBef>
                <a:spcPts val="1200"/>
              </a:spcBef>
              <a:spcAft>
                <a:spcPts val="1200"/>
              </a:spcAft>
            </a:pPr>
            <a:r>
              <a:rPr lang="en-US" altLang="zh-CN" sz="2800" dirty="0" smtClean="0"/>
              <a:t>Genetic improvements in forestry dramatically increase the productivity of planted pine in the southeast US.</a:t>
            </a:r>
          </a:p>
          <a:p>
            <a:pPr marL="342900" lvl="1" indent="-342900">
              <a:spcBef>
                <a:spcPts val="1200"/>
              </a:spcBef>
              <a:spcAft>
                <a:spcPts val="1200"/>
              </a:spcAft>
              <a:buFont typeface="Arial" pitchFamily="34" charset="0"/>
              <a:buChar char="•"/>
            </a:pPr>
            <a:r>
              <a:rPr lang="en-US" altLang="zh-CN" dirty="0" smtClean="0"/>
              <a:t>Climate is a key environmental factor affecting the phenotypes and genotypes of trees.</a:t>
            </a:r>
          </a:p>
          <a:p>
            <a:pPr marL="342900" lvl="1" indent="-342900">
              <a:spcBef>
                <a:spcPts val="1200"/>
              </a:spcBef>
              <a:spcAft>
                <a:spcPts val="1200"/>
              </a:spcAft>
              <a:buFont typeface="Arial" pitchFamily="34" charset="0"/>
              <a:buChar char="•"/>
            </a:pPr>
            <a:r>
              <a:rPr lang="en-US" altLang="zh-CN" dirty="0" smtClean="0"/>
              <a:t>How can forestry adapt to changes in climate and climate variability?</a:t>
            </a:r>
            <a:endParaRPr lang="en-US" altLang="zh-CN" sz="2800" dirty="0" smtClean="0">
              <a:cs typeface="+mn-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dirty="0" smtClean="0"/>
              <a:t>References</a:t>
            </a:r>
            <a:endParaRPr lang="en-US" dirty="0"/>
          </a:p>
        </p:txBody>
      </p:sp>
      <p:sp>
        <p:nvSpPr>
          <p:cNvPr id="3" name="Content Placeholder 2"/>
          <p:cNvSpPr>
            <a:spLocks noGrp="1"/>
          </p:cNvSpPr>
          <p:nvPr>
            <p:ph idx="1"/>
          </p:nvPr>
        </p:nvSpPr>
        <p:spPr>
          <a:xfrm>
            <a:off x="304800" y="1219200"/>
            <a:ext cx="8686800" cy="5334000"/>
          </a:xfrm>
        </p:spPr>
        <p:txBody>
          <a:bodyPr>
            <a:normAutofit fontScale="92500" lnSpcReduction="20000"/>
          </a:bodyPr>
          <a:lstStyle/>
          <a:p>
            <a:r>
              <a:rPr lang="en-US" sz="2800" dirty="0" smtClean="0"/>
              <a:t>Neale, D.B. and P.K. </a:t>
            </a:r>
            <a:r>
              <a:rPr lang="en-US" sz="2800" dirty="0" err="1" smtClean="0"/>
              <a:t>Ingvarsson</a:t>
            </a:r>
            <a:r>
              <a:rPr lang="en-US" sz="2800" dirty="0" smtClean="0"/>
              <a:t>, Population, quantitative and comparative genomics of adaptation in forest trees. Current Opinion in Plant Biology, 2008. </a:t>
            </a:r>
            <a:r>
              <a:rPr lang="en-US" sz="2800" b="1" dirty="0" smtClean="0"/>
              <a:t>11(2): p. 149-155.</a:t>
            </a:r>
            <a:endParaRPr lang="en-US" sz="2800" dirty="0" smtClean="0"/>
          </a:p>
          <a:p>
            <a:r>
              <a:rPr lang="en-US" sz="2800" dirty="0" err="1" smtClean="0"/>
              <a:t>Rehfeldt</a:t>
            </a:r>
            <a:r>
              <a:rPr lang="en-US" sz="2800" dirty="0" smtClean="0"/>
              <a:t>, G.E., et al., Genetic Responses to Climate in </a:t>
            </a:r>
            <a:r>
              <a:rPr lang="en-US" sz="2800" i="1" dirty="0" err="1" smtClean="0"/>
              <a:t>Pinus</a:t>
            </a:r>
            <a:r>
              <a:rPr lang="en-US" sz="2800" i="1" dirty="0" smtClean="0"/>
              <a:t> </a:t>
            </a:r>
            <a:r>
              <a:rPr lang="en-US" sz="2800" i="1" dirty="0" err="1" smtClean="0"/>
              <a:t>contorta</a:t>
            </a:r>
            <a:r>
              <a:rPr lang="en-US" sz="2800" dirty="0" smtClean="0"/>
              <a:t>: Niche Breadth, Climate Change, and Reforestation. Ecological Monographs, 1999. </a:t>
            </a:r>
            <a:r>
              <a:rPr lang="en-US" sz="2800" b="1" dirty="0" smtClean="0"/>
              <a:t>69(3): p. 375-407.</a:t>
            </a:r>
          </a:p>
          <a:p>
            <a:r>
              <a:rPr lang="en-US" sz="2700" dirty="0" err="1" smtClean="0"/>
              <a:t>Schmidtling</a:t>
            </a:r>
            <a:r>
              <a:rPr lang="en-US" sz="2700" dirty="0" smtClean="0"/>
              <a:t>, Ronald C.; Robison, T.L.; </a:t>
            </a:r>
            <a:r>
              <a:rPr lang="en-US" sz="2700" dirty="0" err="1" smtClean="0"/>
              <a:t>McKeand</a:t>
            </a:r>
            <a:r>
              <a:rPr lang="en-US" sz="2700" dirty="0" smtClean="0"/>
              <a:t>, S.E.; Rousseau, R.J.; Allen, H.L.; Goldfarb, B. The role of genetics and tree improvement in southern forest productivity.   In: Gen. Tech. Rep. SRS75. Asheville, NC: U.S. Department of Agriculture, Forest Service, Southern Research Station, 2004. </a:t>
            </a:r>
            <a:r>
              <a:rPr lang="en-US" sz="2700" b="1" dirty="0" smtClean="0"/>
              <a:t>Chapter 10. p. 97-108</a:t>
            </a:r>
          </a:p>
          <a:p>
            <a:r>
              <a:rPr lang="en-US" sz="2800" dirty="0" smtClean="0"/>
              <a:t>Wang, T., G.A. O'Neill, and S.N. </a:t>
            </a:r>
            <a:r>
              <a:rPr lang="en-US" sz="2800" dirty="0" err="1" smtClean="0"/>
              <a:t>Aitken</a:t>
            </a:r>
            <a:r>
              <a:rPr lang="en-US" sz="2800" dirty="0" smtClean="0"/>
              <a:t>, Integrating environmental and genetic effects to predict responses of tree populations to climate. Ecological Applications, 2010. </a:t>
            </a:r>
            <a:r>
              <a:rPr lang="en-US" sz="2800" b="1" dirty="0" smtClean="0"/>
              <a:t>20(1): p. 153-163.</a:t>
            </a:r>
          </a:p>
          <a:p>
            <a:endParaRPr lang="en-US" sz="2800" b="1" dirty="0" smtClean="0"/>
          </a:p>
          <a:p>
            <a:endParaRPr lang="en-US" sz="2800" b="1" dirty="0" smtClean="0"/>
          </a:p>
          <a:p>
            <a:endParaRPr lang="en-US" sz="2700" dirty="0" smtClean="0"/>
          </a:p>
          <a:p>
            <a:endParaRPr lang="en-US" sz="27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219200"/>
            <a:ext cx="6324600" cy="4525963"/>
          </a:xfrm>
        </p:spPr>
        <p:txBody>
          <a:bodyPr>
            <a:normAutofit/>
          </a:bodyPr>
          <a:lstStyle/>
          <a:p>
            <a:pPr algn="ctr">
              <a:buNone/>
              <a:defRPr/>
            </a:pP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Thank You for Your Attention!</a:t>
            </a:r>
          </a:p>
          <a:p>
            <a:pPr algn="ctr">
              <a:buNone/>
              <a:defRPr/>
            </a:pPr>
            <a:endPar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a:p>
            <a:pPr algn="ctr">
              <a:buNone/>
              <a:defRPr/>
            </a:pP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Questions or Comments?</a:t>
            </a:r>
          </a:p>
          <a:p>
            <a:pPr algn="ctr">
              <a:buNone/>
              <a:defRPr/>
            </a:pPr>
            <a:endPar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a:p>
            <a:pPr algn="ctr">
              <a:buNone/>
              <a:defRPr/>
            </a:pP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Enjoy the Other Presentations!</a:t>
            </a:r>
          </a:p>
          <a:p>
            <a:endParaRPr lang="en-U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0"/>
            <a:ext cx="8229600" cy="1143000"/>
          </a:xfrm>
        </p:spPr>
        <p:txBody>
          <a:bodyPr/>
          <a:lstStyle/>
          <a:p>
            <a:r>
              <a:rPr lang="en-US" altLang="zh-CN" dirty="0" smtClean="0"/>
              <a:t>Objectives and Goals</a:t>
            </a:r>
            <a:endParaRPr lang="zh-CN" altLang="en-US" dirty="0"/>
          </a:p>
        </p:txBody>
      </p:sp>
      <p:sp>
        <p:nvSpPr>
          <p:cNvPr id="3" name="Content Placeholder 2"/>
          <p:cNvSpPr>
            <a:spLocks noGrp="1"/>
          </p:cNvSpPr>
          <p:nvPr>
            <p:ph idx="1"/>
          </p:nvPr>
        </p:nvSpPr>
        <p:spPr>
          <a:xfrm>
            <a:off x="500034" y="1643050"/>
            <a:ext cx="8229600" cy="4525963"/>
          </a:xfrm>
        </p:spPr>
        <p:txBody>
          <a:bodyPr>
            <a:normAutofit fontScale="92500" lnSpcReduction="20000"/>
          </a:bodyPr>
          <a:lstStyle/>
          <a:p>
            <a:pPr>
              <a:lnSpc>
                <a:spcPct val="110000"/>
              </a:lnSpc>
              <a:spcBef>
                <a:spcPts val="1200"/>
              </a:spcBef>
              <a:spcAft>
                <a:spcPts val="1200"/>
              </a:spcAft>
            </a:pPr>
            <a:r>
              <a:rPr lang="en-US" altLang="zh-CN" dirty="0" smtClean="0"/>
              <a:t>Analyze genetics of breeding and natural populations to discover alleles in genes controlling important adaptation and mitigation traits that enable future tree breeding strategies</a:t>
            </a:r>
          </a:p>
          <a:p>
            <a:pPr>
              <a:lnSpc>
                <a:spcPct val="110000"/>
              </a:lnSpc>
              <a:spcBef>
                <a:spcPts val="1200"/>
              </a:spcBef>
              <a:spcAft>
                <a:spcPts val="1200"/>
              </a:spcAft>
              <a:buNone/>
            </a:pPr>
            <a:r>
              <a:rPr lang="en-US" altLang="zh-CN" dirty="0" smtClean="0"/>
              <a:t> </a:t>
            </a:r>
          </a:p>
          <a:p>
            <a:pPr>
              <a:lnSpc>
                <a:spcPct val="110000"/>
              </a:lnSpc>
              <a:spcBef>
                <a:spcPts val="1200"/>
              </a:spcBef>
              <a:spcAft>
                <a:spcPts val="1200"/>
              </a:spcAft>
            </a:pPr>
            <a:r>
              <a:rPr lang="en-US" altLang="zh-CN" dirty="0" smtClean="0"/>
              <a:t>Deliver deployment guidelines for genotypes suited for varied climatic conditions to maximize resiliency and reduce adverse impacts of climate change on productivity.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dirty="0" smtClean="0"/>
              <a:t>Terminology</a:t>
            </a:r>
            <a:endParaRPr lang="en-US" dirty="0"/>
          </a:p>
        </p:txBody>
      </p:sp>
      <p:sp>
        <p:nvSpPr>
          <p:cNvPr id="3" name="Content Placeholder 2"/>
          <p:cNvSpPr>
            <a:spLocks noGrp="1"/>
          </p:cNvSpPr>
          <p:nvPr>
            <p:ph idx="1"/>
          </p:nvPr>
        </p:nvSpPr>
        <p:spPr>
          <a:xfrm>
            <a:off x="457200" y="1752600"/>
            <a:ext cx="8229600" cy="4267200"/>
          </a:xfrm>
        </p:spPr>
        <p:txBody>
          <a:bodyPr/>
          <a:lstStyle/>
          <a:p>
            <a:pPr>
              <a:buNone/>
            </a:pPr>
            <a:r>
              <a:rPr lang="en-US" dirty="0" smtClean="0"/>
              <a:t>Basic terms and jargons </a:t>
            </a:r>
          </a:p>
          <a:p>
            <a:r>
              <a:rPr lang="en-US" b="1" dirty="0" smtClean="0"/>
              <a:t>Genes</a:t>
            </a:r>
            <a:r>
              <a:rPr lang="en-US" dirty="0" smtClean="0"/>
              <a:t>: The basic unit of inheritance, which is transmitted from parents to offspring.</a:t>
            </a:r>
          </a:p>
          <a:p>
            <a:r>
              <a:rPr lang="en-US" b="1" dirty="0" smtClean="0"/>
              <a:t>Alleles</a:t>
            </a:r>
            <a:r>
              <a:rPr lang="en-US" dirty="0" smtClean="0"/>
              <a:t>: Alternate forms of a gene (more than 1) or genetic locus.</a:t>
            </a:r>
          </a:p>
          <a:p>
            <a:r>
              <a:rPr lang="en-US" b="1" dirty="0" smtClean="0"/>
              <a:t>Genotype</a:t>
            </a:r>
            <a:r>
              <a:rPr lang="en-US" dirty="0" smtClean="0"/>
              <a:t>: Genetic constitution of an individual.</a:t>
            </a:r>
          </a:p>
          <a:p>
            <a:endParaRPr lang="en-US" dirty="0" smtClean="0"/>
          </a:p>
          <a:p>
            <a:pPr lvl="1"/>
            <a:endParaRPr lang="en-US" dirty="0" smtClean="0"/>
          </a:p>
          <a:p>
            <a:pPr>
              <a:buNone/>
            </a:pPr>
            <a:endParaRPr lang="en-US" dirty="0" smtClean="0"/>
          </a:p>
          <a:p>
            <a:pPr>
              <a:buNone/>
            </a:pPr>
            <a:endParaRPr lang="en-US" dirty="0"/>
          </a:p>
        </p:txBody>
      </p:sp>
      <p:pic>
        <p:nvPicPr>
          <p:cNvPr id="4" name="Picture 3" descr="Loblolly-Pine.jpg"/>
          <p:cNvPicPr>
            <a:picLocks noChangeAspect="1"/>
          </p:cNvPicPr>
          <p:nvPr/>
        </p:nvPicPr>
        <p:blipFill>
          <a:blip r:embed="rId3" cstate="print"/>
          <a:stretch>
            <a:fillRect/>
          </a:stretch>
        </p:blipFill>
        <p:spPr>
          <a:xfrm>
            <a:off x="7715250" y="0"/>
            <a:ext cx="1428750" cy="19812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a:t>
            </a:r>
            <a:endParaRPr lang="en-US" dirty="0"/>
          </a:p>
        </p:txBody>
      </p:sp>
      <p:sp>
        <p:nvSpPr>
          <p:cNvPr id="3" name="Content Placeholder 2"/>
          <p:cNvSpPr>
            <a:spLocks noGrp="1"/>
          </p:cNvSpPr>
          <p:nvPr>
            <p:ph idx="1"/>
          </p:nvPr>
        </p:nvSpPr>
        <p:spPr>
          <a:xfrm>
            <a:off x="457200" y="1447800"/>
            <a:ext cx="8229600" cy="5181600"/>
          </a:xfrm>
        </p:spPr>
        <p:txBody>
          <a:bodyPr>
            <a:normAutofit/>
          </a:bodyPr>
          <a:lstStyle/>
          <a:p>
            <a:r>
              <a:rPr lang="en-US" dirty="0" smtClean="0"/>
              <a:t> </a:t>
            </a:r>
            <a:r>
              <a:rPr lang="en-US" sz="2500" b="1" dirty="0" smtClean="0"/>
              <a:t>Phenotype</a:t>
            </a:r>
            <a:r>
              <a:rPr lang="en-US" sz="2500" dirty="0" smtClean="0"/>
              <a:t>: The observable traits of an organism. In genetics phenotype is defined as interaction of genotype and environment</a:t>
            </a:r>
          </a:p>
          <a:p>
            <a:pPr>
              <a:buNone/>
            </a:pPr>
            <a:r>
              <a:rPr lang="en-US" sz="2500" dirty="0" smtClean="0"/>
              <a:t>          Phenotype = Genotype + Environment</a:t>
            </a:r>
          </a:p>
          <a:p>
            <a:pPr>
              <a:buNone/>
            </a:pPr>
            <a:r>
              <a:rPr lang="en-US" dirty="0" smtClean="0"/>
              <a:t> </a:t>
            </a:r>
          </a:p>
          <a:p>
            <a:endParaRPr lang="en-US" dirty="0" smtClean="0"/>
          </a:p>
          <a:p>
            <a:endParaRPr lang="en-US" dirty="0"/>
          </a:p>
        </p:txBody>
      </p:sp>
      <p:pic>
        <p:nvPicPr>
          <p:cNvPr id="4" name="Picture 3" descr="Loblolly-Pine.jpg"/>
          <p:cNvPicPr>
            <a:picLocks noChangeAspect="1"/>
          </p:cNvPicPr>
          <p:nvPr/>
        </p:nvPicPr>
        <p:blipFill>
          <a:blip r:embed="rId3" cstate="print"/>
          <a:stretch>
            <a:fillRect/>
          </a:stretch>
        </p:blipFill>
        <p:spPr>
          <a:xfrm>
            <a:off x="7715250" y="0"/>
            <a:ext cx="1428750" cy="1981200"/>
          </a:xfrm>
          <a:prstGeom prst="rect">
            <a:avLst/>
          </a:prstGeom>
        </p:spPr>
      </p:pic>
      <p:sp>
        <p:nvSpPr>
          <p:cNvPr id="6" name="TextBox 5"/>
          <p:cNvSpPr txBox="1"/>
          <p:nvPr/>
        </p:nvSpPr>
        <p:spPr>
          <a:xfrm>
            <a:off x="457200" y="3434260"/>
            <a:ext cx="5867400" cy="3170099"/>
          </a:xfrm>
          <a:prstGeom prst="rect">
            <a:avLst/>
          </a:prstGeom>
          <a:noFill/>
        </p:spPr>
        <p:txBody>
          <a:bodyPr wrap="square" rtlCol="0">
            <a:spAutoFit/>
          </a:bodyPr>
          <a:lstStyle/>
          <a:p>
            <a:pPr marL="461963" indent="-461963">
              <a:buFont typeface="Arial" pitchFamily="34" charset="0"/>
              <a:buChar char="•"/>
            </a:pPr>
            <a:r>
              <a:rPr lang="en-US" sz="2500" b="1" dirty="0" smtClean="0"/>
              <a:t>Quantitative traits</a:t>
            </a:r>
            <a:r>
              <a:rPr lang="en-US" sz="2500" dirty="0" smtClean="0"/>
              <a:t>: The traits controlled by multiple genes or polygenes. They are also termed as polygenic traits or continuous traits as they show continuous variation  of phenotype. Most of the economical and ecological traits, such as growth, biomass, disease resistance, etc., are quantitative.</a:t>
            </a:r>
            <a:endParaRPr lang="en-US" sz="2500" b="1" dirty="0" smtClean="0"/>
          </a:p>
        </p:txBody>
      </p:sp>
      <p:pic>
        <p:nvPicPr>
          <p:cNvPr id="7" name="Picture 6" descr="ppt2.jpg"/>
          <p:cNvPicPr>
            <a:picLocks noChangeAspect="1"/>
          </p:cNvPicPr>
          <p:nvPr/>
        </p:nvPicPr>
        <p:blipFill>
          <a:blip r:embed="rId4" cstate="print"/>
          <a:stretch>
            <a:fillRect/>
          </a:stretch>
        </p:blipFill>
        <p:spPr>
          <a:xfrm>
            <a:off x="6324600" y="3124200"/>
            <a:ext cx="2590800" cy="340995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944562"/>
          </a:xfrm>
        </p:spPr>
        <p:txBody>
          <a:bodyPr/>
          <a:lstStyle/>
          <a:p>
            <a:r>
              <a:rPr lang="en-US" dirty="0" smtClean="0"/>
              <a:t>Terminology</a:t>
            </a:r>
            <a:endParaRPr lang="en-US" dirty="0"/>
          </a:p>
        </p:txBody>
      </p:sp>
      <p:pic>
        <p:nvPicPr>
          <p:cNvPr id="4" name="Content Placeholder 3" descr="ppt1.gif"/>
          <p:cNvPicPr>
            <a:picLocks noGrp="1" noChangeAspect="1"/>
          </p:cNvPicPr>
          <p:nvPr>
            <p:ph idx="1"/>
          </p:nvPr>
        </p:nvPicPr>
        <p:blipFill>
          <a:blip r:embed="rId3" cstate="print"/>
          <a:stretch>
            <a:fillRect/>
          </a:stretch>
        </p:blipFill>
        <p:spPr>
          <a:xfrm>
            <a:off x="685800" y="1676400"/>
            <a:ext cx="4267200" cy="4419600"/>
          </a:xfrm>
        </p:spPr>
      </p:pic>
      <p:sp>
        <p:nvSpPr>
          <p:cNvPr id="5" name="TextBox 4"/>
          <p:cNvSpPr txBox="1"/>
          <p:nvPr/>
        </p:nvSpPr>
        <p:spPr>
          <a:xfrm>
            <a:off x="5255170" y="1579004"/>
            <a:ext cx="3810000" cy="4154984"/>
          </a:xfrm>
          <a:prstGeom prst="rect">
            <a:avLst/>
          </a:prstGeom>
          <a:noFill/>
        </p:spPr>
        <p:txBody>
          <a:bodyPr wrap="square" rtlCol="0">
            <a:spAutoFit/>
          </a:bodyPr>
          <a:lstStyle/>
          <a:p>
            <a:pPr marL="231775" indent="-231775">
              <a:spcBef>
                <a:spcPts val="600"/>
              </a:spcBef>
              <a:spcAft>
                <a:spcPts val="600"/>
              </a:spcAft>
              <a:buFont typeface="Arial" pitchFamily="34" charset="0"/>
              <a:buChar char="•"/>
            </a:pPr>
            <a:r>
              <a:rPr lang="en-US" dirty="0" smtClean="0"/>
              <a:t>In the given example, the gene being looked at is controlling flower color</a:t>
            </a:r>
          </a:p>
          <a:p>
            <a:pPr marL="231775" indent="-231775">
              <a:spcBef>
                <a:spcPts val="600"/>
              </a:spcBef>
              <a:spcAft>
                <a:spcPts val="600"/>
              </a:spcAft>
              <a:buFont typeface="Arial" pitchFamily="34" charset="0"/>
              <a:buChar char="•"/>
            </a:pPr>
            <a:r>
              <a:rPr lang="en-US" i="1" dirty="0" smtClean="0"/>
              <a:t>R</a:t>
            </a:r>
            <a:r>
              <a:rPr lang="en-US" dirty="0" smtClean="0"/>
              <a:t> and </a:t>
            </a:r>
            <a:r>
              <a:rPr lang="en-US" i="1" dirty="0" smtClean="0"/>
              <a:t>r</a:t>
            </a:r>
            <a:r>
              <a:rPr lang="en-US" dirty="0" smtClean="0"/>
              <a:t> are two allelic forms of the same gene controlling color, where </a:t>
            </a:r>
            <a:r>
              <a:rPr lang="en-US" i="1" dirty="0" smtClean="0"/>
              <a:t>R</a:t>
            </a:r>
            <a:r>
              <a:rPr lang="en-US" dirty="0" smtClean="0"/>
              <a:t> presence leads to purple and </a:t>
            </a:r>
            <a:r>
              <a:rPr lang="en-US" i="1" dirty="0" smtClean="0"/>
              <a:t>r</a:t>
            </a:r>
            <a:r>
              <a:rPr lang="en-US" dirty="0" smtClean="0"/>
              <a:t> presence leads to white color.</a:t>
            </a:r>
          </a:p>
          <a:p>
            <a:pPr marL="231775" indent="-231775">
              <a:spcBef>
                <a:spcPts val="600"/>
              </a:spcBef>
              <a:spcAft>
                <a:spcPts val="600"/>
              </a:spcAft>
              <a:buFont typeface="Arial" pitchFamily="34" charset="0"/>
              <a:buChar char="•"/>
            </a:pPr>
            <a:r>
              <a:rPr lang="en-US" i="1" dirty="0" smtClean="0"/>
              <a:t>RR</a:t>
            </a:r>
            <a:r>
              <a:rPr lang="en-US" dirty="0" smtClean="0"/>
              <a:t>, </a:t>
            </a:r>
            <a:r>
              <a:rPr lang="en-US" i="1" dirty="0" err="1" smtClean="0"/>
              <a:t>rr</a:t>
            </a:r>
            <a:r>
              <a:rPr lang="en-US" dirty="0" smtClean="0"/>
              <a:t> and </a:t>
            </a:r>
            <a:r>
              <a:rPr lang="en-US" i="1" dirty="0" err="1" smtClean="0"/>
              <a:t>Rr</a:t>
            </a:r>
            <a:r>
              <a:rPr lang="en-US" dirty="0" smtClean="0"/>
              <a:t> are genotypes of individuals, having same or different allelic pairs</a:t>
            </a:r>
          </a:p>
          <a:p>
            <a:pPr marL="231775" indent="-231775">
              <a:spcBef>
                <a:spcPts val="600"/>
              </a:spcBef>
              <a:spcAft>
                <a:spcPts val="600"/>
              </a:spcAft>
              <a:buFont typeface="Arial" pitchFamily="34" charset="0"/>
              <a:buChar char="•"/>
            </a:pPr>
            <a:r>
              <a:rPr lang="en-US" i="1" dirty="0" smtClean="0"/>
              <a:t>R</a:t>
            </a:r>
            <a:r>
              <a:rPr lang="en-US" dirty="0" smtClean="0"/>
              <a:t> is dominant over </a:t>
            </a:r>
            <a:r>
              <a:rPr lang="en-US" i="1" dirty="0" smtClean="0"/>
              <a:t>r</a:t>
            </a:r>
            <a:r>
              <a:rPr lang="en-US" dirty="0" smtClean="0"/>
              <a:t>, so in heterozygous state (</a:t>
            </a:r>
            <a:r>
              <a:rPr lang="en-US" i="1" dirty="0" err="1" smtClean="0"/>
              <a:t>Rr</a:t>
            </a:r>
            <a:r>
              <a:rPr lang="en-US" dirty="0" smtClean="0"/>
              <a:t>), we see purple color</a:t>
            </a:r>
          </a:p>
        </p:txBody>
      </p:sp>
      <p:sp>
        <p:nvSpPr>
          <p:cNvPr id="6" name="Rectangle 5"/>
          <p:cNvSpPr/>
          <p:nvPr/>
        </p:nvSpPr>
        <p:spPr>
          <a:xfrm>
            <a:off x="228600" y="990600"/>
            <a:ext cx="3124200" cy="584775"/>
          </a:xfrm>
          <a:prstGeom prst="rect">
            <a:avLst/>
          </a:prstGeom>
        </p:spPr>
        <p:txBody>
          <a:bodyPr wrap="square">
            <a:spAutoFit/>
          </a:bodyPr>
          <a:lstStyle/>
          <a:p>
            <a:pPr algn="ctr">
              <a:buNone/>
            </a:pPr>
            <a:r>
              <a:rPr lang="en-US" sz="3200" u="sng" dirty="0" smtClean="0"/>
              <a:t>Explanation</a:t>
            </a:r>
          </a:p>
        </p:txBody>
      </p:sp>
      <p:pic>
        <p:nvPicPr>
          <p:cNvPr id="7" name="Picture 6" descr="Loblolly-Pine.jpg"/>
          <p:cNvPicPr>
            <a:picLocks noChangeAspect="1"/>
          </p:cNvPicPr>
          <p:nvPr/>
        </p:nvPicPr>
        <p:blipFill>
          <a:blip r:embed="rId4" cstate="print"/>
          <a:stretch>
            <a:fillRect/>
          </a:stretch>
        </p:blipFill>
        <p:spPr>
          <a:xfrm>
            <a:off x="7715250" y="0"/>
            <a:ext cx="1428750" cy="16764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476" y="274638"/>
            <a:ext cx="8229600" cy="1143000"/>
          </a:xfrm>
        </p:spPr>
        <p:txBody>
          <a:bodyPr/>
          <a:lstStyle/>
          <a:p>
            <a:r>
              <a:rPr lang="en-US" dirty="0" smtClean="0"/>
              <a:t>Terminology</a:t>
            </a:r>
            <a:endParaRPr lang="en-US" dirty="0"/>
          </a:p>
        </p:txBody>
      </p:sp>
      <p:sp>
        <p:nvSpPr>
          <p:cNvPr id="3" name="Content Placeholder 2"/>
          <p:cNvSpPr>
            <a:spLocks noGrp="1"/>
          </p:cNvSpPr>
          <p:nvPr>
            <p:ph idx="1"/>
          </p:nvPr>
        </p:nvSpPr>
        <p:spPr>
          <a:xfrm>
            <a:off x="299540" y="1600200"/>
            <a:ext cx="8686800" cy="5257800"/>
          </a:xfrm>
        </p:spPr>
        <p:txBody>
          <a:bodyPr>
            <a:normAutofit lnSpcReduction="10000"/>
          </a:bodyPr>
          <a:lstStyle/>
          <a:p>
            <a:r>
              <a:rPr lang="en-US" sz="2800" b="1" dirty="0" smtClean="0"/>
              <a:t>Quantitative trait Loci </a:t>
            </a:r>
            <a:r>
              <a:rPr lang="en-US" sz="2800" dirty="0" smtClean="0"/>
              <a:t>:  A region of DNA that is associated with a particular phenotypic  trait. </a:t>
            </a:r>
            <a:r>
              <a:rPr lang="en-US" sz="2800" dirty="0" smtClean="0"/>
              <a:t>The QTLs </a:t>
            </a:r>
            <a:r>
              <a:rPr lang="en-US" sz="2800" dirty="0" smtClean="0"/>
              <a:t>are often found on different chromosomes.</a:t>
            </a:r>
          </a:p>
          <a:p>
            <a:endParaRPr lang="en-US" sz="2800" dirty="0" smtClean="0"/>
          </a:p>
          <a:p>
            <a:r>
              <a:rPr lang="en-US" sz="2800" b="1" dirty="0" err="1" smtClean="0"/>
              <a:t>Phenology</a:t>
            </a:r>
            <a:r>
              <a:rPr lang="en-US" sz="2800" dirty="0" smtClean="0"/>
              <a:t>:  Seasonal life cycle events, like bud set, bud flush, flowering and the timing of these events along the growing season.</a:t>
            </a:r>
          </a:p>
          <a:p>
            <a:endParaRPr lang="en-US" sz="2800" dirty="0" smtClean="0"/>
          </a:p>
          <a:p>
            <a:r>
              <a:rPr lang="en-US" sz="2800" b="1" dirty="0" smtClean="0"/>
              <a:t>Seed zones</a:t>
            </a:r>
            <a:r>
              <a:rPr lang="en-US" sz="2800" dirty="0" smtClean="0"/>
              <a:t>:  A</a:t>
            </a:r>
            <a:r>
              <a:rPr lang="en-US" sz="2800" dirty="0" smtClean="0"/>
              <a:t>reas </a:t>
            </a:r>
            <a:r>
              <a:rPr lang="en-US" sz="2800" dirty="0" smtClean="0"/>
              <a:t>where </a:t>
            </a:r>
            <a:r>
              <a:rPr lang="en-US" sz="2800" dirty="0" smtClean="0"/>
              <a:t>seeds </a:t>
            </a:r>
            <a:r>
              <a:rPr lang="en-US" sz="2800" dirty="0" smtClean="0"/>
              <a:t>of similar population genetics have been determined by scientists as being genetically similar and adapted through evolutionary processes for fitness.</a:t>
            </a:r>
            <a:endParaRPr lang="en-US" sz="2800" dirty="0"/>
          </a:p>
        </p:txBody>
      </p:sp>
      <p:pic>
        <p:nvPicPr>
          <p:cNvPr id="4" name="Picture 3" descr="Loblolly-Pine.jpg"/>
          <p:cNvPicPr>
            <a:picLocks noChangeAspect="1"/>
          </p:cNvPicPr>
          <p:nvPr/>
        </p:nvPicPr>
        <p:blipFill>
          <a:blip r:embed="rId3" cstate="print"/>
          <a:stretch>
            <a:fillRect/>
          </a:stretch>
        </p:blipFill>
        <p:spPr>
          <a:xfrm>
            <a:off x="7715250" y="0"/>
            <a:ext cx="1428750" cy="17526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306" y="274638"/>
            <a:ext cx="8229600" cy="1143000"/>
          </a:xfrm>
        </p:spPr>
        <p:txBody>
          <a:bodyPr/>
          <a:lstStyle/>
          <a:p>
            <a:r>
              <a:rPr lang="en-US" dirty="0" smtClean="0"/>
              <a:t>Why Genetics ?</a:t>
            </a:r>
            <a:endParaRPr lang="en-US" dirty="0"/>
          </a:p>
        </p:txBody>
      </p:sp>
      <p:sp>
        <p:nvSpPr>
          <p:cNvPr id="3" name="Content Placeholder 2"/>
          <p:cNvSpPr>
            <a:spLocks noGrp="1"/>
          </p:cNvSpPr>
          <p:nvPr>
            <p:ph idx="1"/>
          </p:nvPr>
        </p:nvSpPr>
        <p:spPr>
          <a:xfrm>
            <a:off x="0" y="1618910"/>
            <a:ext cx="8665774" cy="5317920"/>
          </a:xfrm>
        </p:spPr>
        <p:txBody>
          <a:bodyPr>
            <a:normAutofit/>
          </a:bodyPr>
          <a:lstStyle/>
          <a:p>
            <a:r>
              <a:rPr lang="en-US" dirty="0" smtClean="0"/>
              <a:t>Why is Genetics important on climate change?</a:t>
            </a:r>
          </a:p>
          <a:p>
            <a:pPr lvl="1"/>
            <a:r>
              <a:rPr lang="en-US" dirty="0" smtClean="0"/>
              <a:t>Observable traits are product of genes and their interaction with environment. The economical and ecologically relevant traits are function of expression of group of genes</a:t>
            </a:r>
            <a:r>
              <a:rPr lang="en-US" dirty="0"/>
              <a:t> </a:t>
            </a:r>
            <a:r>
              <a:rPr lang="en-US" dirty="0" smtClean="0"/>
              <a:t>that regulate a specific phenotype. </a:t>
            </a:r>
          </a:p>
          <a:p>
            <a:pPr lvl="1">
              <a:buNone/>
            </a:pPr>
            <a:endParaRPr lang="en-US" dirty="0" smtClean="0"/>
          </a:p>
          <a:p>
            <a:pPr lvl="1"/>
            <a:r>
              <a:rPr lang="en-US" dirty="0" smtClean="0"/>
              <a:t>Some of the variation in these genes is functionally relevant both to the expression of the phenotype and geography or local climate of that area, thus is important for local adaptation</a:t>
            </a:r>
          </a:p>
          <a:p>
            <a:pPr>
              <a:buNone/>
            </a:pPr>
            <a:endParaRPr lang="en-US" dirty="0" smtClean="0"/>
          </a:p>
          <a:p>
            <a:endParaRPr lang="en-US" dirty="0" smtClean="0"/>
          </a:p>
          <a:p>
            <a:endParaRPr lang="en-US" dirty="0"/>
          </a:p>
        </p:txBody>
      </p:sp>
      <p:pic>
        <p:nvPicPr>
          <p:cNvPr id="4" name="Picture 3" descr="Loblolly-Pine.jpg"/>
          <p:cNvPicPr>
            <a:picLocks noChangeAspect="1"/>
          </p:cNvPicPr>
          <p:nvPr/>
        </p:nvPicPr>
        <p:blipFill>
          <a:blip r:embed="rId3" cstate="print"/>
          <a:stretch>
            <a:fillRect/>
          </a:stretch>
        </p:blipFill>
        <p:spPr>
          <a:xfrm>
            <a:off x="7715250" y="0"/>
            <a:ext cx="1428750" cy="17526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1868</TotalTime>
  <Words>2266</Words>
  <Application>Microsoft Office PowerPoint</Application>
  <PresentationFormat>全屏显示(4:3)</PresentationFormat>
  <Paragraphs>221</Paragraphs>
  <Slides>31</Slides>
  <Notes>29</Notes>
  <HiddenSlides>0</HiddenSlides>
  <MMClips>0</MMClips>
  <ScaleCrop>false</ScaleCrop>
  <HeadingPairs>
    <vt:vector size="4" baseType="variant">
      <vt:variant>
        <vt:lpstr>主题</vt:lpstr>
      </vt:variant>
      <vt:variant>
        <vt:i4>1</vt:i4>
      </vt:variant>
      <vt:variant>
        <vt:lpstr>幻灯片标题</vt:lpstr>
      </vt:variant>
      <vt:variant>
        <vt:i4>31</vt:i4>
      </vt:variant>
    </vt:vector>
  </HeadingPairs>
  <TitlesOfParts>
    <vt:vector size="32" baseType="lpstr">
      <vt:lpstr>Office Theme</vt:lpstr>
      <vt:lpstr>Pinemap Graduate Course  Assignment 1</vt:lpstr>
      <vt:lpstr>Outline</vt:lpstr>
      <vt:lpstr>Background</vt:lpstr>
      <vt:lpstr>Objectives and Goals</vt:lpstr>
      <vt:lpstr>Terminology</vt:lpstr>
      <vt:lpstr>Terminology</vt:lpstr>
      <vt:lpstr>Terminology</vt:lpstr>
      <vt:lpstr>Terminology</vt:lpstr>
      <vt:lpstr>Why Genetics ?</vt:lpstr>
      <vt:lpstr>Why focus on quantitative traits?</vt:lpstr>
      <vt:lpstr>Why focus on quantitative traits?</vt:lpstr>
      <vt:lpstr>Why phenotyping?</vt:lpstr>
      <vt:lpstr>Methods</vt:lpstr>
      <vt:lpstr>Methods</vt:lpstr>
      <vt:lpstr>Methods</vt:lpstr>
      <vt:lpstr>Methods</vt:lpstr>
      <vt:lpstr>幻灯片 17</vt:lpstr>
      <vt:lpstr>幻灯片 18</vt:lpstr>
      <vt:lpstr>Methods</vt:lpstr>
      <vt:lpstr>Methods</vt:lpstr>
      <vt:lpstr>Methods</vt:lpstr>
      <vt:lpstr>Methods</vt:lpstr>
      <vt:lpstr>Methods</vt:lpstr>
      <vt:lpstr>Methods</vt:lpstr>
      <vt:lpstr>Methods</vt:lpstr>
      <vt:lpstr>Methods</vt:lpstr>
      <vt:lpstr>Benefits and Applications</vt:lpstr>
      <vt:lpstr>Benefits and Applications</vt:lpstr>
      <vt:lpstr>References</vt:lpstr>
      <vt:lpstr>References</vt:lpstr>
      <vt:lpstr>幻灯片 31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Pinemap Graduate Course (Aim 3) Assignment 1</dc:title>
  <dc:creator>Rajesh</dc:creator>
  <cp:lastModifiedBy>TOSHIBA</cp:lastModifiedBy>
  <cp:revision>57</cp:revision>
  <dcterms:created xsi:type="dcterms:W3CDTF">2012-03-05T21:00:37Z</dcterms:created>
  <dcterms:modified xsi:type="dcterms:W3CDTF">2012-03-23T03:55:46Z</dcterms:modified>
</cp:coreProperties>
</file>