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60" r:id="rId4"/>
    <p:sldId id="261" r:id="rId5"/>
    <p:sldId id="262" r:id="rId6"/>
    <p:sldId id="263" r:id="rId7"/>
    <p:sldId id="291" r:id="rId8"/>
    <p:sldId id="288" r:id="rId9"/>
    <p:sldId id="289" r:id="rId10"/>
    <p:sldId id="264" r:id="rId11"/>
    <p:sldId id="265" r:id="rId12"/>
    <p:sldId id="266" r:id="rId13"/>
    <p:sldId id="267" r:id="rId14"/>
    <p:sldId id="268" r:id="rId15"/>
    <p:sldId id="283" r:id="rId16"/>
    <p:sldId id="284" r:id="rId17"/>
    <p:sldId id="269" r:id="rId18"/>
    <p:sldId id="270" r:id="rId19"/>
    <p:sldId id="271" r:id="rId20"/>
    <p:sldId id="272" r:id="rId21"/>
    <p:sldId id="274" r:id="rId22"/>
    <p:sldId id="275" r:id="rId23"/>
    <p:sldId id="276" r:id="rId24"/>
    <p:sldId id="285" r:id="rId25"/>
    <p:sldId id="278" r:id="rId26"/>
    <p:sldId id="279" r:id="rId27"/>
    <p:sldId id="280" r:id="rId28"/>
    <p:sldId id="28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azel" initials="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2" d="100"/>
          <a:sy n="72" d="100"/>
        </p:scale>
        <p:origin x="-930" y="1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7737C2-6FF5-42D9-BE5F-ED0FE2F5FABC}" type="datetimeFigureOut">
              <a:rPr lang="en-IN" smtClean="0"/>
              <a:pPr/>
              <a:t>26-03-2012</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70EC27-298F-4944-88D1-B0C11D20787E}" type="slidenum">
              <a:rPr lang="en-IN" smtClean="0"/>
              <a:pPr/>
              <a:t>‹#›</a:t>
            </a:fld>
            <a:endParaRPr lang="en-IN"/>
          </a:p>
        </p:txBody>
      </p:sp>
    </p:spTree>
    <p:extLst>
      <p:ext uri="{BB962C8B-B14F-4D97-AF65-F5344CB8AC3E}">
        <p14:creationId xmlns:p14="http://schemas.microsoft.com/office/powerpoint/2010/main" val="2143635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1E8849-5E47-4A43-93B8-1CD3D52E8EB2}" type="slidenum">
              <a:rPr lang="en-US" smtClean="0"/>
              <a:pPr/>
              <a:t>8</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3884027" y="8684926"/>
            <a:ext cx="2972421" cy="457513"/>
          </a:xfrm>
          <a:prstGeom prst="rect">
            <a:avLst/>
          </a:prstGeom>
          <a:noFill/>
          <a:ln w="9525">
            <a:noFill/>
            <a:miter lim="800000"/>
            <a:headEnd/>
            <a:tailEnd/>
          </a:ln>
        </p:spPr>
        <p:txBody>
          <a:bodyPr lIns="91435" tIns="45718" rIns="91435" bIns="45718" anchor="b"/>
          <a:lstStyle/>
          <a:p>
            <a:pPr algn="r"/>
            <a:fld id="{5A00CB42-61A1-4A97-8112-5987549491BC}" type="slidenum">
              <a:rPr lang="en-US" sz="1200"/>
              <a:pPr algn="r"/>
              <a:t>27</a:t>
            </a:fld>
            <a:endParaRPr lang="en-US" sz="1200" dirty="0"/>
          </a:p>
        </p:txBody>
      </p:sp>
      <p:sp>
        <p:nvSpPr>
          <p:cNvPr id="20483" name="Slide Image Placeholder 1"/>
          <p:cNvSpPr>
            <a:spLocks noGrp="1" noRot="1" noChangeAspect="1" noTextEdit="1"/>
          </p:cNvSpPr>
          <p:nvPr>
            <p:ph type="sldImg"/>
          </p:nvPr>
        </p:nvSpPr>
        <p:spPr bwMode="auto">
          <a:noFill/>
          <a:ln>
            <a:solidFill>
              <a:srgbClr val="000000"/>
            </a:solidFill>
            <a:miter lim="800000"/>
            <a:headEnd/>
            <a:tailEnd/>
          </a:ln>
        </p:spPr>
      </p:sp>
      <p:sp>
        <p:nvSpPr>
          <p:cNvPr id="2048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US" smtClean="0">
                <a:latin typeface="Arial" charset="0"/>
              </a:rPr>
              <a:t>“Adaptation is best framed…”: Risk management is a well-defined and researched area. The basic idea is that you are able to project your “risk trajectory”, or how you think your “risk” will evolve with time (see the fig).</a:t>
            </a:r>
          </a:p>
          <a:p>
            <a:pPr eaLnBrk="1" hangingPunct="1">
              <a:spcBef>
                <a:spcPct val="0"/>
              </a:spcBef>
              <a:buFontTx/>
              <a:buChar char="•"/>
            </a:pPr>
            <a:r>
              <a:rPr lang="en-US" smtClean="0">
                <a:latin typeface="Arial" charset="0"/>
              </a:rPr>
              <a:t>Flexible adaptation pathways : The idea is that you periodically re-assess the situation and change your adaptation plan. This is illustrated in the figure.</a:t>
            </a:r>
          </a:p>
          <a:p>
            <a:pPr eaLnBrk="1" hangingPunct="1">
              <a:spcBef>
                <a:spcPct val="0"/>
              </a:spcBef>
              <a:buFontTx/>
              <a:buChar char="•"/>
            </a:pPr>
            <a:r>
              <a:rPr lang="en-US" smtClean="0">
                <a:latin typeface="Arial" charset="0"/>
              </a:rPr>
              <a:t>“Prob. of event…”: All the models that we had discussed before helps us to assess the probability of events such as fires, insect outbreak, etc. This will help us come up with better estimates of our risk trajectory.</a:t>
            </a:r>
          </a:p>
        </p:txBody>
      </p:sp>
      <p:sp>
        <p:nvSpPr>
          <p:cNvPr id="20485"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91435" tIns="45718" rIns="91435" bIns="45718" anchor="b"/>
          <a:lstStyle/>
          <a:p>
            <a:pPr algn="r"/>
            <a:fld id="{393B21F4-EA16-47B2-9323-B5821B2122C0}" type="slidenum">
              <a:rPr lang="en-US" sz="1200">
                <a:latin typeface="Calibri" pitchFamily="34" charset="0"/>
              </a:rPr>
              <a:pPr algn="r"/>
              <a:t>27</a:t>
            </a:fld>
            <a:endParaRPr lang="en-US" sz="1200" dirty="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3884027" y="8684926"/>
            <a:ext cx="2972421" cy="457513"/>
          </a:xfrm>
          <a:prstGeom prst="rect">
            <a:avLst/>
          </a:prstGeom>
          <a:noFill/>
          <a:ln w="9525">
            <a:noFill/>
            <a:miter lim="800000"/>
            <a:headEnd/>
            <a:tailEnd/>
          </a:ln>
        </p:spPr>
        <p:txBody>
          <a:bodyPr lIns="91435" tIns="45718" rIns="91435" bIns="45718" anchor="b"/>
          <a:lstStyle/>
          <a:p>
            <a:pPr algn="r"/>
            <a:fld id="{5C80DE91-233F-4680-9C6E-C2370FD97C89}" type="slidenum">
              <a:rPr lang="en-US" sz="1200"/>
              <a:pPr algn="r"/>
              <a:t>28</a:t>
            </a:fld>
            <a:endParaRPr lang="en-US" sz="1200" dirty="0"/>
          </a:p>
        </p:txBody>
      </p:sp>
      <p:sp>
        <p:nvSpPr>
          <p:cNvPr id="22531" name="Slide Image Placeholder 1"/>
          <p:cNvSpPr>
            <a:spLocks noGrp="1" noRot="1" noChangeAspect="1" noTextEdit="1"/>
          </p:cNvSpPr>
          <p:nvPr>
            <p:ph type="sldImg"/>
          </p:nvPr>
        </p:nvSpPr>
        <p:spPr bwMode="auto">
          <a:noFill/>
          <a:ln>
            <a:solidFill>
              <a:srgbClr val="000000"/>
            </a:solidFill>
            <a:miter lim="800000"/>
            <a:headEnd/>
            <a:tailEnd/>
          </a:ln>
        </p:spPr>
      </p:sp>
      <p:sp>
        <p:nvSpPr>
          <p:cNvPr id="2253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US" smtClean="0">
                <a:latin typeface="Arial" charset="0"/>
              </a:rPr>
              <a:t>The basic idea here is the validation (and calibration) of our models. So, we have to collect data corresponding to the output of our models. Of course, it is assumed that we have enough input data at these sites to run these models reliably.</a:t>
            </a:r>
          </a:p>
        </p:txBody>
      </p:sp>
      <p:sp>
        <p:nvSpPr>
          <p:cNvPr id="22533"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91435" tIns="45718" rIns="91435" bIns="45718" anchor="b"/>
          <a:lstStyle/>
          <a:p>
            <a:pPr algn="r"/>
            <a:fld id="{475D4DA7-47FE-423F-AA85-E035F7D5C053}" type="slidenum">
              <a:rPr lang="en-US" sz="1200">
                <a:latin typeface="Calibri" pitchFamily="34" charset="0"/>
              </a:rPr>
              <a:pPr algn="r"/>
              <a:t>28</a:t>
            </a:fld>
            <a:endParaRPr lang="en-US" sz="1200" dirty="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Those parameters</a:t>
            </a:r>
            <a:r>
              <a:rPr lang="en-US" baseline="0" dirty="0" smtClean="0"/>
              <a:t> that linked the aim2’s models</a:t>
            </a:r>
            <a:endParaRPr lang="en-US" dirty="0"/>
          </a:p>
        </p:txBody>
      </p:sp>
      <p:sp>
        <p:nvSpPr>
          <p:cNvPr id="4" name="Slide Number Placeholder 3"/>
          <p:cNvSpPr>
            <a:spLocks noGrp="1"/>
          </p:cNvSpPr>
          <p:nvPr>
            <p:ph type="sldNum" sz="quarter" idx="10"/>
          </p:nvPr>
        </p:nvSpPr>
        <p:spPr/>
        <p:txBody>
          <a:bodyPr/>
          <a:lstStyle/>
          <a:p>
            <a:fld id="{F72AC21B-9378-4F32-B45F-8A306E82EA2A}" type="slidenum">
              <a:rPr lang="en-US" smtClean="0"/>
              <a:pPr/>
              <a:t>12</a:t>
            </a:fld>
            <a:endParaRPr lang="en-US"/>
          </a:p>
        </p:txBody>
      </p:sp>
    </p:spTree>
    <p:extLst>
      <p:ext uri="{BB962C8B-B14F-4D97-AF65-F5344CB8AC3E}">
        <p14:creationId xmlns:p14="http://schemas.microsoft.com/office/powerpoint/2010/main" val="3132388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2AC21B-9378-4F32-B45F-8A306E82EA2A}" type="slidenum">
              <a:rPr lang="en-US" smtClean="0"/>
              <a:pPr/>
              <a:t>18</a:t>
            </a:fld>
            <a:endParaRPr lang="en-US"/>
          </a:p>
        </p:txBody>
      </p:sp>
    </p:spTree>
    <p:extLst>
      <p:ext uri="{BB962C8B-B14F-4D97-AF65-F5344CB8AC3E}">
        <p14:creationId xmlns:p14="http://schemas.microsoft.com/office/powerpoint/2010/main" val="2468257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example, graph4, by changing</a:t>
            </a:r>
            <a:r>
              <a:rPr lang="en-US" baseline="0" dirty="0" smtClean="0"/>
              <a:t> the parameter </a:t>
            </a:r>
            <a:r>
              <a:rPr lang="en-US" baseline="0" dirty="0" err="1" smtClean="0"/>
              <a:t>StemConst</a:t>
            </a:r>
            <a:r>
              <a:rPr lang="en-US" baseline="0" dirty="0" smtClean="0"/>
              <a:t> by -20% (from the original </a:t>
            </a:r>
            <a:r>
              <a:rPr lang="en-US" baseline="0" dirty="0" err="1" smtClean="0"/>
              <a:t>StemConst</a:t>
            </a:r>
            <a:r>
              <a:rPr lang="en-US" baseline="0" dirty="0" smtClean="0"/>
              <a:t>), the prediction of basal area will change more than 300% (by comparing with the original basal area), which means the “Basal area” is very sensitive to the parameter “</a:t>
            </a:r>
            <a:r>
              <a:rPr lang="en-US" baseline="0" dirty="0" err="1" smtClean="0"/>
              <a:t>StemConst</a:t>
            </a:r>
            <a:r>
              <a:rPr lang="en-US" baseline="0" dirty="0" smtClean="0"/>
              <a:t>”. Alpha is the canopy quantum efficiency, fN0 is a fertility effect parameter. FR is fertility rating, </a:t>
            </a:r>
            <a:r>
              <a:rPr lang="en-US" baseline="0" dirty="0" err="1" smtClean="0"/>
              <a:t>stemconst</a:t>
            </a:r>
            <a:r>
              <a:rPr lang="en-US" baseline="0" dirty="0" smtClean="0"/>
              <a:t> is a constant in the stem mass to </a:t>
            </a:r>
            <a:r>
              <a:rPr lang="en-US" baseline="0" smtClean="0"/>
              <a:t>diameter relationship, </a:t>
            </a:r>
            <a:r>
              <a:rPr lang="en-US" baseline="0" dirty="0" smtClean="0"/>
              <a:t>There are also some other parameters that the output are sensitive to, too. But because of the limited space, there are only 4 graphs showing here.</a:t>
            </a:r>
          </a:p>
          <a:p>
            <a:endParaRPr lang="en-US" dirty="0"/>
          </a:p>
        </p:txBody>
      </p:sp>
      <p:sp>
        <p:nvSpPr>
          <p:cNvPr id="4" name="Slide Number Placeholder 3"/>
          <p:cNvSpPr>
            <a:spLocks noGrp="1"/>
          </p:cNvSpPr>
          <p:nvPr>
            <p:ph type="sldNum" sz="quarter" idx="10"/>
          </p:nvPr>
        </p:nvSpPr>
        <p:spPr/>
        <p:txBody>
          <a:bodyPr/>
          <a:lstStyle/>
          <a:p>
            <a:fld id="{F72AC21B-9378-4F32-B45F-8A306E82EA2A}" type="slidenum">
              <a:rPr lang="en-US" smtClean="0"/>
              <a:pPr/>
              <a:t>19</a:t>
            </a:fld>
            <a:endParaRPr lang="en-US"/>
          </a:p>
        </p:txBody>
      </p:sp>
    </p:spTree>
    <p:extLst>
      <p:ext uri="{BB962C8B-B14F-4D97-AF65-F5344CB8AC3E}">
        <p14:creationId xmlns:p14="http://schemas.microsoft.com/office/powerpoint/2010/main" val="2599191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txBox="1">
            <a:spLocks noGrp="1" noChangeArrowheads="1"/>
          </p:cNvSpPr>
          <p:nvPr/>
        </p:nvSpPr>
        <p:spPr bwMode="auto">
          <a:xfrm>
            <a:off x="3884027" y="8684926"/>
            <a:ext cx="2972421" cy="457513"/>
          </a:xfrm>
          <a:prstGeom prst="rect">
            <a:avLst/>
          </a:prstGeom>
          <a:noFill/>
          <a:ln w="9525">
            <a:noFill/>
            <a:miter lim="800000"/>
            <a:headEnd/>
            <a:tailEnd/>
          </a:ln>
        </p:spPr>
        <p:txBody>
          <a:bodyPr lIns="91435" tIns="45718" rIns="91435" bIns="45718" anchor="b"/>
          <a:lstStyle/>
          <a:p>
            <a:pPr algn="r"/>
            <a:fld id="{26910FA0-F698-4780-815C-58A277C4EE0B}" type="slidenum">
              <a:rPr lang="en-US" sz="1200"/>
              <a:pPr algn="r"/>
              <a:t>21</a:t>
            </a:fld>
            <a:endParaRPr lang="en-US" sz="1200" dirty="0"/>
          </a:p>
        </p:txBody>
      </p:sp>
      <p:sp>
        <p:nvSpPr>
          <p:cNvPr id="14339" name="Slide Image Placeholder 1"/>
          <p:cNvSpPr>
            <a:spLocks noGrp="1" noRot="1" noChangeAspect="1" noTextEdit="1"/>
          </p:cNvSpPr>
          <p:nvPr>
            <p:ph type="sldImg"/>
          </p:nvPr>
        </p:nvSpPr>
        <p:spPr bwMode="auto">
          <a:noFill/>
          <a:ln>
            <a:solidFill>
              <a:srgbClr val="000000"/>
            </a:solidFill>
            <a:miter lim="800000"/>
            <a:headEnd/>
            <a:tailEnd/>
          </a:ln>
        </p:spPr>
      </p:sp>
      <p:sp>
        <p:nvSpPr>
          <p:cNvPr id="1434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US" smtClean="0">
                <a:latin typeface="Arial" charset="0"/>
              </a:rPr>
              <a:t>“Forest fires…”: A very good and authoritative study of the trend in forest fires have been done in the paper, “</a:t>
            </a:r>
            <a:r>
              <a:rPr lang="en-IN" smtClean="0">
                <a:latin typeface="Arial" charset="0"/>
              </a:rPr>
              <a:t>Warming and Earlier Spring Increase Western U.S. Forest Wildfire Activity”, Science, 2006. They have a good graph that shows how there is an increasing trend in the wildfire frequency.</a:t>
            </a:r>
          </a:p>
          <a:p>
            <a:pPr eaLnBrk="1" hangingPunct="1">
              <a:spcBef>
                <a:spcPct val="0"/>
              </a:spcBef>
              <a:buFontTx/>
              <a:buChar char="•"/>
            </a:pPr>
            <a:r>
              <a:rPr lang="en-IN" smtClean="0">
                <a:latin typeface="Arial" charset="0"/>
              </a:rPr>
              <a:t>“Many efforts…”: The point is that there is much more modelling required to study the important effects of fires, insects/pathogens and extreme events</a:t>
            </a:r>
          </a:p>
          <a:p>
            <a:pPr eaLnBrk="1" hangingPunct="1">
              <a:spcBef>
                <a:spcPct val="0"/>
              </a:spcBef>
              <a:buFontTx/>
              <a:buChar char="•"/>
            </a:pPr>
            <a:r>
              <a:rPr lang="en-US" smtClean="0">
                <a:latin typeface="Arial" charset="0"/>
              </a:rPr>
              <a:t>Extreme events: Droughts and floods</a:t>
            </a:r>
            <a:endParaRPr lang="en-IN" smtClean="0">
              <a:latin typeface="Arial" charset="0"/>
            </a:endParaRPr>
          </a:p>
          <a:p>
            <a:pPr eaLnBrk="1" hangingPunct="1">
              <a:spcBef>
                <a:spcPct val="0"/>
              </a:spcBef>
              <a:buFontTx/>
              <a:buChar char="•"/>
            </a:pPr>
            <a:endParaRPr lang="en-US" smtClean="0">
              <a:latin typeface="Arial" charset="0"/>
            </a:endParaRPr>
          </a:p>
        </p:txBody>
      </p:sp>
      <p:sp>
        <p:nvSpPr>
          <p:cNvPr id="14341"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91435" tIns="45718" rIns="91435" bIns="45718" anchor="b"/>
          <a:lstStyle/>
          <a:p>
            <a:pPr algn="r"/>
            <a:fld id="{DC998544-3EA3-408B-A030-42BABD5320C1}" type="slidenum">
              <a:rPr lang="en-US" sz="1200">
                <a:latin typeface="Calibri" pitchFamily="34" charset="0"/>
              </a:rPr>
              <a:pPr algn="r"/>
              <a:t>21</a:t>
            </a:fld>
            <a:endParaRPr lang="en-US" sz="1200" dirty="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027" y="8684926"/>
            <a:ext cx="2972421" cy="457513"/>
          </a:xfrm>
          <a:prstGeom prst="rect">
            <a:avLst/>
          </a:prstGeom>
          <a:noFill/>
          <a:ln w="9525">
            <a:noFill/>
            <a:miter lim="800000"/>
            <a:headEnd/>
            <a:tailEnd/>
          </a:ln>
        </p:spPr>
        <p:txBody>
          <a:bodyPr lIns="91435" tIns="45718" rIns="91435" bIns="45718" anchor="b"/>
          <a:lstStyle/>
          <a:p>
            <a:pPr algn="r"/>
            <a:fld id="{0A9243E1-CC19-45C0-BE74-E28376D257D1}" type="slidenum">
              <a:rPr lang="en-US" sz="1200"/>
              <a:pPr algn="r"/>
              <a:t>22</a:t>
            </a:fld>
            <a:endParaRPr lang="en-US" sz="1200" dirty="0"/>
          </a:p>
        </p:txBody>
      </p:sp>
      <p:sp>
        <p:nvSpPr>
          <p:cNvPr id="15363" name="Slide Image Placeholder 1"/>
          <p:cNvSpPr>
            <a:spLocks noGrp="1" noRot="1" noChangeAspect="1" noTextEdit="1"/>
          </p:cNvSpPr>
          <p:nvPr>
            <p:ph type="sldImg"/>
          </p:nvPr>
        </p:nvSpPr>
        <p:spPr bwMode="auto">
          <a:noFill/>
          <a:ln>
            <a:solidFill>
              <a:srgbClr val="000000"/>
            </a:solidFill>
            <a:miter lim="800000"/>
            <a:headEnd/>
            <a:tailEnd/>
          </a:ln>
        </p:spPr>
      </p:sp>
      <p:sp>
        <p:nvSpPr>
          <p:cNvPr id="1536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US" smtClean="0">
                <a:latin typeface="Arial" charset="0"/>
              </a:rPr>
              <a:t>“</a:t>
            </a:r>
            <a:r>
              <a:rPr lang="en-IN" smtClean="0">
                <a:latin typeface="Arial" charset="0"/>
              </a:rPr>
              <a:t>Fire regimes are a product of climate, vegetation</a:t>
            </a:r>
            <a:r>
              <a:rPr lang="en-US" smtClean="0">
                <a:latin typeface="Arial" charset="0"/>
              </a:rPr>
              <a:t>...”: Topographhy (slope especially) is important, as fires go faster uphill. Human activities such as road development of a region (that can help in managing and controlling fires) are also important</a:t>
            </a:r>
          </a:p>
          <a:p>
            <a:pPr eaLnBrk="1" hangingPunct="1">
              <a:spcBef>
                <a:spcPct val="0"/>
              </a:spcBef>
              <a:buFontTx/>
              <a:buChar char="•"/>
            </a:pPr>
            <a:r>
              <a:rPr lang="es-ES" smtClean="0">
                <a:latin typeface="Arial" charset="0"/>
              </a:rPr>
              <a:t> “For PINEMAP: …”. We propose that 1) We identify climate models that best predict ENSO; 2) Prediction of temp and prec is also important</a:t>
            </a:r>
          </a:p>
          <a:p>
            <a:pPr eaLnBrk="1" hangingPunct="1">
              <a:spcBef>
                <a:spcPct val="0"/>
              </a:spcBef>
              <a:buFontTx/>
              <a:buChar char="•"/>
            </a:pPr>
            <a:r>
              <a:rPr lang="es-ES" smtClean="0">
                <a:latin typeface="Arial" charset="0"/>
              </a:rPr>
              <a:t>Chen et al 2011: “</a:t>
            </a:r>
            <a:r>
              <a:rPr lang="en-IN" smtClean="0">
                <a:latin typeface="Arial" charset="0"/>
              </a:rPr>
              <a:t>Forecasting Fire Season Severity in South America Using Sea Surface Temperature Anomalies “, Science 2011. About how ENSO has been used to forecast fire season severity.</a:t>
            </a:r>
          </a:p>
          <a:p>
            <a:pPr eaLnBrk="1" hangingPunct="1">
              <a:spcBef>
                <a:spcPct val="0"/>
              </a:spcBef>
              <a:buFontTx/>
              <a:buChar char="•"/>
            </a:pPr>
            <a:r>
              <a:rPr lang="en-IN" smtClean="0">
                <a:latin typeface="Arial" charset="0"/>
              </a:rPr>
              <a:t>Jin et al (2008), "Current status of ENSO prediction skill in coupled ocean–atmosphere models", Climate Dynamics 31:647–664. Basically says that current global models are not that good at ENSO prediction.</a:t>
            </a:r>
          </a:p>
          <a:p>
            <a:pPr eaLnBrk="1" hangingPunct="1">
              <a:spcBef>
                <a:spcPct val="0"/>
              </a:spcBef>
              <a:buFontTx/>
              <a:buChar char="•"/>
            </a:pPr>
            <a:endParaRPr lang="es-ES" smtClean="0">
              <a:latin typeface="Arial" charset="0"/>
            </a:endParaRPr>
          </a:p>
          <a:p>
            <a:pPr eaLnBrk="1" hangingPunct="1">
              <a:spcBef>
                <a:spcPct val="0"/>
              </a:spcBef>
              <a:buFontTx/>
              <a:buChar char="•"/>
            </a:pPr>
            <a:endParaRPr lang="en-US" smtClean="0">
              <a:latin typeface="Arial" charset="0"/>
            </a:endParaRPr>
          </a:p>
          <a:p>
            <a:pPr eaLnBrk="1" hangingPunct="1">
              <a:spcBef>
                <a:spcPct val="0"/>
              </a:spcBef>
              <a:buFontTx/>
              <a:buChar char="•"/>
            </a:pPr>
            <a:endParaRPr lang="en-IN" smtClean="0">
              <a:latin typeface="Arial" charset="0"/>
            </a:endParaRPr>
          </a:p>
        </p:txBody>
      </p:sp>
      <p:sp>
        <p:nvSpPr>
          <p:cNvPr id="15365"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91435" tIns="45718" rIns="91435" bIns="45718" anchor="b"/>
          <a:lstStyle/>
          <a:p>
            <a:pPr algn="r"/>
            <a:fld id="{FD76798F-79DB-48CC-8178-ADA2F956595A}" type="slidenum">
              <a:rPr lang="en-US" sz="1200">
                <a:latin typeface="Calibri" pitchFamily="34" charset="0"/>
              </a:rPr>
              <a:pPr algn="r"/>
              <a:t>22</a:t>
            </a:fld>
            <a:endParaRPr lang="en-US" sz="1200" dirty="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txBox="1">
            <a:spLocks noGrp="1" noChangeArrowheads="1"/>
          </p:cNvSpPr>
          <p:nvPr/>
        </p:nvSpPr>
        <p:spPr bwMode="auto">
          <a:xfrm>
            <a:off x="3884027" y="8684926"/>
            <a:ext cx="2972421" cy="457513"/>
          </a:xfrm>
          <a:prstGeom prst="rect">
            <a:avLst/>
          </a:prstGeom>
          <a:noFill/>
          <a:ln w="9525">
            <a:noFill/>
            <a:miter lim="800000"/>
            <a:headEnd/>
            <a:tailEnd/>
          </a:ln>
        </p:spPr>
        <p:txBody>
          <a:bodyPr lIns="91435" tIns="45718" rIns="91435" bIns="45718" anchor="b"/>
          <a:lstStyle/>
          <a:p>
            <a:pPr algn="r"/>
            <a:fld id="{B0017A38-3B4B-4FD5-9D51-549717FF6009}" type="slidenum">
              <a:rPr lang="en-US" sz="1200"/>
              <a:pPr algn="r"/>
              <a:t>23</a:t>
            </a:fld>
            <a:endParaRPr lang="en-US" sz="1200" dirty="0"/>
          </a:p>
        </p:txBody>
      </p:sp>
      <p:sp>
        <p:nvSpPr>
          <p:cNvPr id="16387" name="Slide Image Placeholder 1"/>
          <p:cNvSpPr>
            <a:spLocks noGrp="1" noRot="1" noChangeAspect="1" noTextEdit="1"/>
          </p:cNvSpPr>
          <p:nvPr>
            <p:ph type="sldImg"/>
          </p:nvPr>
        </p:nvSpPr>
        <p:spPr bwMode="auto">
          <a:noFill/>
          <a:ln>
            <a:solidFill>
              <a:srgbClr val="000000"/>
            </a:solidFill>
            <a:miter lim="800000"/>
            <a:headEnd/>
            <a:tailEnd/>
          </a:ln>
        </p:spPr>
      </p:sp>
      <p:sp>
        <p:nvSpPr>
          <p:cNvPr id="1638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US" smtClean="0">
                <a:latin typeface="Arial" charset="0"/>
              </a:rPr>
              <a:t>This is the more uncertain and serious problem</a:t>
            </a:r>
          </a:p>
          <a:p>
            <a:pPr eaLnBrk="1" hangingPunct="1">
              <a:spcBef>
                <a:spcPct val="0"/>
              </a:spcBef>
              <a:buFontTx/>
              <a:buChar char="•"/>
            </a:pPr>
            <a:r>
              <a:rPr lang="en-US" smtClean="0">
                <a:latin typeface="Arial" charset="0"/>
              </a:rPr>
              <a:t>Insects are cold blooded: “</a:t>
            </a:r>
            <a:r>
              <a:rPr lang="en-IN" smtClean="0">
                <a:latin typeface="Arial" charset="0"/>
              </a:rPr>
              <a:t>Every aspect of an insect’s life cycle is dependent upon temperature because they are cold blooded. Therefore, these organisms should respond quickly to changing climate by shifting their geographical distribution to take advantage of new climatically benign environments”. Also, they may be able to evolve faster</a:t>
            </a:r>
            <a:endParaRPr lang="en-US" smtClean="0">
              <a:latin typeface="Arial" charset="0"/>
            </a:endParaRPr>
          </a:p>
          <a:p>
            <a:pPr eaLnBrk="1" hangingPunct="1">
              <a:spcBef>
                <a:spcPct val="0"/>
              </a:spcBef>
              <a:buFontTx/>
              <a:buChar char="•"/>
            </a:pPr>
            <a:r>
              <a:rPr lang="en-IN" smtClean="0">
                <a:latin typeface="Arial" charset="0"/>
              </a:rPr>
              <a:t> “Points to Carroll 2003…”: This is a paper titled “Effects of Climate Change on Range Expansion by the Mountain Pine Beetle in British Columbia”. There, a model that they used to predict the incidence of the mountain pine bark beetle is described. The model analyzes the climate of a place, looking at six parameters (some of which are listed).</a:t>
            </a:r>
          </a:p>
          <a:p>
            <a:pPr eaLnBrk="1" hangingPunct="1">
              <a:spcBef>
                <a:spcPct val="0"/>
              </a:spcBef>
              <a:buFontTx/>
              <a:buChar char="•"/>
            </a:pPr>
            <a:r>
              <a:rPr lang="en-IN" smtClean="0">
                <a:latin typeface="Arial" charset="0"/>
              </a:rPr>
              <a:t>The map shows the climatic suitability index (for the beetle) from their model on the right (multi-colours), while the actual observed infestation (around 2003) is seen on the left (grey/red map, where red=infestation). A good correlation can be seen.</a:t>
            </a:r>
          </a:p>
          <a:p>
            <a:pPr eaLnBrk="1" hangingPunct="1">
              <a:spcBef>
                <a:spcPct val="0"/>
              </a:spcBef>
              <a:buFontTx/>
              <a:buChar char="•"/>
            </a:pPr>
            <a:endParaRPr lang="en-US" smtClean="0">
              <a:latin typeface="Arial" charset="0"/>
            </a:endParaRPr>
          </a:p>
          <a:p>
            <a:pPr eaLnBrk="1" hangingPunct="1">
              <a:spcBef>
                <a:spcPct val="0"/>
              </a:spcBef>
              <a:buFontTx/>
              <a:buChar char="•"/>
            </a:pPr>
            <a:endParaRPr lang="en-IN" smtClean="0">
              <a:latin typeface="Arial" charset="0"/>
            </a:endParaRPr>
          </a:p>
        </p:txBody>
      </p:sp>
      <p:sp>
        <p:nvSpPr>
          <p:cNvPr id="16389"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91435" tIns="45718" rIns="91435" bIns="45718" anchor="b"/>
          <a:lstStyle/>
          <a:p>
            <a:pPr algn="r"/>
            <a:fld id="{2BFDFFBF-B654-4B89-9DAD-5D79FC989291}" type="slidenum">
              <a:rPr lang="en-US" sz="1200">
                <a:latin typeface="Calibri" pitchFamily="34" charset="0"/>
              </a:rPr>
              <a:pPr algn="r"/>
              <a:t>23</a:t>
            </a:fld>
            <a:endParaRPr lang="en-US" sz="1200" dirty="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txBox="1">
            <a:spLocks noGrp="1" noChangeArrowheads="1"/>
          </p:cNvSpPr>
          <p:nvPr/>
        </p:nvSpPr>
        <p:spPr bwMode="auto">
          <a:xfrm>
            <a:off x="3884027" y="8684926"/>
            <a:ext cx="2972421" cy="457513"/>
          </a:xfrm>
          <a:prstGeom prst="rect">
            <a:avLst/>
          </a:prstGeom>
          <a:noFill/>
          <a:ln w="9525">
            <a:noFill/>
            <a:miter lim="800000"/>
            <a:headEnd/>
            <a:tailEnd/>
          </a:ln>
        </p:spPr>
        <p:txBody>
          <a:bodyPr lIns="91435" tIns="45718" rIns="91435" bIns="45718" anchor="b"/>
          <a:lstStyle/>
          <a:p>
            <a:pPr algn="r"/>
            <a:fld id="{D2181088-48F2-4915-82F0-D6B586A28D64}" type="slidenum">
              <a:rPr lang="en-US" sz="1200"/>
              <a:pPr algn="r"/>
              <a:t>25</a:t>
            </a:fld>
            <a:endParaRPr lang="en-US" sz="1200" dirty="0"/>
          </a:p>
        </p:txBody>
      </p:sp>
      <p:sp>
        <p:nvSpPr>
          <p:cNvPr id="18435" name="Slide Image Placeholder 1"/>
          <p:cNvSpPr>
            <a:spLocks noGrp="1" noRot="1" noChangeAspect="1" noTextEdit="1"/>
          </p:cNvSpPr>
          <p:nvPr>
            <p:ph type="sldImg"/>
          </p:nvPr>
        </p:nvSpPr>
        <p:spPr bwMode="auto">
          <a:noFill/>
          <a:ln>
            <a:solidFill>
              <a:srgbClr val="000000"/>
            </a:solidFill>
            <a:miter lim="800000"/>
            <a:headEnd/>
            <a:tailEnd/>
          </a:ln>
        </p:spPr>
      </p:sp>
      <p:sp>
        <p:nvSpPr>
          <p:cNvPr id="1843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US" smtClean="0">
                <a:latin typeface="Arial" charset="0"/>
              </a:rPr>
              <a:t>“Key in forest adaptation..”: Recall reading from Millar et al 2007, “</a:t>
            </a:r>
            <a:r>
              <a:rPr lang="en-IN" smtClean="0">
                <a:latin typeface="Arial" charset="0"/>
              </a:rPr>
              <a:t>CLIMATE CHANGE AND FORESTS OF THE FUTURE: MANAGING IN THE FACE OF UNCERTAINTY”.</a:t>
            </a:r>
            <a:endParaRPr lang="en-US" smtClean="0">
              <a:latin typeface="Arial" charset="0"/>
            </a:endParaRPr>
          </a:p>
        </p:txBody>
      </p:sp>
      <p:sp>
        <p:nvSpPr>
          <p:cNvPr id="18437"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91435" tIns="45718" rIns="91435" bIns="45718" anchor="b"/>
          <a:lstStyle/>
          <a:p>
            <a:pPr algn="r"/>
            <a:fld id="{72D39594-CFED-456A-8DEA-23EE586E0E78}" type="slidenum">
              <a:rPr lang="en-US" sz="1200">
                <a:latin typeface="Calibri" pitchFamily="34" charset="0"/>
              </a:rPr>
              <a:pPr algn="r"/>
              <a:t>25</a:t>
            </a:fld>
            <a:endParaRPr lang="en-US" sz="1200" dirty="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884027" y="8684926"/>
            <a:ext cx="2972421" cy="457513"/>
          </a:xfrm>
          <a:prstGeom prst="rect">
            <a:avLst/>
          </a:prstGeom>
          <a:noFill/>
          <a:ln w="9525">
            <a:noFill/>
            <a:miter lim="800000"/>
            <a:headEnd/>
            <a:tailEnd/>
          </a:ln>
        </p:spPr>
        <p:txBody>
          <a:bodyPr lIns="91435" tIns="45718" rIns="91435" bIns="45718" anchor="b"/>
          <a:lstStyle/>
          <a:p>
            <a:pPr algn="r"/>
            <a:fld id="{C56FA903-D699-4426-81CC-50BC5A20D68E}" type="slidenum">
              <a:rPr lang="en-US" sz="1200"/>
              <a:pPr algn="r"/>
              <a:t>26</a:t>
            </a:fld>
            <a:endParaRPr lang="en-US" sz="1200" dirty="0"/>
          </a:p>
        </p:txBody>
      </p:sp>
      <p:sp>
        <p:nvSpPr>
          <p:cNvPr id="19459" name="Slide Image Placeholder 1"/>
          <p:cNvSpPr>
            <a:spLocks noGrp="1" noRot="1" noChangeAspect="1" noTextEdit="1"/>
          </p:cNvSpPr>
          <p:nvPr>
            <p:ph type="sldImg"/>
          </p:nvPr>
        </p:nvSpPr>
        <p:spPr bwMode="auto">
          <a:noFill/>
          <a:ln>
            <a:solidFill>
              <a:srgbClr val="000000"/>
            </a:solidFill>
            <a:miter lim="800000"/>
            <a:headEnd/>
            <a:tailEnd/>
          </a:ln>
        </p:spPr>
      </p:sp>
      <p:sp>
        <p:nvSpPr>
          <p:cNvPr id="1946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US" smtClean="0">
                <a:latin typeface="Arial" charset="0"/>
              </a:rPr>
              <a:t>“Future climate may not…”: First, one has to understand how much the climate over a place may change, on the future. For this, please refer to the presentation by Dr. Hayhoe (31</a:t>
            </a:r>
            <a:r>
              <a:rPr lang="en-US" baseline="30000" smtClean="0">
                <a:latin typeface="Arial" charset="0"/>
              </a:rPr>
              <a:t>st</a:t>
            </a:r>
            <a:r>
              <a:rPr lang="en-US" smtClean="0">
                <a:latin typeface="Arial" charset="0"/>
              </a:rPr>
              <a:t> Jan), around 45 min into it. In mid-century, in the lower emissions scenario, the climate of the southern states will “migrate” to the northern ones (see map in slide). That is, for example, sites in Virginia will have the climate of south. Carolina, by the 2050s! This questions the viability of certain species, that may be highly adapted to the current climate.</a:t>
            </a:r>
          </a:p>
          <a:p>
            <a:pPr eaLnBrk="1" hangingPunct="1">
              <a:spcBef>
                <a:spcPct val="0"/>
              </a:spcBef>
              <a:buFontTx/>
              <a:buChar char="•"/>
            </a:pPr>
            <a:r>
              <a:rPr lang="en-US" smtClean="0">
                <a:latin typeface="Arial" charset="0"/>
              </a:rPr>
              <a:t>“Use DGVMs…”. DGVMs are dynamic global vegetation models. They are much more process-oriented than usual forest models, they even project the optimal vegetation mix of a place, given the climate and soils. Hence, they can help in answering the question: “Will the species/vegetation-type of today be suitable for the climate of tomorrow”?</a:t>
            </a:r>
          </a:p>
          <a:p>
            <a:pPr eaLnBrk="1" hangingPunct="1">
              <a:spcBef>
                <a:spcPct val="0"/>
              </a:spcBef>
              <a:buFontTx/>
              <a:buChar char="•"/>
            </a:pPr>
            <a:endParaRPr lang="en-US" smtClean="0">
              <a:latin typeface="Arial" charset="0"/>
            </a:endParaRPr>
          </a:p>
        </p:txBody>
      </p:sp>
      <p:sp>
        <p:nvSpPr>
          <p:cNvPr id="19461"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91435" tIns="45718" rIns="91435" bIns="45718" anchor="b"/>
          <a:lstStyle/>
          <a:p>
            <a:pPr algn="r"/>
            <a:fld id="{4B8DB6F8-54EB-43A0-B167-A04DE3CDFD0C}" type="slidenum">
              <a:rPr lang="en-US" sz="1200">
                <a:latin typeface="Calibri" pitchFamily="34" charset="0"/>
              </a:rPr>
              <a:pPr algn="r"/>
              <a:t>26</a:t>
            </a:fld>
            <a:endParaRPr lang="en-US" sz="1200" dirty="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B4A834-70E2-44B8-A139-1D40AFE61C73}" type="datetimeFigureOut">
              <a:rPr lang="en-US" smtClean="0"/>
              <a:pPr/>
              <a:t>3/26/2012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96AF7-3034-482B-A30A-725EF814FF43}" type="slidenum">
              <a:rPr lang="en-US" smtClean="0"/>
              <a:pPr/>
              <a:t>‹#›</a:t>
            </a:fld>
            <a:endParaRPr lang="en-US"/>
          </a:p>
        </p:txBody>
      </p:sp>
    </p:spTree>
    <p:extLst>
      <p:ext uri="{BB962C8B-B14F-4D97-AF65-F5344CB8AC3E}">
        <p14:creationId xmlns:p14="http://schemas.microsoft.com/office/powerpoint/2010/main" val="218057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B4A834-70E2-44B8-A139-1D40AFE61C73}" type="datetimeFigureOut">
              <a:rPr lang="en-US" smtClean="0"/>
              <a:pPr/>
              <a:t>3/26/2012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96AF7-3034-482B-A30A-725EF814FF43}" type="slidenum">
              <a:rPr lang="en-US" smtClean="0"/>
              <a:pPr/>
              <a:t>‹#›</a:t>
            </a:fld>
            <a:endParaRPr lang="en-US"/>
          </a:p>
        </p:txBody>
      </p:sp>
    </p:spTree>
    <p:extLst>
      <p:ext uri="{BB962C8B-B14F-4D97-AF65-F5344CB8AC3E}">
        <p14:creationId xmlns:p14="http://schemas.microsoft.com/office/powerpoint/2010/main" val="26126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B4A834-70E2-44B8-A139-1D40AFE61C73}" type="datetimeFigureOut">
              <a:rPr lang="en-US" smtClean="0"/>
              <a:pPr/>
              <a:t>3/26/2012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96AF7-3034-482B-A30A-725EF814FF43}" type="slidenum">
              <a:rPr lang="en-US" smtClean="0"/>
              <a:pPr/>
              <a:t>‹#›</a:t>
            </a:fld>
            <a:endParaRPr lang="en-US"/>
          </a:p>
        </p:txBody>
      </p:sp>
    </p:spTree>
    <p:extLst>
      <p:ext uri="{BB962C8B-B14F-4D97-AF65-F5344CB8AC3E}">
        <p14:creationId xmlns:p14="http://schemas.microsoft.com/office/powerpoint/2010/main" val="682938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B4A834-70E2-44B8-A139-1D40AFE61C73}" type="datetimeFigureOut">
              <a:rPr lang="en-US" smtClean="0"/>
              <a:pPr/>
              <a:t>3/26/2012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96AF7-3034-482B-A30A-725EF814FF43}" type="slidenum">
              <a:rPr lang="en-US" smtClean="0"/>
              <a:pPr/>
              <a:t>‹#›</a:t>
            </a:fld>
            <a:endParaRPr lang="en-US"/>
          </a:p>
        </p:txBody>
      </p:sp>
    </p:spTree>
    <p:extLst>
      <p:ext uri="{BB962C8B-B14F-4D97-AF65-F5344CB8AC3E}">
        <p14:creationId xmlns:p14="http://schemas.microsoft.com/office/powerpoint/2010/main" val="1730939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B4A834-70E2-44B8-A139-1D40AFE61C73}" type="datetimeFigureOut">
              <a:rPr lang="en-US" smtClean="0"/>
              <a:pPr/>
              <a:t>3/26/2012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96AF7-3034-482B-A30A-725EF814FF43}" type="slidenum">
              <a:rPr lang="en-US" smtClean="0"/>
              <a:pPr/>
              <a:t>‹#›</a:t>
            </a:fld>
            <a:endParaRPr lang="en-US"/>
          </a:p>
        </p:txBody>
      </p:sp>
    </p:spTree>
    <p:extLst>
      <p:ext uri="{BB962C8B-B14F-4D97-AF65-F5344CB8AC3E}">
        <p14:creationId xmlns:p14="http://schemas.microsoft.com/office/powerpoint/2010/main" val="1795712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B4A834-70E2-44B8-A139-1D40AFE61C73}" type="datetimeFigureOut">
              <a:rPr lang="en-US" smtClean="0"/>
              <a:pPr/>
              <a:t>3/26/2012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496AF7-3034-482B-A30A-725EF814FF43}" type="slidenum">
              <a:rPr lang="en-US" smtClean="0"/>
              <a:pPr/>
              <a:t>‹#›</a:t>
            </a:fld>
            <a:endParaRPr lang="en-US"/>
          </a:p>
        </p:txBody>
      </p:sp>
    </p:spTree>
    <p:extLst>
      <p:ext uri="{BB962C8B-B14F-4D97-AF65-F5344CB8AC3E}">
        <p14:creationId xmlns:p14="http://schemas.microsoft.com/office/powerpoint/2010/main" val="1655450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B4A834-70E2-44B8-A139-1D40AFE61C73}" type="datetimeFigureOut">
              <a:rPr lang="en-US" smtClean="0"/>
              <a:pPr/>
              <a:t>3/26/2012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496AF7-3034-482B-A30A-725EF814FF43}" type="slidenum">
              <a:rPr lang="en-US" smtClean="0"/>
              <a:pPr/>
              <a:t>‹#›</a:t>
            </a:fld>
            <a:endParaRPr lang="en-US"/>
          </a:p>
        </p:txBody>
      </p:sp>
    </p:spTree>
    <p:extLst>
      <p:ext uri="{BB962C8B-B14F-4D97-AF65-F5344CB8AC3E}">
        <p14:creationId xmlns:p14="http://schemas.microsoft.com/office/powerpoint/2010/main" val="2101398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B4A834-70E2-44B8-A139-1D40AFE61C73}" type="datetimeFigureOut">
              <a:rPr lang="en-US" smtClean="0"/>
              <a:pPr/>
              <a:t>3/26/2012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496AF7-3034-482B-A30A-725EF814FF43}" type="slidenum">
              <a:rPr lang="en-US" smtClean="0"/>
              <a:pPr/>
              <a:t>‹#›</a:t>
            </a:fld>
            <a:endParaRPr lang="en-US"/>
          </a:p>
        </p:txBody>
      </p:sp>
    </p:spTree>
    <p:extLst>
      <p:ext uri="{BB962C8B-B14F-4D97-AF65-F5344CB8AC3E}">
        <p14:creationId xmlns:p14="http://schemas.microsoft.com/office/powerpoint/2010/main" val="1901523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B4A834-70E2-44B8-A139-1D40AFE61C73}" type="datetimeFigureOut">
              <a:rPr lang="en-US" smtClean="0"/>
              <a:pPr/>
              <a:t>3/26/2012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496AF7-3034-482B-A30A-725EF814FF43}" type="slidenum">
              <a:rPr lang="en-US" smtClean="0"/>
              <a:pPr/>
              <a:t>‹#›</a:t>
            </a:fld>
            <a:endParaRPr lang="en-US"/>
          </a:p>
        </p:txBody>
      </p:sp>
    </p:spTree>
    <p:extLst>
      <p:ext uri="{BB962C8B-B14F-4D97-AF65-F5344CB8AC3E}">
        <p14:creationId xmlns:p14="http://schemas.microsoft.com/office/powerpoint/2010/main" val="1118572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B4A834-70E2-44B8-A139-1D40AFE61C73}" type="datetimeFigureOut">
              <a:rPr lang="en-US" smtClean="0"/>
              <a:pPr/>
              <a:t>3/26/2012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496AF7-3034-482B-A30A-725EF814FF43}" type="slidenum">
              <a:rPr lang="en-US" smtClean="0"/>
              <a:pPr/>
              <a:t>‹#›</a:t>
            </a:fld>
            <a:endParaRPr lang="en-US"/>
          </a:p>
        </p:txBody>
      </p:sp>
    </p:spTree>
    <p:extLst>
      <p:ext uri="{BB962C8B-B14F-4D97-AF65-F5344CB8AC3E}">
        <p14:creationId xmlns:p14="http://schemas.microsoft.com/office/powerpoint/2010/main" val="4071965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B4A834-70E2-44B8-A139-1D40AFE61C73}" type="datetimeFigureOut">
              <a:rPr lang="en-US" smtClean="0"/>
              <a:pPr/>
              <a:t>3/26/2012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496AF7-3034-482B-A30A-725EF814FF43}" type="slidenum">
              <a:rPr lang="en-US" smtClean="0"/>
              <a:pPr/>
              <a:t>‹#›</a:t>
            </a:fld>
            <a:endParaRPr lang="en-US"/>
          </a:p>
        </p:txBody>
      </p:sp>
    </p:spTree>
    <p:extLst>
      <p:ext uri="{BB962C8B-B14F-4D97-AF65-F5344CB8AC3E}">
        <p14:creationId xmlns:p14="http://schemas.microsoft.com/office/powerpoint/2010/main" val="2392868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B4A834-70E2-44B8-A139-1D40AFE61C73}" type="datetimeFigureOut">
              <a:rPr lang="en-US" smtClean="0"/>
              <a:pPr/>
              <a:t>3/26/2012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496AF7-3034-482B-A30A-725EF814FF43}" type="slidenum">
              <a:rPr lang="en-US" smtClean="0"/>
              <a:pPr/>
              <a:t>‹#›</a:t>
            </a:fld>
            <a:endParaRPr lang="en-US"/>
          </a:p>
        </p:txBody>
      </p:sp>
    </p:spTree>
    <p:extLst>
      <p:ext uri="{BB962C8B-B14F-4D97-AF65-F5344CB8AC3E}">
        <p14:creationId xmlns:p14="http://schemas.microsoft.com/office/powerpoint/2010/main" val="29242889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33400"/>
            <a:ext cx="7772400" cy="1470025"/>
          </a:xfrm>
        </p:spPr>
        <p:txBody>
          <a:bodyPr/>
          <a:lstStyle/>
          <a:p>
            <a:r>
              <a:rPr lang="en-US" dirty="0" smtClean="0"/>
              <a:t>Aim 2</a:t>
            </a:r>
            <a:br>
              <a:rPr lang="en-US" dirty="0" smtClean="0"/>
            </a:br>
            <a:r>
              <a:rPr lang="en-US" dirty="0" smtClean="0"/>
              <a:t>Modeling</a:t>
            </a:r>
            <a:endParaRPr lang="en-US" dirty="0"/>
          </a:p>
        </p:txBody>
      </p:sp>
      <p:sp>
        <p:nvSpPr>
          <p:cNvPr id="3" name="Subtitle 2"/>
          <p:cNvSpPr>
            <a:spLocks noGrp="1"/>
          </p:cNvSpPr>
          <p:nvPr>
            <p:ph type="subTitle" idx="1"/>
          </p:nvPr>
        </p:nvSpPr>
        <p:spPr/>
        <p:txBody>
          <a:bodyPr>
            <a:normAutofit fontScale="70000" lnSpcReduction="20000"/>
          </a:bodyPr>
          <a:lstStyle/>
          <a:p>
            <a:r>
              <a:rPr lang="en-US" dirty="0" smtClean="0"/>
              <a:t>C. Wade Ross</a:t>
            </a:r>
          </a:p>
          <a:p>
            <a:r>
              <a:rPr lang="en-US" dirty="0" err="1"/>
              <a:t>Nabin</a:t>
            </a:r>
            <a:r>
              <a:rPr lang="en-US" dirty="0"/>
              <a:t> </a:t>
            </a:r>
            <a:r>
              <a:rPr lang="en-US" dirty="0" err="1" smtClean="0"/>
              <a:t>Gyawali</a:t>
            </a:r>
            <a:endParaRPr lang="en-US" dirty="0" smtClean="0"/>
          </a:p>
          <a:p>
            <a:r>
              <a:rPr lang="en-US" dirty="0" err="1"/>
              <a:t>Ranjith</a:t>
            </a:r>
            <a:r>
              <a:rPr lang="en-US" dirty="0"/>
              <a:t> </a:t>
            </a:r>
            <a:r>
              <a:rPr lang="en-US" dirty="0" err="1" smtClean="0"/>
              <a:t>Gopalakrishnan</a:t>
            </a:r>
            <a:endParaRPr lang="en-US" dirty="0" smtClean="0"/>
          </a:p>
          <a:p>
            <a:r>
              <a:rPr lang="en-US" dirty="0"/>
              <a:t>Ying (Maggie) </a:t>
            </a:r>
            <a:r>
              <a:rPr lang="en-US" dirty="0" smtClean="0"/>
              <a:t>Wang</a:t>
            </a:r>
          </a:p>
          <a:p>
            <a:r>
              <a:rPr lang="en-US" dirty="0"/>
              <a:t>Beth Stein</a:t>
            </a:r>
          </a:p>
        </p:txBody>
      </p:sp>
    </p:spTree>
    <p:extLst>
      <p:ext uri="{BB962C8B-B14F-4D97-AF65-F5344CB8AC3E}">
        <p14:creationId xmlns:p14="http://schemas.microsoft.com/office/powerpoint/2010/main" val="2831967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a:buNone/>
            </a:pPr>
            <a:r>
              <a:rPr lang="en-US" sz="2600" dirty="0" smtClean="0"/>
              <a:t>WaSSI-C </a:t>
            </a:r>
            <a:r>
              <a:rPr lang="en-US" sz="2600" dirty="0"/>
              <a:t>(Water-Centric monthly scale Simulation model</a:t>
            </a:r>
            <a:r>
              <a:rPr lang="en-US" sz="2600" dirty="0" smtClean="0"/>
              <a:t>)</a:t>
            </a:r>
          </a:p>
          <a:p>
            <a:pPr>
              <a:buNone/>
            </a:pPr>
            <a:r>
              <a:rPr lang="en-US" sz="2200" dirty="0" err="1" smtClean="0"/>
              <a:t>WaSSI</a:t>
            </a:r>
            <a:r>
              <a:rPr lang="en-US" sz="2200" dirty="0" smtClean="0"/>
              <a:t>-C </a:t>
            </a:r>
            <a:r>
              <a:rPr lang="en-US" sz="2200" dirty="0"/>
              <a:t>is a regional scale model used to simulate both spatial and temporal watershed stress and carbon flow in an area of interest by using empirical measurements of water and carbon fluxes. </a:t>
            </a:r>
            <a:r>
              <a:rPr lang="en-US" sz="2200" dirty="0" err="1" smtClean="0"/>
              <a:t>WaSSI</a:t>
            </a:r>
            <a:r>
              <a:rPr lang="en-US" sz="2200" dirty="0" smtClean="0"/>
              <a:t>-C </a:t>
            </a:r>
            <a:r>
              <a:rPr lang="en-US" sz="2200" dirty="0"/>
              <a:t>was developed to be used as a tool for land and resource managers to examine tradeoffs between regional water and carbon resources under changing environmental conditions.</a:t>
            </a:r>
          </a:p>
          <a:p>
            <a:pPr>
              <a:buNone/>
            </a:pPr>
            <a:endParaRPr lang="en-US" sz="2000" dirty="0"/>
          </a:p>
          <a:p>
            <a:pPr lvl="0"/>
            <a:r>
              <a:rPr lang="en-US" sz="2200" dirty="0" smtClean="0"/>
              <a:t>Operates </a:t>
            </a:r>
            <a:r>
              <a:rPr lang="en-US" sz="2200" dirty="0"/>
              <a:t>at a monthly temporal scale and </a:t>
            </a:r>
            <a:r>
              <a:rPr lang="en-US" sz="2200" dirty="0" smtClean="0"/>
              <a:t>simulates </a:t>
            </a:r>
            <a:r>
              <a:rPr lang="en-US" sz="2200" dirty="0"/>
              <a:t>full monthly water and carbon balances, </a:t>
            </a:r>
            <a:r>
              <a:rPr lang="en-US" sz="2200" dirty="0" smtClean="0"/>
              <a:t>including evapotranspiration </a:t>
            </a:r>
            <a:r>
              <a:rPr lang="en-US" sz="2200" dirty="0"/>
              <a:t>(ET), soil moisture content, water yield, gross ecosystem productivity (GEP), ecosystem respiration etc. and aggregate the fluxes to the entire water basin</a:t>
            </a:r>
            <a:r>
              <a:rPr lang="en-US" sz="2200" dirty="0" smtClean="0"/>
              <a:t>.</a:t>
            </a:r>
          </a:p>
          <a:p>
            <a:pPr lvl="0">
              <a:buNone/>
            </a:pPr>
            <a:endParaRPr lang="en-US" sz="2000" dirty="0"/>
          </a:p>
          <a:p>
            <a:endParaRPr lang="en-US" dirty="0"/>
          </a:p>
        </p:txBody>
      </p:sp>
    </p:spTree>
    <p:extLst>
      <p:ext uri="{BB962C8B-B14F-4D97-AF65-F5344CB8AC3E}">
        <p14:creationId xmlns:p14="http://schemas.microsoft.com/office/powerpoint/2010/main" val="1392546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304800" y="304800"/>
            <a:ext cx="8839200" cy="5870377"/>
            <a:chOff x="304800" y="304800"/>
            <a:chExt cx="8839200" cy="5870377"/>
          </a:xfrm>
        </p:grpSpPr>
        <p:sp>
          <p:nvSpPr>
            <p:cNvPr id="16" name="TextBox 15"/>
            <p:cNvSpPr txBox="1"/>
            <p:nvPr/>
          </p:nvSpPr>
          <p:spPr>
            <a:xfrm>
              <a:off x="5486400" y="1143000"/>
              <a:ext cx="2057400" cy="307777"/>
            </a:xfrm>
            <a:prstGeom prst="rect">
              <a:avLst/>
            </a:prstGeom>
            <a:noFill/>
          </p:spPr>
          <p:txBody>
            <a:bodyPr wrap="square" rtlCol="0">
              <a:spAutoFit/>
            </a:bodyPr>
            <a:lstStyle/>
            <a:p>
              <a:r>
                <a:rPr lang="en-US" sz="1400" dirty="0" smtClean="0">
                  <a:latin typeface="Times New Roman" pitchFamily="18" charset="0"/>
                  <a:cs typeface="Times New Roman" pitchFamily="18" charset="0"/>
                </a:rPr>
                <a:t>Re = f(Ta, or ET, or GEP)</a:t>
              </a:r>
              <a:endParaRPr lang="en-US" sz="1400" dirty="0">
                <a:latin typeface="Times New Roman" pitchFamily="18" charset="0"/>
                <a:cs typeface="Times New Roman" pitchFamily="18" charset="0"/>
              </a:endParaRPr>
            </a:p>
          </p:txBody>
        </p:sp>
        <p:grpSp>
          <p:nvGrpSpPr>
            <p:cNvPr id="22" name="Group 21"/>
            <p:cNvGrpSpPr/>
            <p:nvPr/>
          </p:nvGrpSpPr>
          <p:grpSpPr>
            <a:xfrm>
              <a:off x="1447800" y="304800"/>
              <a:ext cx="4343400" cy="4114801"/>
              <a:chOff x="1447800" y="304799"/>
              <a:chExt cx="4724400" cy="5035988"/>
            </a:xfrm>
          </p:grpSpPr>
          <p:sp>
            <p:nvSpPr>
              <p:cNvPr id="3" name="Octagon 2"/>
              <p:cNvSpPr/>
              <p:nvPr/>
            </p:nvSpPr>
            <p:spPr>
              <a:xfrm>
                <a:off x="2667000" y="1219200"/>
                <a:ext cx="2819400" cy="3276600"/>
              </a:xfrm>
              <a:prstGeom prst="octagon">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Times New Roman" pitchFamily="18" charset="0"/>
                  <a:cs typeface="Times New Roman" pitchFamily="18" charset="0"/>
                </a:endParaRPr>
              </a:p>
            </p:txBody>
          </p:sp>
          <p:cxnSp>
            <p:nvCxnSpPr>
              <p:cNvPr id="5" name="Straight Arrow Connector 4"/>
              <p:cNvCxnSpPr/>
              <p:nvPr/>
            </p:nvCxnSpPr>
            <p:spPr>
              <a:xfrm>
                <a:off x="1752600" y="1371600"/>
                <a:ext cx="838200" cy="609600"/>
              </a:xfrm>
              <a:prstGeom prst="straightConnector1">
                <a:avLst/>
              </a:prstGeom>
              <a:ln w="762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4953000" y="685800"/>
                <a:ext cx="304800" cy="609600"/>
              </a:xfrm>
              <a:prstGeom prst="straightConnector1">
                <a:avLst/>
              </a:prstGeom>
              <a:ln w="762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715000" y="1676400"/>
                <a:ext cx="381000" cy="381000"/>
              </a:xfrm>
              <a:prstGeom prst="straightConnector1">
                <a:avLst/>
              </a:prstGeom>
              <a:ln w="571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3048000" y="838200"/>
                <a:ext cx="152400" cy="609600"/>
              </a:xfrm>
              <a:prstGeom prst="straightConnector1">
                <a:avLst/>
              </a:prstGeom>
              <a:ln w="571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3810000" y="4343400"/>
                <a:ext cx="228600" cy="685800"/>
              </a:xfrm>
              <a:prstGeom prst="straightConnector1">
                <a:avLst/>
              </a:prstGeom>
              <a:ln w="381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124200" y="2438400"/>
                <a:ext cx="1905000" cy="738664"/>
              </a:xfrm>
              <a:prstGeom prst="rect">
                <a:avLst/>
              </a:prstGeom>
              <a:noFill/>
            </p:spPr>
            <p:txBody>
              <a:bodyPr wrap="square" rtlCol="0">
                <a:spAutoFit/>
              </a:bodyPr>
              <a:lstStyle/>
              <a:p>
                <a:pPr algn="ctr"/>
                <a:r>
                  <a:rPr lang="en-US" sz="1400" dirty="0" smtClean="0">
                    <a:latin typeface="Times New Roman" pitchFamily="18" charset="0"/>
                    <a:cs typeface="Times New Roman" pitchFamily="18" charset="0"/>
                  </a:rPr>
                  <a:t>WATERSHED WITH  MIXED LAND  COVER</a:t>
                </a:r>
                <a:endParaRPr lang="en-US" sz="1400" dirty="0">
                  <a:latin typeface="Times New Roman" pitchFamily="18" charset="0"/>
                  <a:cs typeface="Times New Roman" pitchFamily="18" charset="0"/>
                </a:endParaRPr>
              </a:p>
            </p:txBody>
          </p:sp>
          <p:sp>
            <p:nvSpPr>
              <p:cNvPr id="17" name="TextBox 16"/>
              <p:cNvSpPr txBox="1"/>
              <p:nvPr/>
            </p:nvSpPr>
            <p:spPr>
              <a:xfrm>
                <a:off x="4876800" y="304800"/>
                <a:ext cx="1295400" cy="307777"/>
              </a:xfrm>
              <a:prstGeom prst="rect">
                <a:avLst/>
              </a:prstGeom>
              <a:noFill/>
            </p:spPr>
            <p:txBody>
              <a:bodyPr wrap="square" rtlCol="0">
                <a:spAutoFit/>
              </a:bodyPr>
              <a:lstStyle/>
              <a:p>
                <a:r>
                  <a:rPr lang="en-US" sz="1400" dirty="0" smtClean="0">
                    <a:latin typeface="Times New Roman" pitchFamily="18" charset="0"/>
                    <a:cs typeface="Times New Roman" pitchFamily="18" charset="0"/>
                  </a:rPr>
                  <a:t>GEP = f(ET)</a:t>
                </a:r>
                <a:endParaRPr lang="en-US" sz="1400" dirty="0">
                  <a:latin typeface="Times New Roman" pitchFamily="18" charset="0"/>
                  <a:cs typeface="Times New Roman" pitchFamily="18" charset="0"/>
                </a:endParaRPr>
              </a:p>
            </p:txBody>
          </p:sp>
          <p:sp>
            <p:nvSpPr>
              <p:cNvPr id="18" name="TextBox 17"/>
              <p:cNvSpPr txBox="1"/>
              <p:nvPr/>
            </p:nvSpPr>
            <p:spPr>
              <a:xfrm>
                <a:off x="2286000" y="304799"/>
                <a:ext cx="1896979" cy="376680"/>
              </a:xfrm>
              <a:prstGeom prst="rect">
                <a:avLst/>
              </a:prstGeom>
              <a:noFill/>
            </p:spPr>
            <p:txBody>
              <a:bodyPr wrap="square" rtlCol="0">
                <a:spAutoFit/>
              </a:bodyPr>
              <a:lstStyle/>
              <a:p>
                <a:r>
                  <a:rPr lang="en-US" sz="1400" dirty="0" smtClean="0">
                    <a:latin typeface="Times New Roman" pitchFamily="18" charset="0"/>
                    <a:cs typeface="Times New Roman" pitchFamily="18" charset="0"/>
                  </a:rPr>
                  <a:t>ET = f(PET,P,LAI,S)</a:t>
                </a:r>
                <a:endParaRPr lang="en-US" sz="1400" dirty="0">
                  <a:latin typeface="Times New Roman" pitchFamily="18" charset="0"/>
                  <a:cs typeface="Times New Roman" pitchFamily="18" charset="0"/>
                </a:endParaRPr>
              </a:p>
            </p:txBody>
          </p:sp>
          <p:sp>
            <p:nvSpPr>
              <p:cNvPr id="19" name="TextBox 18"/>
              <p:cNvSpPr txBox="1"/>
              <p:nvPr/>
            </p:nvSpPr>
            <p:spPr>
              <a:xfrm>
                <a:off x="1447800" y="1066800"/>
                <a:ext cx="3810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P</a:t>
                </a:r>
                <a:endParaRPr lang="en-US" dirty="0">
                  <a:latin typeface="Times New Roman" pitchFamily="18" charset="0"/>
                  <a:cs typeface="Times New Roman" pitchFamily="18" charset="0"/>
                </a:endParaRPr>
              </a:p>
            </p:txBody>
          </p:sp>
          <p:sp>
            <p:nvSpPr>
              <p:cNvPr id="20" name="TextBox 19"/>
              <p:cNvSpPr txBox="1"/>
              <p:nvPr/>
            </p:nvSpPr>
            <p:spPr>
              <a:xfrm>
                <a:off x="3352800" y="5033010"/>
                <a:ext cx="1524000" cy="307777"/>
              </a:xfrm>
              <a:prstGeom prst="rect">
                <a:avLst/>
              </a:prstGeom>
              <a:noFill/>
            </p:spPr>
            <p:txBody>
              <a:bodyPr wrap="square" rtlCol="0">
                <a:spAutoFit/>
              </a:bodyPr>
              <a:lstStyle/>
              <a:p>
                <a:r>
                  <a:rPr lang="en-US" sz="1400" dirty="0" smtClean="0">
                    <a:latin typeface="Times New Roman" pitchFamily="18" charset="0"/>
                    <a:cs typeface="Times New Roman" pitchFamily="18" charset="0"/>
                  </a:rPr>
                  <a:t>Q = f(P,ET,S)</a:t>
                </a:r>
                <a:endParaRPr lang="en-US" sz="1400" dirty="0">
                  <a:latin typeface="Times New Roman" pitchFamily="18" charset="0"/>
                  <a:cs typeface="Times New Roman" pitchFamily="18" charset="0"/>
                </a:endParaRPr>
              </a:p>
            </p:txBody>
          </p:sp>
        </p:grpSp>
        <p:sp>
          <p:nvSpPr>
            <p:cNvPr id="21" name="TextBox 20"/>
            <p:cNvSpPr txBox="1"/>
            <p:nvPr/>
          </p:nvSpPr>
          <p:spPr>
            <a:xfrm>
              <a:off x="304800" y="4648200"/>
              <a:ext cx="3200400" cy="523220"/>
            </a:xfrm>
            <a:prstGeom prst="rect">
              <a:avLst/>
            </a:prstGeom>
            <a:noFill/>
            <a:ln w="3175">
              <a:solidFill>
                <a:schemeClr val="bg1">
                  <a:lumMod val="85000"/>
                </a:schemeClr>
              </a:solidFill>
            </a:ln>
          </p:spPr>
          <p:txBody>
            <a:bodyPr wrap="square" rtlCol="0">
              <a:spAutoFit/>
            </a:bodyPr>
            <a:lstStyle/>
            <a:p>
              <a:r>
                <a:rPr lang="en-US" sz="1400" dirty="0" smtClean="0">
                  <a:latin typeface="Times New Roman" pitchFamily="18" charset="0"/>
                  <a:cs typeface="Times New Roman" pitchFamily="18" charset="0"/>
                </a:rPr>
                <a:t>Water balance            Carbon Balance</a:t>
              </a:r>
            </a:p>
            <a:p>
              <a:r>
                <a:rPr lang="en-US" sz="1400" dirty="0" smtClean="0">
                  <a:latin typeface="Times New Roman" pitchFamily="18" charset="0"/>
                  <a:cs typeface="Times New Roman" pitchFamily="18" charset="0"/>
                </a:rPr>
                <a:t>ΔS = P-Q-ET             NEE = -(GEP -Re)</a:t>
              </a:r>
              <a:endParaRPr lang="en-US" sz="1400" dirty="0">
                <a:latin typeface="Times New Roman" pitchFamily="18" charset="0"/>
                <a:cs typeface="Times New Roman" pitchFamily="18" charset="0"/>
              </a:endParaRPr>
            </a:p>
          </p:txBody>
        </p:sp>
        <p:sp>
          <p:nvSpPr>
            <p:cNvPr id="23" name="TextBox 22"/>
            <p:cNvSpPr txBox="1"/>
            <p:nvPr/>
          </p:nvSpPr>
          <p:spPr>
            <a:xfrm>
              <a:off x="1066800" y="5867400"/>
              <a:ext cx="6248400" cy="307777"/>
            </a:xfrm>
            <a:prstGeom prst="rect">
              <a:avLst/>
            </a:prstGeom>
            <a:noFill/>
          </p:spPr>
          <p:txBody>
            <a:bodyPr wrap="square" rtlCol="0">
              <a:spAutoFit/>
            </a:bodyPr>
            <a:lstStyle/>
            <a:p>
              <a:r>
                <a:rPr lang="en-US" sz="1400" dirty="0" smtClean="0">
                  <a:latin typeface="Times New Roman" pitchFamily="18" charset="0"/>
                  <a:cs typeface="Times New Roman" pitchFamily="18" charset="0"/>
                </a:rPr>
                <a:t>Figure 4: Sketch of conceptual framework of WaSSI-C model (Sun et al. 2011).</a:t>
              </a:r>
              <a:endParaRPr lang="en-US" sz="1400" dirty="0">
                <a:latin typeface="Times New Roman" pitchFamily="18" charset="0"/>
                <a:cs typeface="Times New Roman" pitchFamily="18" charset="0"/>
              </a:endParaRPr>
            </a:p>
          </p:txBody>
        </p:sp>
        <p:sp>
          <p:nvSpPr>
            <p:cNvPr id="24" name="TextBox 23"/>
            <p:cNvSpPr txBox="1"/>
            <p:nvPr/>
          </p:nvSpPr>
          <p:spPr>
            <a:xfrm>
              <a:off x="6096000" y="2057400"/>
              <a:ext cx="2438400" cy="2308324"/>
            </a:xfrm>
            <a:prstGeom prst="rect">
              <a:avLst/>
            </a:prstGeom>
            <a:noFill/>
            <a:ln w="3175">
              <a:solidFill>
                <a:schemeClr val="bg1">
                  <a:lumMod val="85000"/>
                </a:schemeClr>
              </a:solidFill>
            </a:ln>
          </p:spPr>
          <p:txBody>
            <a:bodyPr wrap="square" rtlCol="0">
              <a:spAutoFit/>
            </a:bodyPr>
            <a:lstStyle/>
            <a:p>
              <a:r>
                <a:rPr lang="en-US" sz="1200" dirty="0" smtClean="0">
                  <a:latin typeface="Times New Roman" pitchFamily="18" charset="0"/>
                  <a:cs typeface="Times New Roman" pitchFamily="18" charset="0"/>
                </a:rPr>
                <a:t>P = Precipitation</a:t>
              </a:r>
            </a:p>
            <a:p>
              <a:r>
                <a:rPr lang="en-US" sz="1200" dirty="0" smtClean="0">
                  <a:latin typeface="Times New Roman" pitchFamily="18" charset="0"/>
                  <a:cs typeface="Times New Roman" pitchFamily="18" charset="0"/>
                </a:rPr>
                <a:t>ET = Evapotranspiration</a:t>
              </a:r>
            </a:p>
            <a:p>
              <a:r>
                <a:rPr lang="en-US" sz="1200" dirty="0" smtClean="0">
                  <a:latin typeface="Times New Roman" pitchFamily="18" charset="0"/>
                  <a:cs typeface="Times New Roman" pitchFamily="18" charset="0"/>
                </a:rPr>
                <a:t>PET = Potential evapotranspiration</a:t>
              </a:r>
            </a:p>
            <a:p>
              <a:r>
                <a:rPr lang="en-US" sz="1200" dirty="0" smtClean="0">
                  <a:latin typeface="Times New Roman" pitchFamily="18" charset="0"/>
                  <a:cs typeface="Times New Roman" pitchFamily="18" charset="0"/>
                </a:rPr>
                <a:t>LAI = Leave area Index</a:t>
              </a:r>
            </a:p>
            <a:p>
              <a:r>
                <a:rPr lang="en-US" sz="1200" dirty="0" smtClean="0">
                  <a:latin typeface="Times New Roman" pitchFamily="18" charset="0"/>
                  <a:cs typeface="Times New Roman" pitchFamily="18" charset="0"/>
                </a:rPr>
                <a:t>S=  ground water storage</a:t>
              </a:r>
            </a:p>
            <a:p>
              <a:r>
                <a:rPr lang="en-US" sz="1200" dirty="0" smtClean="0">
                  <a:latin typeface="Times New Roman" pitchFamily="18" charset="0"/>
                  <a:cs typeface="Times New Roman" pitchFamily="18" charset="0"/>
                </a:rPr>
                <a:t>GEP = gross ecosystem productivity</a:t>
              </a:r>
            </a:p>
            <a:p>
              <a:r>
                <a:rPr lang="en-US" sz="1200" dirty="0" smtClean="0">
                  <a:latin typeface="Times New Roman" pitchFamily="18" charset="0"/>
                  <a:cs typeface="Times New Roman" pitchFamily="18" charset="0"/>
                </a:rPr>
                <a:t>Re = ecosystem respiration</a:t>
              </a:r>
            </a:p>
            <a:p>
              <a:r>
                <a:rPr lang="en-US" sz="1200" dirty="0" smtClean="0">
                  <a:latin typeface="Times New Roman" pitchFamily="18" charset="0"/>
                  <a:cs typeface="Times New Roman" pitchFamily="18" charset="0"/>
                </a:rPr>
                <a:t>Ta = temperature</a:t>
              </a:r>
            </a:p>
            <a:p>
              <a:r>
                <a:rPr lang="en-US" sz="1200" dirty="0" smtClean="0">
                  <a:latin typeface="Times New Roman" pitchFamily="18" charset="0"/>
                  <a:cs typeface="Times New Roman" pitchFamily="18" charset="0"/>
                </a:rPr>
                <a:t>NEE =  Net ecosystem exchange and NEE = -NEP, where NEP is Net ecosystem productivity</a:t>
              </a:r>
            </a:p>
            <a:p>
              <a:r>
                <a:rPr lang="en-US" sz="1200" dirty="0" smtClean="0">
                  <a:latin typeface="Times New Roman" pitchFamily="18" charset="0"/>
                  <a:cs typeface="Times New Roman" pitchFamily="18" charset="0"/>
                </a:rPr>
                <a:t>Q = historic runoff</a:t>
              </a:r>
              <a:endParaRPr lang="en-US" sz="1200" dirty="0">
                <a:latin typeface="Times New Roman" pitchFamily="18" charset="0"/>
                <a:cs typeface="Times New Roman" pitchFamily="18" charset="0"/>
              </a:endParaRPr>
            </a:p>
          </p:txBody>
        </p:sp>
        <p:sp>
          <p:nvSpPr>
            <p:cNvPr id="25" name="Rectangle 24"/>
            <p:cNvSpPr/>
            <p:nvPr/>
          </p:nvSpPr>
          <p:spPr>
            <a:xfrm>
              <a:off x="7848600" y="304800"/>
              <a:ext cx="1295400" cy="369332"/>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b="1" dirty="0" smtClean="0">
                  <a:ln/>
                  <a:solidFill>
                    <a:schemeClr val="accent3"/>
                  </a:solidFill>
                </a:rPr>
                <a:t>WaSSI-C</a:t>
              </a:r>
              <a:endParaRPr lang="en-US" b="1" cap="none" spc="0" dirty="0">
                <a:ln/>
                <a:solidFill>
                  <a:schemeClr val="accent3"/>
                </a:solidFill>
                <a:effectLst/>
              </a:endParaRPr>
            </a:p>
          </p:txBody>
        </p:sp>
      </p:grpSp>
    </p:spTree>
    <p:extLst>
      <p:ext uri="{BB962C8B-B14F-4D97-AF65-F5344CB8AC3E}">
        <p14:creationId xmlns:p14="http://schemas.microsoft.com/office/powerpoint/2010/main" val="1958937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6930" y="2084797"/>
            <a:ext cx="19050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 of Trees, Basal Area, LAI</a:t>
            </a:r>
          </a:p>
          <a:p>
            <a:pPr algn="ctr"/>
            <a:r>
              <a:rPr lang="en-US" dirty="0" smtClean="0">
                <a:solidFill>
                  <a:srgbClr val="FF0000"/>
                </a:solidFill>
              </a:rPr>
              <a:t>(G&amp;Y output) </a:t>
            </a:r>
            <a:endParaRPr lang="en-US" dirty="0">
              <a:solidFill>
                <a:srgbClr val="FF0000"/>
              </a:solidFill>
            </a:endParaRPr>
          </a:p>
        </p:txBody>
      </p:sp>
      <p:sp>
        <p:nvSpPr>
          <p:cNvPr id="6" name="Down Arrow 5"/>
          <p:cNvSpPr/>
          <p:nvPr/>
        </p:nvSpPr>
        <p:spPr>
          <a:xfrm>
            <a:off x="1472415" y="3168720"/>
            <a:ext cx="354030" cy="1295400"/>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696930" y="4411037"/>
            <a:ext cx="19050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3-PG Model</a:t>
            </a:r>
          </a:p>
          <a:p>
            <a:pPr algn="ctr"/>
            <a:r>
              <a:rPr lang="en-US" dirty="0" smtClean="0">
                <a:solidFill>
                  <a:srgbClr val="FF0000"/>
                </a:solidFill>
              </a:rPr>
              <a:t>input</a:t>
            </a:r>
            <a:endParaRPr lang="en-US" dirty="0">
              <a:solidFill>
                <a:srgbClr val="FF0000"/>
              </a:solidFill>
            </a:endParaRPr>
          </a:p>
        </p:txBody>
      </p:sp>
      <p:sp>
        <p:nvSpPr>
          <p:cNvPr id="8" name="Right Arrow 7"/>
          <p:cNvSpPr/>
          <p:nvPr/>
        </p:nvSpPr>
        <p:spPr>
          <a:xfrm>
            <a:off x="2601930" y="4708472"/>
            <a:ext cx="1131870" cy="314559"/>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Rectangle 8"/>
          <p:cNvSpPr/>
          <p:nvPr/>
        </p:nvSpPr>
        <p:spPr>
          <a:xfrm>
            <a:off x="3705546" y="4334837"/>
            <a:ext cx="19050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LAI</a:t>
            </a:r>
          </a:p>
          <a:p>
            <a:pPr algn="ctr"/>
            <a:r>
              <a:rPr lang="en-US" dirty="0" smtClean="0">
                <a:solidFill>
                  <a:srgbClr val="FF0000"/>
                </a:solidFill>
              </a:rPr>
              <a:t>(3-PG output) </a:t>
            </a:r>
            <a:endParaRPr lang="en-US" dirty="0">
              <a:solidFill>
                <a:srgbClr val="FF0000"/>
              </a:solidFill>
            </a:endParaRPr>
          </a:p>
        </p:txBody>
      </p:sp>
      <p:sp>
        <p:nvSpPr>
          <p:cNvPr id="10" name="Rectangle 9"/>
          <p:cNvSpPr/>
          <p:nvPr/>
        </p:nvSpPr>
        <p:spPr>
          <a:xfrm>
            <a:off x="3688423" y="2086081"/>
            <a:ext cx="19050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ET</a:t>
            </a:r>
          </a:p>
          <a:p>
            <a:pPr algn="ctr"/>
            <a:r>
              <a:rPr lang="en-US" dirty="0" smtClean="0">
                <a:solidFill>
                  <a:srgbClr val="FF0000"/>
                </a:solidFill>
              </a:rPr>
              <a:t>(NASA-CASA output) </a:t>
            </a:r>
            <a:endParaRPr lang="en-US" dirty="0">
              <a:solidFill>
                <a:srgbClr val="FF0000"/>
              </a:solidFill>
            </a:endParaRPr>
          </a:p>
        </p:txBody>
      </p:sp>
      <p:cxnSp>
        <p:nvCxnSpPr>
          <p:cNvPr id="13" name="Straight Arrow Connector 12"/>
          <p:cNvCxnSpPr>
            <a:stCxn id="10" idx="3"/>
          </p:cNvCxnSpPr>
          <p:nvPr/>
        </p:nvCxnSpPr>
        <p:spPr>
          <a:xfrm>
            <a:off x="5593423" y="2619481"/>
            <a:ext cx="1199508" cy="848474"/>
          </a:xfrm>
          <a:prstGeom prst="straightConnector1">
            <a:avLst/>
          </a:prstGeom>
          <a:ln w="635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3"/>
          </p:cNvCxnSpPr>
          <p:nvPr/>
        </p:nvCxnSpPr>
        <p:spPr>
          <a:xfrm flipV="1">
            <a:off x="5610546" y="3608797"/>
            <a:ext cx="1171254" cy="1259440"/>
          </a:xfrm>
          <a:prstGeom prst="straightConnector1">
            <a:avLst/>
          </a:prstGeom>
          <a:ln w="635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6781800" y="3168720"/>
            <a:ext cx="19050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0000"/>
              </a:solidFill>
            </a:endParaRPr>
          </a:p>
          <a:p>
            <a:pPr algn="ctr"/>
            <a:r>
              <a:rPr lang="en-US" dirty="0" err="1" smtClean="0">
                <a:solidFill>
                  <a:srgbClr val="FF0000"/>
                </a:solidFill>
              </a:rPr>
              <a:t>WaSSI</a:t>
            </a:r>
            <a:r>
              <a:rPr lang="en-US" dirty="0" smtClean="0">
                <a:solidFill>
                  <a:srgbClr val="FF0000"/>
                </a:solidFill>
              </a:rPr>
              <a:t>-C</a:t>
            </a:r>
          </a:p>
          <a:p>
            <a:pPr algn="ctr"/>
            <a:r>
              <a:rPr lang="en-US" dirty="0" smtClean="0">
                <a:solidFill>
                  <a:srgbClr val="FF0000"/>
                </a:solidFill>
              </a:rPr>
              <a:t>input</a:t>
            </a:r>
          </a:p>
          <a:p>
            <a:pPr algn="ctr"/>
            <a:endParaRPr lang="en-US" dirty="0">
              <a:solidFill>
                <a:srgbClr val="FF0000"/>
              </a:solidFill>
            </a:endParaRPr>
          </a:p>
        </p:txBody>
      </p:sp>
      <p:sp>
        <p:nvSpPr>
          <p:cNvPr id="17" name="Title 16"/>
          <p:cNvSpPr>
            <a:spLocks noGrp="1"/>
          </p:cNvSpPr>
          <p:nvPr>
            <p:ph type="ctrTitle"/>
          </p:nvPr>
        </p:nvSpPr>
        <p:spPr>
          <a:xfrm>
            <a:off x="692649" y="228600"/>
            <a:ext cx="7772400" cy="1470025"/>
          </a:xfrm>
        </p:spPr>
        <p:txBody>
          <a:bodyPr>
            <a:normAutofit/>
          </a:bodyPr>
          <a:lstStyle/>
          <a:p>
            <a:r>
              <a:rPr lang="en-US" u="sng" dirty="0" smtClean="0"/>
              <a:t>Parameters Linking Models</a:t>
            </a:r>
            <a:endParaRPr lang="en-US" u="sng" dirty="0"/>
          </a:p>
        </p:txBody>
      </p:sp>
    </p:spTree>
    <p:extLst>
      <p:ext uri="{BB962C8B-B14F-4D97-AF65-F5344CB8AC3E}">
        <p14:creationId xmlns:p14="http://schemas.microsoft.com/office/powerpoint/2010/main" val="35847471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Climate Parameters for Models</a:t>
            </a:r>
            <a:endParaRPr lang="en-US" u="sng" dirty="0"/>
          </a:p>
        </p:txBody>
      </p:sp>
      <p:sp>
        <p:nvSpPr>
          <p:cNvPr id="4" name="Left Brace 3"/>
          <p:cNvSpPr/>
          <p:nvPr/>
        </p:nvSpPr>
        <p:spPr>
          <a:xfrm>
            <a:off x="3886200" y="1790700"/>
            <a:ext cx="304800" cy="13716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4191000" y="1676400"/>
            <a:ext cx="1676400" cy="1754326"/>
          </a:xfrm>
          <a:prstGeom prst="rect">
            <a:avLst/>
          </a:prstGeom>
          <a:noFill/>
        </p:spPr>
        <p:txBody>
          <a:bodyPr wrap="square" rtlCol="0">
            <a:spAutoFit/>
          </a:bodyPr>
          <a:lstStyle/>
          <a:p>
            <a:pPr marL="285750" indent="-285750">
              <a:buFont typeface="Arial" pitchFamily="34" charset="0"/>
              <a:buChar char="•"/>
            </a:pPr>
            <a:r>
              <a:rPr lang="en-US" u="sng" dirty="0" err="1" smtClean="0"/>
              <a:t>T</a:t>
            </a:r>
            <a:r>
              <a:rPr lang="en-US" u="sng" baseline="-25000" dirty="0" err="1" smtClean="0"/>
              <a:t>min</a:t>
            </a:r>
            <a:endParaRPr lang="en-US" u="sng" baseline="-25000" dirty="0" smtClean="0"/>
          </a:p>
          <a:p>
            <a:pPr marL="285750" indent="-285750">
              <a:buFont typeface="Arial" pitchFamily="34" charset="0"/>
              <a:buChar char="•"/>
            </a:pPr>
            <a:r>
              <a:rPr lang="en-US" u="sng" dirty="0" err="1" smtClean="0"/>
              <a:t>T</a:t>
            </a:r>
            <a:r>
              <a:rPr lang="en-US" u="sng" baseline="-25000" dirty="0" err="1" smtClean="0"/>
              <a:t>max</a:t>
            </a:r>
            <a:endParaRPr lang="en-US" u="sng" baseline="-25000" dirty="0" smtClean="0"/>
          </a:p>
          <a:p>
            <a:pPr marL="285750" indent="-285750">
              <a:buFont typeface="Arial" pitchFamily="34" charset="0"/>
              <a:buChar char="•"/>
            </a:pPr>
            <a:r>
              <a:rPr lang="en-US" u="sng" dirty="0" smtClean="0"/>
              <a:t>Rainfall</a:t>
            </a:r>
          </a:p>
          <a:p>
            <a:pPr marL="285750" indent="-285750">
              <a:buFont typeface="Arial" pitchFamily="34" charset="0"/>
              <a:buChar char="•"/>
            </a:pPr>
            <a:r>
              <a:rPr lang="en-US" u="sng" dirty="0" smtClean="0"/>
              <a:t>Solar Radiation</a:t>
            </a:r>
          </a:p>
          <a:p>
            <a:pPr marL="285750" indent="-285750">
              <a:buFont typeface="Arial" pitchFamily="34" charset="0"/>
              <a:buChar char="•"/>
            </a:pPr>
            <a:r>
              <a:rPr lang="en-US" u="sng" dirty="0" smtClean="0"/>
              <a:t>Frost day</a:t>
            </a:r>
            <a:endParaRPr lang="en-US" u="sng" dirty="0"/>
          </a:p>
        </p:txBody>
      </p:sp>
      <p:sp>
        <p:nvSpPr>
          <p:cNvPr id="11" name="Left Brace 10"/>
          <p:cNvSpPr/>
          <p:nvPr/>
        </p:nvSpPr>
        <p:spPr>
          <a:xfrm>
            <a:off x="4360952" y="4537620"/>
            <a:ext cx="542818" cy="1143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4648200" y="4648200"/>
            <a:ext cx="2667000" cy="1200329"/>
          </a:xfrm>
          <a:prstGeom prst="rect">
            <a:avLst/>
          </a:prstGeom>
          <a:noFill/>
        </p:spPr>
        <p:txBody>
          <a:bodyPr wrap="square" rtlCol="0">
            <a:spAutoFit/>
          </a:bodyPr>
          <a:lstStyle/>
          <a:p>
            <a:pPr marL="285750" indent="-285750">
              <a:buFont typeface="Arial" pitchFamily="34" charset="0"/>
              <a:buChar char="•"/>
            </a:pPr>
            <a:r>
              <a:rPr lang="en-US" u="sng" dirty="0" smtClean="0"/>
              <a:t>Precipitation</a:t>
            </a:r>
          </a:p>
          <a:p>
            <a:pPr marL="285750" indent="-285750">
              <a:buFont typeface="Arial" pitchFamily="34" charset="0"/>
              <a:buChar char="•"/>
            </a:pPr>
            <a:r>
              <a:rPr lang="en-US" u="sng" dirty="0" smtClean="0"/>
              <a:t>Temperature</a:t>
            </a:r>
            <a:endParaRPr lang="en-US" u="sng" baseline="-25000" dirty="0" smtClean="0"/>
          </a:p>
          <a:p>
            <a:pPr marL="285750" indent="-285750">
              <a:buFont typeface="Arial" pitchFamily="34" charset="0"/>
              <a:buChar char="•"/>
            </a:pPr>
            <a:r>
              <a:rPr lang="en-US" u="sng" dirty="0" smtClean="0"/>
              <a:t>Solar </a:t>
            </a:r>
            <a:r>
              <a:rPr lang="en-US" u="sng" dirty="0"/>
              <a:t>radiation</a:t>
            </a:r>
          </a:p>
          <a:p>
            <a:endParaRPr lang="en-US" dirty="0"/>
          </a:p>
        </p:txBody>
      </p:sp>
      <p:sp>
        <p:nvSpPr>
          <p:cNvPr id="14" name="Frame 13"/>
          <p:cNvSpPr/>
          <p:nvPr/>
        </p:nvSpPr>
        <p:spPr>
          <a:xfrm>
            <a:off x="2494052" y="1219200"/>
            <a:ext cx="3733800" cy="2688404"/>
          </a:xfrm>
          <a:prstGeom prst="fram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ame 14"/>
          <p:cNvSpPr/>
          <p:nvPr/>
        </p:nvSpPr>
        <p:spPr>
          <a:xfrm>
            <a:off x="1922552" y="3954248"/>
            <a:ext cx="4876800" cy="2514600"/>
          </a:xfrm>
          <a:prstGeom prst="fram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2895600" y="2133600"/>
            <a:ext cx="1143000" cy="769441"/>
          </a:xfrm>
          <a:prstGeom prst="rect">
            <a:avLst/>
          </a:prstGeom>
          <a:noFill/>
        </p:spPr>
        <p:txBody>
          <a:bodyPr wrap="square" rtlCol="0">
            <a:spAutoFit/>
          </a:bodyPr>
          <a:lstStyle/>
          <a:p>
            <a:r>
              <a:rPr lang="en-US" sz="3200" dirty="0" smtClean="0">
                <a:solidFill>
                  <a:srgbClr val="FF0000"/>
                </a:solidFill>
              </a:rPr>
              <a:t>3-PG</a:t>
            </a:r>
          </a:p>
          <a:p>
            <a:r>
              <a:rPr lang="en-US" sz="1200" i="1" u="sng" dirty="0" smtClean="0"/>
              <a:t>(monthly step)</a:t>
            </a:r>
            <a:endParaRPr lang="en-US" sz="1200" i="1" u="sng" dirty="0"/>
          </a:p>
        </p:txBody>
      </p:sp>
      <p:sp>
        <p:nvSpPr>
          <p:cNvPr id="8" name="TextBox 7"/>
          <p:cNvSpPr txBox="1"/>
          <p:nvPr/>
        </p:nvSpPr>
        <p:spPr>
          <a:xfrm>
            <a:off x="2286000" y="4724400"/>
            <a:ext cx="2209800" cy="769441"/>
          </a:xfrm>
          <a:prstGeom prst="rect">
            <a:avLst/>
          </a:prstGeom>
          <a:noFill/>
        </p:spPr>
        <p:txBody>
          <a:bodyPr wrap="square" rtlCol="0">
            <a:spAutoFit/>
          </a:bodyPr>
          <a:lstStyle/>
          <a:p>
            <a:r>
              <a:rPr lang="en-US" sz="3200" dirty="0" smtClean="0">
                <a:solidFill>
                  <a:srgbClr val="FF0000"/>
                </a:solidFill>
              </a:rPr>
              <a:t>NASA-CASA</a:t>
            </a:r>
          </a:p>
          <a:p>
            <a:pPr algn="ctr"/>
            <a:r>
              <a:rPr lang="en-US" sz="1200" i="1" u="sng" dirty="0" smtClean="0"/>
              <a:t>(monthly step)</a:t>
            </a:r>
            <a:endParaRPr lang="en-US" sz="1200" i="1" u="sng" dirty="0"/>
          </a:p>
        </p:txBody>
      </p:sp>
    </p:spTree>
    <p:extLst>
      <p:ext uri="{BB962C8B-B14F-4D97-AF65-F5344CB8AC3E}">
        <p14:creationId xmlns:p14="http://schemas.microsoft.com/office/powerpoint/2010/main" val="295648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heel(1)">
                                      <p:cBhvr>
                                        <p:cTn id="1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Climate Parameters for Models</a:t>
            </a:r>
            <a:endParaRPr lang="en-US" dirty="0"/>
          </a:p>
        </p:txBody>
      </p:sp>
      <p:sp>
        <p:nvSpPr>
          <p:cNvPr id="3" name="Content Placeholder 2"/>
          <p:cNvSpPr>
            <a:spLocks noGrp="1"/>
          </p:cNvSpPr>
          <p:nvPr>
            <p:ph idx="1"/>
          </p:nvPr>
        </p:nvSpPr>
        <p:spPr>
          <a:noFill/>
        </p:spPr>
        <p:txBody>
          <a:bodyPr/>
          <a:lstStyle/>
          <a:p>
            <a:pPr marL="0" indent="0">
              <a:buNone/>
            </a:pPr>
            <a:endParaRPr lang="en-US" dirty="0" smtClean="0"/>
          </a:p>
          <a:p>
            <a:pPr marL="0" indent="0">
              <a:buNone/>
            </a:pPr>
            <a:r>
              <a:rPr lang="en-US" dirty="0"/>
              <a:t> </a:t>
            </a:r>
            <a:r>
              <a:rPr lang="en-US" dirty="0" smtClean="0"/>
              <a:t>                     </a:t>
            </a:r>
            <a:r>
              <a:rPr lang="en-US" dirty="0" smtClean="0">
                <a:solidFill>
                  <a:srgbClr val="FF0000"/>
                </a:solidFill>
              </a:rPr>
              <a:t>G&amp;Y</a:t>
            </a:r>
          </a:p>
          <a:p>
            <a:pPr marL="0" indent="0">
              <a:buNone/>
            </a:pPr>
            <a:endParaRPr lang="en-US" dirty="0">
              <a:solidFill>
                <a:srgbClr val="FF0000"/>
              </a:solidFill>
            </a:endParaRPr>
          </a:p>
          <a:p>
            <a:pPr marL="0" indent="0">
              <a:buNone/>
            </a:pPr>
            <a:endParaRPr lang="en-US" dirty="0" smtClean="0">
              <a:solidFill>
                <a:srgbClr val="FF0000"/>
              </a:solidFill>
            </a:endParaRPr>
          </a:p>
          <a:p>
            <a:pPr marL="0" indent="0">
              <a:buNone/>
            </a:pPr>
            <a:endParaRPr lang="en-US" dirty="0">
              <a:solidFill>
                <a:srgbClr val="FF0000"/>
              </a:solidFill>
            </a:endParaRPr>
          </a:p>
          <a:p>
            <a:pPr marL="0" indent="0">
              <a:buNone/>
            </a:pPr>
            <a:r>
              <a:rPr lang="en-US" dirty="0" smtClean="0">
                <a:solidFill>
                  <a:srgbClr val="FF0000"/>
                </a:solidFill>
              </a:rPr>
              <a:t>               </a:t>
            </a:r>
            <a:r>
              <a:rPr lang="en-US" dirty="0" err="1" smtClean="0">
                <a:solidFill>
                  <a:srgbClr val="FF0000"/>
                </a:solidFill>
              </a:rPr>
              <a:t>WaSSI</a:t>
            </a:r>
            <a:r>
              <a:rPr lang="en-US" dirty="0" smtClean="0">
                <a:solidFill>
                  <a:srgbClr val="FF0000"/>
                </a:solidFill>
              </a:rPr>
              <a:t>-C</a:t>
            </a:r>
          </a:p>
          <a:p>
            <a:pPr marL="0" indent="0">
              <a:buNone/>
            </a:pPr>
            <a:r>
              <a:rPr lang="en-US" sz="1200" dirty="0">
                <a:solidFill>
                  <a:srgbClr val="FF0000"/>
                </a:solidFill>
              </a:rPr>
              <a:t> </a:t>
            </a:r>
            <a:r>
              <a:rPr lang="en-US" sz="1200" dirty="0" smtClean="0">
                <a:solidFill>
                  <a:srgbClr val="FF0000"/>
                </a:solidFill>
              </a:rPr>
              <a:t>                                            </a:t>
            </a:r>
            <a:r>
              <a:rPr lang="en-US" sz="1200" i="1" u="sng" dirty="0" smtClean="0"/>
              <a:t>(monthly step)</a:t>
            </a:r>
            <a:endParaRPr lang="en-US" sz="1200" i="1" u="sng" dirty="0"/>
          </a:p>
        </p:txBody>
      </p:sp>
      <p:sp>
        <p:nvSpPr>
          <p:cNvPr id="5" name="Left Brace 4"/>
          <p:cNvSpPr/>
          <p:nvPr/>
        </p:nvSpPr>
        <p:spPr>
          <a:xfrm>
            <a:off x="3352800" y="1828800"/>
            <a:ext cx="228600" cy="1295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3657600" y="1828800"/>
            <a:ext cx="3124200" cy="1754326"/>
          </a:xfrm>
          <a:prstGeom prst="rect">
            <a:avLst/>
          </a:prstGeom>
          <a:noFill/>
        </p:spPr>
        <p:txBody>
          <a:bodyPr wrap="square" rtlCol="0">
            <a:spAutoFit/>
          </a:bodyPr>
          <a:lstStyle/>
          <a:p>
            <a:pPr marL="285750" indent="-285750">
              <a:buFont typeface="Arial" pitchFamily="34" charset="0"/>
              <a:buChar char="•"/>
            </a:pPr>
            <a:r>
              <a:rPr lang="en-US" u="sng" dirty="0"/>
              <a:t>No </a:t>
            </a:r>
            <a:r>
              <a:rPr lang="en-US" u="sng" dirty="0" smtClean="0"/>
              <a:t>need of climate </a:t>
            </a:r>
            <a:r>
              <a:rPr lang="en-US" u="sng" dirty="0"/>
              <a:t>data </a:t>
            </a:r>
            <a:r>
              <a:rPr lang="en-US" u="sng" dirty="0" smtClean="0"/>
              <a:t>input</a:t>
            </a:r>
          </a:p>
          <a:p>
            <a:endParaRPr lang="en-US" dirty="0" smtClean="0"/>
          </a:p>
          <a:p>
            <a:pPr marL="285750" indent="-285750">
              <a:buFont typeface="Arial" pitchFamily="34" charset="0"/>
              <a:buChar char="•"/>
            </a:pPr>
            <a:r>
              <a:rPr lang="en-US" u="sng" dirty="0" smtClean="0"/>
              <a:t> But can be interfaced to additional climate data</a:t>
            </a:r>
            <a:endParaRPr lang="en-US" u="sng" dirty="0"/>
          </a:p>
          <a:p>
            <a:pPr marL="285750" indent="-285750">
              <a:buFont typeface="Arial" pitchFamily="34" charset="0"/>
              <a:buChar char="•"/>
            </a:pPr>
            <a:endParaRPr lang="en-US" dirty="0"/>
          </a:p>
        </p:txBody>
      </p:sp>
      <p:sp>
        <p:nvSpPr>
          <p:cNvPr id="7" name="Frame 6"/>
          <p:cNvSpPr/>
          <p:nvPr/>
        </p:nvSpPr>
        <p:spPr>
          <a:xfrm>
            <a:off x="2057400" y="1371600"/>
            <a:ext cx="4876800" cy="2438400"/>
          </a:xfrm>
          <a:prstGeom prst="fram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Left Brace 7"/>
          <p:cNvSpPr/>
          <p:nvPr/>
        </p:nvSpPr>
        <p:spPr>
          <a:xfrm>
            <a:off x="3280025" y="4343400"/>
            <a:ext cx="190500" cy="1143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3467100" y="4114800"/>
            <a:ext cx="3086100" cy="2031325"/>
          </a:xfrm>
          <a:prstGeom prst="rect">
            <a:avLst/>
          </a:prstGeom>
          <a:noFill/>
        </p:spPr>
        <p:txBody>
          <a:bodyPr wrap="square" rtlCol="0">
            <a:spAutoFit/>
          </a:bodyPr>
          <a:lstStyle/>
          <a:p>
            <a:pPr marL="285750" indent="-285750">
              <a:buFont typeface="Arial" pitchFamily="34" charset="0"/>
              <a:buChar char="•"/>
            </a:pPr>
            <a:endParaRPr lang="en-US" u="sng" dirty="0" smtClean="0"/>
          </a:p>
          <a:p>
            <a:pPr marL="285750" indent="-285750">
              <a:buFont typeface="Arial" pitchFamily="34" charset="0"/>
              <a:buChar char="•"/>
            </a:pPr>
            <a:r>
              <a:rPr lang="en-US" u="sng" dirty="0" smtClean="0"/>
              <a:t>Precipitation</a:t>
            </a:r>
          </a:p>
          <a:p>
            <a:pPr marL="285750" indent="-285750">
              <a:buFont typeface="Arial" pitchFamily="34" charset="0"/>
              <a:buChar char="•"/>
            </a:pPr>
            <a:endParaRPr lang="en-US" u="sng" dirty="0" smtClean="0"/>
          </a:p>
          <a:p>
            <a:pPr marL="285750" indent="-285750">
              <a:buFont typeface="Arial" pitchFamily="34" charset="0"/>
              <a:buChar char="•"/>
            </a:pPr>
            <a:r>
              <a:rPr lang="en-US" u="sng" dirty="0" smtClean="0"/>
              <a:t>Mean air Temperature</a:t>
            </a:r>
          </a:p>
          <a:p>
            <a:r>
              <a:rPr lang="en-US" dirty="0" smtClean="0"/>
              <a:t>                  </a:t>
            </a:r>
          </a:p>
          <a:p>
            <a:r>
              <a:rPr lang="en-US" dirty="0"/>
              <a:t> </a:t>
            </a:r>
            <a:r>
              <a:rPr lang="en-US" dirty="0" smtClean="0"/>
              <a:t>                      </a:t>
            </a:r>
            <a:endParaRPr lang="en-US" dirty="0" smtClean="0">
              <a:solidFill>
                <a:srgbClr val="FF0000"/>
              </a:solidFill>
            </a:endParaRPr>
          </a:p>
          <a:p>
            <a:endParaRPr lang="en-US" dirty="0" smtClean="0"/>
          </a:p>
        </p:txBody>
      </p:sp>
      <p:sp>
        <p:nvSpPr>
          <p:cNvPr id="10" name="Frame 9"/>
          <p:cNvSpPr/>
          <p:nvPr/>
        </p:nvSpPr>
        <p:spPr>
          <a:xfrm>
            <a:off x="1600200" y="3886200"/>
            <a:ext cx="5791200" cy="2133600"/>
          </a:xfrm>
          <a:prstGeom prst="fram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352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sz="3600" dirty="0" smtClean="0"/>
              <a:t>Differing Model Uses of LAI and </a:t>
            </a:r>
            <a:r>
              <a:rPr lang="en-US" sz="3600" dirty="0" err="1" smtClean="0"/>
              <a:t>fPAR</a:t>
            </a:r>
            <a:endParaRPr lang="en-US" sz="3600" dirty="0"/>
          </a:p>
        </p:txBody>
      </p:sp>
      <p:graphicFrame>
        <p:nvGraphicFramePr>
          <p:cNvPr id="4" name="Table 3"/>
          <p:cNvGraphicFramePr>
            <a:graphicFrameLocks noGrp="1"/>
          </p:cNvGraphicFramePr>
          <p:nvPr/>
        </p:nvGraphicFramePr>
        <p:xfrm>
          <a:off x="304800" y="914400"/>
          <a:ext cx="8534400" cy="4419600"/>
        </p:xfrm>
        <a:graphic>
          <a:graphicData uri="http://schemas.openxmlformats.org/drawingml/2006/table">
            <a:tbl>
              <a:tblPr firstRow="1" bandRow="1">
                <a:tableStyleId>{5C22544A-7EE6-4342-B048-85BDC9FD1C3A}</a:tableStyleId>
              </a:tblPr>
              <a:tblGrid>
                <a:gridCol w="914400"/>
                <a:gridCol w="3505200"/>
                <a:gridCol w="4114800"/>
              </a:tblGrid>
              <a:tr h="451552">
                <a:tc>
                  <a:txBody>
                    <a:bodyPr/>
                    <a:lstStyle/>
                    <a:p>
                      <a:r>
                        <a:rPr lang="en-US" dirty="0" smtClean="0"/>
                        <a:t>Model</a:t>
                      </a:r>
                      <a:endParaRPr lang="en-US" dirty="0"/>
                    </a:p>
                  </a:txBody>
                  <a:tcPr/>
                </a:tc>
                <a:tc>
                  <a:txBody>
                    <a:bodyPr/>
                    <a:lstStyle/>
                    <a:p>
                      <a:r>
                        <a:rPr lang="en-US" dirty="0" smtClean="0"/>
                        <a:t>LAI</a:t>
                      </a:r>
                      <a:endParaRPr lang="en-US" dirty="0"/>
                    </a:p>
                  </a:txBody>
                  <a:tcPr/>
                </a:tc>
                <a:tc>
                  <a:txBody>
                    <a:bodyPr/>
                    <a:lstStyle/>
                    <a:p>
                      <a:r>
                        <a:rPr lang="en-US" dirty="0" err="1" smtClean="0"/>
                        <a:t>fPAR</a:t>
                      </a:r>
                      <a:endParaRPr lang="en-US" dirty="0"/>
                    </a:p>
                  </a:txBody>
                  <a:tcPr/>
                </a:tc>
              </a:tr>
              <a:tr h="451552">
                <a:tc>
                  <a:txBody>
                    <a:bodyPr/>
                    <a:lstStyle/>
                    <a:p>
                      <a:r>
                        <a:rPr lang="en-US" dirty="0" smtClean="0"/>
                        <a:t>Growth</a:t>
                      </a:r>
                      <a:r>
                        <a:rPr lang="en-US" baseline="0" dirty="0" smtClean="0"/>
                        <a:t> &amp; Yield</a:t>
                      </a:r>
                      <a:endParaRPr lang="en-US" dirty="0"/>
                    </a:p>
                  </a:txBody>
                  <a:tcPr/>
                </a:tc>
                <a:tc>
                  <a:txBody>
                    <a:bodyPr/>
                    <a:lstStyle/>
                    <a:p>
                      <a:r>
                        <a:rPr lang="en-US" dirty="0" smtClean="0"/>
                        <a:t>Resource capture from thinning</a:t>
                      </a:r>
                      <a:endParaRPr lang="en-US" dirty="0"/>
                    </a:p>
                  </a:txBody>
                  <a:tcPr/>
                </a:tc>
                <a:tc>
                  <a:txBody>
                    <a:bodyPr/>
                    <a:lstStyle/>
                    <a:p>
                      <a:endParaRPr lang="en-US" dirty="0"/>
                    </a:p>
                  </a:txBody>
                  <a:tcPr/>
                </a:tc>
              </a:tr>
              <a:tr h="451552">
                <a:tc>
                  <a:txBody>
                    <a:bodyPr/>
                    <a:lstStyle/>
                    <a:p>
                      <a:r>
                        <a:rPr lang="en-US" dirty="0" smtClean="0"/>
                        <a:t>3PG+</a:t>
                      </a:r>
                      <a:endParaRPr lang="en-US" dirty="0"/>
                    </a:p>
                  </a:txBody>
                  <a:tcPr/>
                </a:tc>
                <a:tc>
                  <a:txBody>
                    <a:bodyPr/>
                    <a:lstStyle/>
                    <a:p>
                      <a:endParaRPr lang="en-US" dirty="0"/>
                    </a:p>
                  </a:txBody>
                  <a:tcPr/>
                </a:tc>
                <a:tc>
                  <a:txBody>
                    <a:bodyPr/>
                    <a:lstStyle/>
                    <a:p>
                      <a:r>
                        <a:rPr lang="en-US" dirty="0" smtClean="0"/>
                        <a:t>Calculate total fixed C (gross primary production) by controlling</a:t>
                      </a:r>
                      <a:r>
                        <a:rPr lang="en-US" baseline="0" dirty="0" smtClean="0"/>
                        <a:t> </a:t>
                      </a:r>
                      <a:r>
                        <a:rPr lang="en-US" baseline="0" dirty="0" err="1" smtClean="0"/>
                        <a:t>fPAR</a:t>
                      </a:r>
                      <a:r>
                        <a:rPr lang="en-US" baseline="0" dirty="0" smtClean="0"/>
                        <a:t> for soil drought, atmospheric vapor pressure, and age of stand</a:t>
                      </a:r>
                      <a:endParaRPr lang="en-US" dirty="0"/>
                    </a:p>
                  </a:txBody>
                  <a:tcPr/>
                </a:tc>
              </a:tr>
              <a:tr h="1224848">
                <a:tc>
                  <a:txBody>
                    <a:bodyPr/>
                    <a:lstStyle/>
                    <a:p>
                      <a:r>
                        <a:rPr lang="en-US" dirty="0" smtClean="0"/>
                        <a:t>NASA-CASA</a:t>
                      </a:r>
                      <a:endParaRPr lang="en-US" dirty="0"/>
                    </a:p>
                  </a:txBody>
                  <a:tcPr/>
                </a:tc>
                <a:tc>
                  <a:txBody>
                    <a:bodyPr/>
                    <a:lstStyle/>
                    <a:p>
                      <a:endParaRPr lang="en-US" dirty="0"/>
                    </a:p>
                  </a:txBody>
                  <a:tcPr/>
                </a:tc>
                <a:tc>
                  <a:txBody>
                    <a:bodyPr/>
                    <a:lstStyle/>
                    <a:p>
                      <a:r>
                        <a:rPr lang="en-US" dirty="0" smtClean="0"/>
                        <a:t>Calculate amount of plant biomass produced through an equation that takes into account temperature and soil moisture</a:t>
                      </a:r>
                      <a:endParaRPr lang="en-US" dirty="0"/>
                    </a:p>
                  </a:txBody>
                  <a:tcPr/>
                </a:tc>
              </a:tr>
              <a:tr h="451552">
                <a:tc>
                  <a:txBody>
                    <a:bodyPr/>
                    <a:lstStyle/>
                    <a:p>
                      <a:r>
                        <a:rPr lang="en-US" dirty="0" err="1" smtClean="0"/>
                        <a:t>WaSSI</a:t>
                      </a:r>
                      <a:r>
                        <a:rPr lang="en-US" dirty="0" smtClean="0"/>
                        <a:t>-C</a:t>
                      </a:r>
                      <a:endParaRPr lang="en-US" dirty="0"/>
                    </a:p>
                  </a:txBody>
                  <a:tcPr/>
                </a:tc>
                <a:tc>
                  <a:txBody>
                    <a:bodyPr/>
                    <a:lstStyle/>
                    <a:p>
                      <a:r>
                        <a:rPr lang="en-US" dirty="0" smtClean="0"/>
                        <a:t>Calculate</a:t>
                      </a:r>
                      <a:r>
                        <a:rPr lang="en-US" baseline="0" dirty="0" smtClean="0"/>
                        <a:t> the ET (for water balance equation) along with PET and precipitation (P)</a:t>
                      </a:r>
                      <a:endParaRPr lang="en-US" dirty="0"/>
                    </a:p>
                  </a:txBody>
                  <a:tcPr/>
                </a:tc>
                <a:tc>
                  <a:txBody>
                    <a:bodyPr/>
                    <a:lstStyle/>
                    <a:p>
                      <a:r>
                        <a:rPr lang="en-US" dirty="0" smtClean="0"/>
                        <a:t>Used</a:t>
                      </a:r>
                      <a:r>
                        <a:rPr lang="en-US" baseline="0" dirty="0" smtClean="0"/>
                        <a:t> by MODIS ET algorithm for model validation</a:t>
                      </a:r>
                      <a:endParaRPr lang="en-US" dirty="0"/>
                    </a:p>
                  </a:txBody>
                  <a:tcPr/>
                </a:tc>
              </a:tr>
            </a:tbl>
          </a:graphicData>
        </a:graphic>
      </p:graphicFrame>
      <p:sp>
        <p:nvSpPr>
          <p:cNvPr id="5" name="Rectangle 4"/>
          <p:cNvSpPr/>
          <p:nvPr/>
        </p:nvSpPr>
        <p:spPr>
          <a:xfrm>
            <a:off x="304800" y="5486400"/>
            <a:ext cx="8839200" cy="646331"/>
          </a:xfrm>
          <a:prstGeom prst="rect">
            <a:avLst/>
          </a:prstGeom>
        </p:spPr>
        <p:txBody>
          <a:bodyPr wrap="square">
            <a:spAutoFit/>
          </a:bodyPr>
          <a:lstStyle/>
          <a:p>
            <a:r>
              <a:rPr lang="en-US" dirty="0" smtClean="0"/>
              <a:t>Future climatic scenario to calculate </a:t>
            </a:r>
            <a:r>
              <a:rPr lang="en-US" dirty="0" err="1" smtClean="0"/>
              <a:t>fPAR</a:t>
            </a:r>
            <a:r>
              <a:rPr lang="en-US" dirty="0" smtClean="0"/>
              <a:t>: </a:t>
            </a:r>
          </a:p>
          <a:p>
            <a:pPr lvl="1">
              <a:buFont typeface="Arial" pitchFamily="34" charset="0"/>
              <a:buChar char="•"/>
            </a:pPr>
            <a:r>
              <a:rPr lang="en-US" dirty="0"/>
              <a:t> </a:t>
            </a:r>
            <a:r>
              <a:rPr lang="en-US" dirty="0" smtClean="0"/>
              <a:t>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Future Climatic Scenarios to </a:t>
            </a:r>
            <a:br>
              <a:rPr lang="en-US" dirty="0" smtClean="0"/>
            </a:br>
            <a:r>
              <a:rPr lang="en-US" dirty="0" smtClean="0"/>
              <a:t>Calculate </a:t>
            </a:r>
            <a:r>
              <a:rPr lang="en-US" dirty="0" err="1" smtClean="0"/>
              <a:t>fPAR</a:t>
            </a:r>
            <a:endParaRPr lang="en-US" dirty="0"/>
          </a:p>
        </p:txBody>
      </p:sp>
      <p:sp>
        <p:nvSpPr>
          <p:cNvPr id="3" name="Content Placeholder 2"/>
          <p:cNvSpPr>
            <a:spLocks noGrp="1"/>
          </p:cNvSpPr>
          <p:nvPr>
            <p:ph idx="1"/>
          </p:nvPr>
        </p:nvSpPr>
        <p:spPr/>
        <p:txBody>
          <a:bodyPr>
            <a:normAutofit fontScale="77500" lnSpcReduction="20000"/>
          </a:bodyPr>
          <a:lstStyle/>
          <a:p>
            <a:pPr marL="514350" indent="-514350">
              <a:buFont typeface="+mj-lt"/>
              <a:buAutoNum type="arabicPeriod"/>
            </a:pPr>
            <a:r>
              <a:rPr lang="en-US" dirty="0" smtClean="0"/>
              <a:t>Space/time substitution:  If climate expected to be hotter/wetter by the models, then substitute a current location of a similar climate for desired location in the future (e.g. substitute </a:t>
            </a:r>
            <a:r>
              <a:rPr lang="en-US" dirty="0" err="1" smtClean="0"/>
              <a:t>fPAR</a:t>
            </a:r>
            <a:r>
              <a:rPr lang="en-US" dirty="0" smtClean="0"/>
              <a:t> values for Raleigh, NC in 2000 for Blacksburg, VA in 2050)</a:t>
            </a:r>
          </a:p>
          <a:p>
            <a:pPr marL="514350" indent="-514350">
              <a:buFont typeface="+mj-lt"/>
              <a:buAutoNum type="arabicPeriod"/>
            </a:pPr>
            <a:r>
              <a:rPr lang="en-US" dirty="0" smtClean="0"/>
              <a:t>Use G&amp;Y models to get LAI, then derive </a:t>
            </a:r>
            <a:r>
              <a:rPr lang="en-US" dirty="0" err="1" smtClean="0"/>
              <a:t>fPAR</a:t>
            </a:r>
            <a:r>
              <a:rPr lang="en-US" dirty="0" smtClean="0"/>
              <a:t> from LAI</a:t>
            </a:r>
          </a:p>
          <a:p>
            <a:pPr marL="514350" indent="-514350">
              <a:buFont typeface="+mj-lt"/>
              <a:buAutoNum type="arabicPeriod"/>
            </a:pPr>
            <a:r>
              <a:rPr lang="en-US" dirty="0" smtClean="0"/>
              <a:t>3PG gives LAI and APAR, which can be used to calculate </a:t>
            </a:r>
            <a:r>
              <a:rPr lang="en-US" dirty="0" err="1" smtClean="0"/>
              <a:t>fPAR</a:t>
            </a:r>
            <a:endParaRPr lang="en-US" dirty="0" smtClean="0"/>
          </a:p>
          <a:p>
            <a:pPr marL="514350" indent="-514350">
              <a:buFont typeface="+mj-lt"/>
              <a:buAutoNum type="arabicPeriod"/>
            </a:pPr>
            <a:r>
              <a:rPr lang="en-US" dirty="0" smtClean="0"/>
              <a:t>With CASSA: Calculate the trend in NDVI changes over a historical timeframe from the AVHRR imagery (since </a:t>
            </a:r>
            <a:r>
              <a:rPr lang="en-US" dirty="0" err="1" smtClean="0"/>
              <a:t>fPAR</a:t>
            </a:r>
            <a:r>
              <a:rPr lang="en-US" dirty="0" smtClean="0"/>
              <a:t> is linearly correlated with NDVI), then follow that trajectory to specific dates in the future, assuming a consistent trend</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Model Sensitivity Analysis</a:t>
            </a:r>
            <a:endParaRPr lang="en-US" u="sng" dirty="0"/>
          </a:p>
        </p:txBody>
      </p:sp>
      <p:sp>
        <p:nvSpPr>
          <p:cNvPr id="3" name="Content Placeholder 2"/>
          <p:cNvSpPr>
            <a:spLocks noGrp="1"/>
          </p:cNvSpPr>
          <p:nvPr>
            <p:ph idx="1"/>
          </p:nvPr>
        </p:nvSpPr>
        <p:spPr/>
        <p:txBody>
          <a:bodyPr>
            <a:normAutofit fontScale="77500" lnSpcReduction="20000"/>
          </a:bodyPr>
          <a:lstStyle/>
          <a:p>
            <a:pPr marL="0" indent="0">
              <a:buNone/>
            </a:pPr>
            <a:endParaRPr lang="en-US" sz="2800" u="sng" dirty="0" smtClean="0"/>
          </a:p>
          <a:p>
            <a:pPr marL="0" indent="0">
              <a:buNone/>
            </a:pPr>
            <a:endParaRPr lang="en-US" sz="2800" u="sng" dirty="0"/>
          </a:p>
          <a:p>
            <a:pPr marL="0" indent="0">
              <a:buNone/>
            </a:pPr>
            <a:endParaRPr lang="en-US" sz="2800" u="sng" dirty="0" smtClean="0"/>
          </a:p>
          <a:p>
            <a:pPr marL="0" indent="0">
              <a:buNone/>
            </a:pPr>
            <a:endParaRPr lang="en-US" sz="2000" u="sng" dirty="0" smtClean="0"/>
          </a:p>
          <a:p>
            <a:pPr lvl="3">
              <a:buFont typeface="Wingdings" pitchFamily="2" charset="2"/>
              <a:buChar char="v"/>
            </a:pPr>
            <a:r>
              <a:rPr lang="en-US" dirty="0" smtClean="0"/>
              <a:t>   </a:t>
            </a:r>
          </a:p>
          <a:p>
            <a:pPr marL="1371600" lvl="3" indent="0">
              <a:buNone/>
            </a:pPr>
            <a:endParaRPr lang="en-US" dirty="0"/>
          </a:p>
          <a:p>
            <a:pPr marL="1371600" lvl="3" indent="0">
              <a:buNone/>
            </a:pPr>
            <a:r>
              <a:rPr lang="en-US" dirty="0" smtClean="0"/>
              <a:t>      </a:t>
            </a:r>
          </a:p>
          <a:p>
            <a:pPr lvl="3">
              <a:buFont typeface="Wingdings" pitchFamily="2" charset="2"/>
              <a:buChar char="v"/>
            </a:pPr>
            <a:r>
              <a:rPr lang="en-US" sz="2800" dirty="0" smtClean="0"/>
              <a:t> Helps understanding model better</a:t>
            </a:r>
          </a:p>
          <a:p>
            <a:pPr lvl="3">
              <a:buFont typeface="Wingdings" pitchFamily="2" charset="2"/>
              <a:buChar char="v"/>
            </a:pPr>
            <a:r>
              <a:rPr lang="en-US" sz="2800" dirty="0" smtClean="0"/>
              <a:t> Identifies important parameters</a:t>
            </a:r>
          </a:p>
          <a:p>
            <a:pPr lvl="3">
              <a:buFont typeface="Wingdings" pitchFamily="2" charset="2"/>
              <a:buChar char="v"/>
            </a:pPr>
            <a:r>
              <a:rPr lang="en-US" sz="2800" dirty="0" smtClean="0"/>
              <a:t> Builds confidence in using the model</a:t>
            </a:r>
          </a:p>
          <a:p>
            <a:pPr marL="0" indent="0">
              <a:buNone/>
            </a:pPr>
            <a:endParaRPr lang="en-US" sz="2400" dirty="0" smtClean="0"/>
          </a:p>
          <a:p>
            <a:pPr marL="0" indent="0">
              <a:buNone/>
            </a:pPr>
            <a:endParaRPr lang="en-US" sz="2400" dirty="0"/>
          </a:p>
          <a:p>
            <a:pPr marL="0" indent="0">
              <a:buNone/>
            </a:pPr>
            <a:endParaRPr lang="en-US" sz="2400" dirty="0" smtClean="0"/>
          </a:p>
          <a:p>
            <a:pPr marL="0" indent="0" algn="ctr">
              <a:buNone/>
            </a:pPr>
            <a:endParaRPr lang="en-US" sz="2400" dirty="0" smtClean="0"/>
          </a:p>
          <a:p>
            <a:pPr marL="0" indent="0" algn="ctr">
              <a:buNone/>
            </a:pPr>
            <a:r>
              <a:rPr lang="en-US" sz="2400" dirty="0" err="1" smtClean="0"/>
              <a:t>Esprey</a:t>
            </a:r>
            <a:r>
              <a:rPr lang="en-US" sz="2400" dirty="0" smtClean="0"/>
              <a:t> et al. 2004</a:t>
            </a:r>
            <a:endParaRPr lang="en-US" sz="2400" dirty="0"/>
          </a:p>
        </p:txBody>
      </p:sp>
      <p:sp>
        <p:nvSpPr>
          <p:cNvPr id="7" name="Frame 6"/>
          <p:cNvSpPr/>
          <p:nvPr/>
        </p:nvSpPr>
        <p:spPr>
          <a:xfrm>
            <a:off x="1524000" y="2675331"/>
            <a:ext cx="5638800" cy="2963470"/>
          </a:xfrm>
          <a:prstGeom prst="fram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046378">
            <a:off x="619124" y="1893492"/>
            <a:ext cx="1809750" cy="156367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1066800"/>
            <a:ext cx="2133600" cy="2628900"/>
          </a:xfrm>
          <a:prstGeom prst="rect">
            <a:avLst/>
          </a:prstGeom>
        </p:spPr>
      </p:pic>
    </p:spTree>
    <p:extLst>
      <p:ext uri="{BB962C8B-B14F-4D97-AF65-F5344CB8AC3E}">
        <p14:creationId xmlns:p14="http://schemas.microsoft.com/office/powerpoint/2010/main" val="14409905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Model Sensitivity Analysis</a:t>
            </a:r>
            <a:endParaRPr lang="en-US" dirty="0"/>
          </a:p>
        </p:txBody>
      </p:sp>
      <p:sp>
        <p:nvSpPr>
          <p:cNvPr id="3" name="Content Placeholder 2"/>
          <p:cNvSpPr>
            <a:spLocks noGrp="1"/>
          </p:cNvSpPr>
          <p:nvPr>
            <p:ph idx="1"/>
          </p:nvPr>
        </p:nvSpPr>
        <p:spPr/>
        <p:txBody>
          <a:bodyPr>
            <a:normAutofit lnSpcReduction="10000"/>
          </a:bodyPr>
          <a:lstStyle/>
          <a:p>
            <a:pPr marL="0" indent="0" algn="ctr">
              <a:buNone/>
            </a:pPr>
            <a:endParaRPr lang="en-US" sz="4000" u="sng" dirty="0"/>
          </a:p>
          <a:p>
            <a:pPr>
              <a:buFont typeface="Wingdings" pitchFamily="2" charset="2"/>
              <a:buChar char="ü"/>
            </a:pPr>
            <a:r>
              <a:rPr lang="en-US" dirty="0"/>
              <a:t>Full Factorial Design</a:t>
            </a:r>
          </a:p>
          <a:p>
            <a:pPr>
              <a:buFont typeface="Wingdings" pitchFamily="2" charset="2"/>
              <a:buChar char="ü"/>
            </a:pPr>
            <a:r>
              <a:rPr lang="en-US" dirty="0"/>
              <a:t>Random Sampling</a:t>
            </a:r>
          </a:p>
          <a:p>
            <a:pPr>
              <a:buFont typeface="Wingdings" pitchFamily="2" charset="2"/>
              <a:buChar char="ü"/>
            </a:pPr>
            <a:r>
              <a:rPr lang="en-US" dirty="0"/>
              <a:t>Fractional Factorial Design (Taguchi Method)</a:t>
            </a:r>
          </a:p>
          <a:p>
            <a:pPr>
              <a:buNone/>
            </a:pPr>
            <a:r>
              <a:rPr lang="en-US" dirty="0"/>
              <a:t>    </a:t>
            </a:r>
            <a:r>
              <a:rPr lang="en-US" sz="2400" dirty="0"/>
              <a:t>Clemson </a:t>
            </a:r>
            <a:r>
              <a:rPr lang="en-US" sz="2400" i="1" dirty="0"/>
              <a:t>et al.</a:t>
            </a:r>
            <a:r>
              <a:rPr lang="en-US" sz="2400" dirty="0"/>
              <a:t>, 1995, p.45</a:t>
            </a:r>
          </a:p>
          <a:p>
            <a:pPr>
              <a:buFont typeface="Wingdings" pitchFamily="2" charset="2"/>
              <a:buChar char="ü"/>
            </a:pPr>
            <a:r>
              <a:rPr lang="en-US" dirty="0"/>
              <a:t>Latin Hypercube Sampling</a:t>
            </a:r>
          </a:p>
          <a:p>
            <a:pPr>
              <a:buFont typeface="Wingdings" pitchFamily="2" charset="2"/>
              <a:buChar char="ü"/>
            </a:pPr>
            <a:r>
              <a:rPr lang="en-US" dirty="0">
                <a:solidFill>
                  <a:srgbClr val="FF0000"/>
                </a:solidFill>
              </a:rPr>
              <a:t>Change the value of one parameter while all other parameters are held constant</a:t>
            </a:r>
          </a:p>
          <a:p>
            <a:endParaRPr lang="en-US" dirty="0"/>
          </a:p>
        </p:txBody>
      </p:sp>
      <p:sp>
        <p:nvSpPr>
          <p:cNvPr id="4" name="Oval Callout 3"/>
          <p:cNvSpPr/>
          <p:nvPr/>
        </p:nvSpPr>
        <p:spPr>
          <a:xfrm>
            <a:off x="3558283" y="1295400"/>
            <a:ext cx="2743200" cy="1066800"/>
          </a:xfrm>
          <a:prstGeom prst="wedgeEllipse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600" dirty="0" smtClean="0"/>
              <a:t>HOW?</a:t>
            </a:r>
            <a:endParaRPr lang="en-US" sz="3600" dirty="0"/>
          </a:p>
        </p:txBody>
      </p:sp>
    </p:spTree>
    <p:extLst>
      <p:ext uri="{BB962C8B-B14F-4D97-AF65-F5344CB8AC3E}">
        <p14:creationId xmlns:p14="http://schemas.microsoft.com/office/powerpoint/2010/main" val="1670420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ptagon 2"/>
          <p:cNvSpPr/>
          <p:nvPr/>
        </p:nvSpPr>
        <p:spPr>
          <a:xfrm>
            <a:off x="241014" y="1156465"/>
            <a:ext cx="245724" cy="220021"/>
          </a:xfrm>
          <a:prstGeom prst="hept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1" name="Rectangle 10"/>
          <p:cNvSpPr/>
          <p:nvPr/>
        </p:nvSpPr>
        <p:spPr>
          <a:xfrm>
            <a:off x="4953000" y="4039640"/>
            <a:ext cx="4038600" cy="274216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28600" y="4038600"/>
            <a:ext cx="4086867" cy="27432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953000" y="1156465"/>
            <a:ext cx="4038600" cy="2765881"/>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28600" y="1156466"/>
            <a:ext cx="4086867" cy="276588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259050" y="2846905"/>
            <a:ext cx="797424" cy="11916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6009" y="160979"/>
            <a:ext cx="8229600" cy="1143000"/>
          </a:xfrm>
        </p:spPr>
        <p:txBody>
          <a:bodyPr/>
          <a:lstStyle/>
          <a:p>
            <a:r>
              <a:rPr lang="en-US" u="sng" dirty="0" smtClean="0"/>
              <a:t>3-PG Sensitivity Analysis</a:t>
            </a:r>
            <a:endParaRPr lang="en-US" u="sng" dirty="0"/>
          </a:p>
        </p:txBody>
      </p:sp>
      <p:pic>
        <p:nvPicPr>
          <p:cNvPr id="1037" name="Picture 1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087" r="16740"/>
          <a:stretch/>
        </p:blipFill>
        <p:spPr bwMode="auto">
          <a:xfrm>
            <a:off x="228600" y="1079134"/>
            <a:ext cx="3986373" cy="3124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7762"/>
          <a:stretch/>
        </p:blipFill>
        <p:spPr bwMode="auto">
          <a:xfrm>
            <a:off x="5035497" y="1156465"/>
            <a:ext cx="3803703" cy="276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7467"/>
          <a:stretch/>
        </p:blipFill>
        <p:spPr bwMode="auto">
          <a:xfrm>
            <a:off x="363876" y="3978275"/>
            <a:ext cx="3951591" cy="287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Picture 16"/>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18746"/>
          <a:stretch/>
        </p:blipFill>
        <p:spPr bwMode="auto">
          <a:xfrm>
            <a:off x="5435896" y="4304217"/>
            <a:ext cx="3129315"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1" name="Picture 17"/>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80161" t="6633" b="46684"/>
          <a:stretch/>
        </p:blipFill>
        <p:spPr bwMode="auto">
          <a:xfrm>
            <a:off x="4269876" y="2827397"/>
            <a:ext cx="797424" cy="1191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6858000" y="6475999"/>
            <a:ext cx="2286000" cy="276999"/>
          </a:xfrm>
          <a:prstGeom prst="rect">
            <a:avLst/>
          </a:prstGeom>
          <a:noFill/>
        </p:spPr>
        <p:txBody>
          <a:bodyPr wrap="square" rtlCol="0">
            <a:spAutoFit/>
          </a:bodyPr>
          <a:lstStyle/>
          <a:p>
            <a:r>
              <a:rPr lang="en-US" sz="1200" dirty="0" smtClean="0"/>
              <a:t>(Wang et al., unpublished data)</a:t>
            </a:r>
            <a:endParaRPr lang="en-US" sz="1200" dirty="0"/>
          </a:p>
        </p:txBody>
      </p:sp>
      <p:sp>
        <p:nvSpPr>
          <p:cNvPr id="4" name="Decagon 3"/>
          <p:cNvSpPr/>
          <p:nvPr/>
        </p:nvSpPr>
        <p:spPr>
          <a:xfrm>
            <a:off x="241014" y="1190041"/>
            <a:ext cx="228600" cy="220021"/>
          </a:xfrm>
          <a:prstGeom prst="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6" name="Decagon 15"/>
          <p:cNvSpPr/>
          <p:nvPr/>
        </p:nvSpPr>
        <p:spPr>
          <a:xfrm>
            <a:off x="4953000" y="1193968"/>
            <a:ext cx="228600" cy="220021"/>
          </a:xfrm>
          <a:prstGeom prst="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7" name="Decagon 16"/>
          <p:cNvSpPr/>
          <p:nvPr/>
        </p:nvSpPr>
        <p:spPr>
          <a:xfrm>
            <a:off x="241014" y="4039640"/>
            <a:ext cx="228600" cy="220021"/>
          </a:xfrm>
          <a:prstGeom prst="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8" name="Decagon 17"/>
          <p:cNvSpPr/>
          <p:nvPr/>
        </p:nvSpPr>
        <p:spPr>
          <a:xfrm>
            <a:off x="4987247" y="4038600"/>
            <a:ext cx="228600" cy="220021"/>
          </a:xfrm>
          <a:prstGeom prst="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Tree>
    <p:extLst>
      <p:ext uri="{BB962C8B-B14F-4D97-AF65-F5344CB8AC3E}">
        <p14:creationId xmlns:p14="http://schemas.microsoft.com/office/powerpoint/2010/main" val="15552027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Types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Models can be grouped into two categories:</a:t>
            </a:r>
          </a:p>
          <a:p>
            <a:pPr marL="514350" indent="-514350">
              <a:buFont typeface="+mj-lt"/>
              <a:buAutoNum type="arabicPeriod"/>
            </a:pPr>
            <a:r>
              <a:rPr lang="en-US" u="sng" dirty="0" smtClean="0"/>
              <a:t>Empirical</a:t>
            </a:r>
            <a:r>
              <a:rPr lang="en-US" dirty="0" smtClean="0"/>
              <a:t>: based </a:t>
            </a:r>
            <a:r>
              <a:rPr lang="en-US" dirty="0"/>
              <a:t>entirely on </a:t>
            </a:r>
            <a:r>
              <a:rPr lang="en-US" dirty="0" smtClean="0"/>
              <a:t>collected data</a:t>
            </a:r>
            <a:r>
              <a:rPr lang="en-US" dirty="0"/>
              <a:t>. </a:t>
            </a:r>
            <a:r>
              <a:rPr lang="en-US" dirty="0" smtClean="0"/>
              <a:t>Capable </a:t>
            </a:r>
            <a:r>
              <a:rPr lang="en-US" dirty="0"/>
              <a:t>of describing </a:t>
            </a:r>
            <a:r>
              <a:rPr lang="en-US" dirty="0" smtClean="0"/>
              <a:t>real </a:t>
            </a:r>
            <a:r>
              <a:rPr lang="en-US" dirty="0"/>
              <a:t>life behavior and can be highly </a:t>
            </a:r>
            <a:r>
              <a:rPr lang="en-US" dirty="0" smtClean="0"/>
              <a:t>accurate. </a:t>
            </a:r>
            <a:r>
              <a:rPr lang="en-US" dirty="0"/>
              <a:t>However, empirical models require extensive data collection, often long term and expensive. </a:t>
            </a:r>
            <a:endParaRPr lang="en-US" dirty="0" smtClean="0"/>
          </a:p>
          <a:p>
            <a:pPr marL="514350" indent="-514350">
              <a:buFont typeface="+mj-lt"/>
              <a:buAutoNum type="arabicPeriod"/>
            </a:pPr>
            <a:r>
              <a:rPr lang="en-US" u="sng" dirty="0" smtClean="0"/>
              <a:t>Mechanistic</a:t>
            </a:r>
            <a:r>
              <a:rPr lang="en-US" dirty="0" smtClean="0"/>
              <a:t> (Process based):Physiological process’ and interactions are expressed in mathematical equations. May not be as accurate as empirical </a:t>
            </a:r>
            <a:r>
              <a:rPr lang="en-US" dirty="0" err="1" smtClean="0"/>
              <a:t>anaylsis</a:t>
            </a:r>
            <a:r>
              <a:rPr lang="en-US" dirty="0" smtClean="0"/>
              <a:t>. </a:t>
            </a:r>
            <a:endParaRPr lang="en-US" dirty="0"/>
          </a:p>
        </p:txBody>
      </p:sp>
    </p:spTree>
    <p:extLst>
      <p:ext uri="{BB962C8B-B14F-4D97-AF65-F5344CB8AC3E}">
        <p14:creationId xmlns:p14="http://schemas.microsoft.com/office/powerpoint/2010/main" val="2860960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Sensitivity Analysis</a:t>
            </a:r>
            <a:endParaRPr lang="en-US" u="sng" dirty="0"/>
          </a:p>
        </p:txBody>
      </p:sp>
      <p:sp>
        <p:nvSpPr>
          <p:cNvPr id="3" name="Content Placeholder 2"/>
          <p:cNvSpPr>
            <a:spLocks noGrp="1"/>
          </p:cNvSpPr>
          <p:nvPr>
            <p:ph idx="1"/>
          </p:nvPr>
        </p:nvSpPr>
        <p:spPr/>
        <p:txBody>
          <a:bodyPr>
            <a:normAutofit/>
          </a:bodyPr>
          <a:lstStyle/>
          <a:p>
            <a:r>
              <a:rPr lang="en-US" dirty="0" smtClean="0">
                <a:solidFill>
                  <a:srgbClr val="FF0000"/>
                </a:solidFill>
              </a:rPr>
              <a:t>NASA-CASA:</a:t>
            </a:r>
          </a:p>
          <a:p>
            <a:pPr lvl="1">
              <a:buFont typeface="Wingdings" pitchFamily="2" charset="2"/>
              <a:buChar char="ü"/>
            </a:pPr>
            <a:r>
              <a:rPr lang="en-US" sz="2400" dirty="0" smtClean="0"/>
              <a:t>IPAR</a:t>
            </a:r>
          </a:p>
          <a:p>
            <a:pPr lvl="1">
              <a:buFont typeface="Wingdings" pitchFamily="2" charset="2"/>
              <a:buChar char="ü"/>
            </a:pPr>
            <a:r>
              <a:rPr lang="en-US" sz="2400" dirty="0" smtClean="0"/>
              <a:t>soil </a:t>
            </a:r>
            <a:r>
              <a:rPr lang="en-US" sz="2400" dirty="0"/>
              <a:t>N </a:t>
            </a:r>
            <a:r>
              <a:rPr lang="en-US" sz="2400" dirty="0" smtClean="0"/>
              <a:t>pool</a:t>
            </a:r>
          </a:p>
          <a:p>
            <a:pPr marL="0" indent="0">
              <a:buNone/>
            </a:pPr>
            <a:endParaRPr lang="en-US" sz="1600" dirty="0" smtClean="0"/>
          </a:p>
          <a:p>
            <a:r>
              <a:rPr lang="en-US" dirty="0" err="1" smtClean="0">
                <a:solidFill>
                  <a:srgbClr val="FF0000"/>
                </a:solidFill>
              </a:rPr>
              <a:t>WaSSI</a:t>
            </a:r>
            <a:r>
              <a:rPr lang="en-US" dirty="0" smtClean="0">
                <a:solidFill>
                  <a:srgbClr val="FF0000"/>
                </a:solidFill>
              </a:rPr>
              <a:t>-C:</a:t>
            </a:r>
          </a:p>
          <a:p>
            <a:pPr lvl="1">
              <a:buFont typeface="Wingdings" pitchFamily="2" charset="2"/>
              <a:buChar char="ü"/>
            </a:pPr>
            <a:r>
              <a:rPr lang="en-US" sz="2400" dirty="0" smtClean="0"/>
              <a:t>Precipitation</a:t>
            </a:r>
          </a:p>
          <a:p>
            <a:pPr marL="457200" lvl="1" indent="0">
              <a:buNone/>
            </a:pPr>
            <a:endParaRPr lang="en-US" sz="1600" dirty="0"/>
          </a:p>
          <a:p>
            <a:r>
              <a:rPr lang="en-US" dirty="0" smtClean="0">
                <a:solidFill>
                  <a:srgbClr val="FF0000"/>
                </a:solidFill>
              </a:rPr>
              <a:t>G&amp;Y:</a:t>
            </a:r>
          </a:p>
          <a:p>
            <a:pPr lvl="1">
              <a:buFont typeface="Wingdings" pitchFamily="2" charset="2"/>
              <a:buChar char="ü"/>
            </a:pPr>
            <a:r>
              <a:rPr lang="en-US" sz="2400" dirty="0" smtClean="0"/>
              <a:t>Stand density</a:t>
            </a:r>
            <a:endParaRPr lang="en-US" sz="1800" dirty="0"/>
          </a:p>
          <a:p>
            <a:pPr marL="0" indent="0">
              <a:buNone/>
            </a:pPr>
            <a:endParaRPr lang="en-US" dirty="0"/>
          </a:p>
        </p:txBody>
      </p:sp>
    </p:spTree>
    <p:extLst>
      <p:ext uri="{BB962C8B-B14F-4D97-AF65-F5344CB8AC3E}">
        <p14:creationId xmlns:p14="http://schemas.microsoft.com/office/powerpoint/2010/main" val="34380928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idx="4294967295"/>
          </p:nvPr>
        </p:nvSpPr>
        <p:spPr>
          <a:xfrm>
            <a:off x="457200" y="304800"/>
            <a:ext cx="8305800" cy="1600200"/>
          </a:xfrm>
        </p:spPr>
        <p:txBody>
          <a:bodyPr/>
          <a:lstStyle/>
          <a:p>
            <a:pPr eaLnBrk="1" hangingPunct="1"/>
            <a:r>
              <a:rPr lang="en-US" b="1" smtClean="0"/>
              <a:t>Assessing potential impact of fire and disease/pests</a:t>
            </a:r>
          </a:p>
        </p:txBody>
      </p:sp>
      <p:sp>
        <p:nvSpPr>
          <p:cNvPr id="3075" name="Rectangle 5"/>
          <p:cNvSpPr>
            <a:spLocks noGrp="1" noChangeArrowheads="1"/>
          </p:cNvSpPr>
          <p:nvPr>
            <p:ph type="body" idx="4294967295"/>
          </p:nvPr>
        </p:nvSpPr>
        <p:spPr>
          <a:xfrm>
            <a:off x="381000" y="1752600"/>
            <a:ext cx="8458200" cy="5105400"/>
          </a:xfrm>
        </p:spPr>
        <p:txBody>
          <a:bodyPr/>
          <a:lstStyle/>
          <a:p>
            <a:pPr eaLnBrk="1" hangingPunct="1">
              <a:lnSpc>
                <a:spcPct val="80000"/>
              </a:lnSpc>
            </a:pPr>
            <a:r>
              <a:rPr lang="en-US" sz="2800" b="1" smtClean="0"/>
              <a:t>Forest fires</a:t>
            </a:r>
          </a:p>
          <a:p>
            <a:pPr lvl="1" eaLnBrk="1" hangingPunct="1">
              <a:lnSpc>
                <a:spcPct val="80000"/>
              </a:lnSpc>
            </a:pPr>
            <a:r>
              <a:rPr lang="en-US" sz="2400" b="1" smtClean="0"/>
              <a:t>Have been increasing in size in west US </a:t>
            </a:r>
          </a:p>
          <a:p>
            <a:pPr lvl="1" eaLnBrk="1" hangingPunct="1">
              <a:lnSpc>
                <a:spcPct val="80000"/>
              </a:lnSpc>
            </a:pPr>
            <a:r>
              <a:rPr lang="en-IN" sz="2400" b="1" smtClean="0"/>
              <a:t>In US, 2003 fires caused $337 m. loss (Marlon et al 2012)</a:t>
            </a:r>
          </a:p>
          <a:p>
            <a:pPr eaLnBrk="1" hangingPunct="1">
              <a:lnSpc>
                <a:spcPct val="80000"/>
              </a:lnSpc>
            </a:pPr>
            <a:r>
              <a:rPr lang="en-IN" sz="2400" b="1" smtClean="0"/>
              <a:t>Around 2.9% of total US forest area insect damaged annually</a:t>
            </a:r>
            <a:endParaRPr lang="en-US" sz="2400" b="1" smtClean="0"/>
          </a:p>
          <a:p>
            <a:pPr eaLnBrk="1" hangingPunct="1">
              <a:lnSpc>
                <a:spcPct val="80000"/>
              </a:lnSpc>
            </a:pPr>
            <a:r>
              <a:rPr lang="en-US" sz="2400" b="1" smtClean="0"/>
              <a:t>Many efforts to model the </a:t>
            </a:r>
            <a:r>
              <a:rPr lang="en-IN" sz="2400" b="1" smtClean="0"/>
              <a:t>effects of temp., prec., and CO</a:t>
            </a:r>
            <a:r>
              <a:rPr lang="en-IN" sz="2400" b="1" baseline="-25000" smtClean="0"/>
              <a:t>2</a:t>
            </a:r>
            <a:r>
              <a:rPr lang="en-IN" sz="2400" b="1" smtClean="0"/>
              <a:t> inc. (easier)</a:t>
            </a:r>
          </a:p>
          <a:p>
            <a:pPr eaLnBrk="1" hangingPunct="1">
              <a:lnSpc>
                <a:spcPct val="80000"/>
              </a:lnSpc>
            </a:pPr>
            <a:r>
              <a:rPr lang="en-US" sz="2400" b="1" smtClean="0"/>
              <a:t>Really important (and hard): Modeling </a:t>
            </a:r>
            <a:r>
              <a:rPr lang="en-IN" sz="2400" b="1" smtClean="0"/>
              <a:t>Fires, Insect/Pathogens, extreme Events</a:t>
            </a:r>
          </a:p>
          <a:p>
            <a:pPr eaLnBrk="1" hangingPunct="1">
              <a:lnSpc>
                <a:spcPct val="80000"/>
              </a:lnSpc>
            </a:pPr>
            <a:r>
              <a:rPr lang="en-IN" sz="2400" b="1" smtClean="0"/>
              <a:t>Needed: Development of integrated dynamic vegetation models that simulate </a:t>
            </a:r>
          </a:p>
          <a:p>
            <a:pPr lvl="2" eaLnBrk="1" hangingPunct="1">
              <a:lnSpc>
                <a:spcPct val="80000"/>
              </a:lnSpc>
            </a:pPr>
            <a:r>
              <a:rPr lang="en-IN" sz="2000" b="1" smtClean="0"/>
              <a:t>the composition of deciduous/ evergreen trees</a:t>
            </a:r>
          </a:p>
          <a:p>
            <a:pPr lvl="2" eaLnBrk="1" hangingPunct="1">
              <a:lnSpc>
                <a:spcPct val="80000"/>
              </a:lnSpc>
            </a:pPr>
            <a:r>
              <a:rPr lang="en-IN" sz="2000" b="1" smtClean="0"/>
              <a:t>forest biomass and production</a:t>
            </a:r>
          </a:p>
          <a:p>
            <a:pPr lvl="2" eaLnBrk="1" hangingPunct="1">
              <a:lnSpc>
                <a:spcPct val="80000"/>
              </a:lnSpc>
            </a:pPr>
            <a:r>
              <a:rPr lang="en-IN" sz="2000" b="1" smtClean="0"/>
              <a:t>water and nutrient cycling</a:t>
            </a:r>
          </a:p>
          <a:p>
            <a:pPr lvl="2" eaLnBrk="1" hangingPunct="1">
              <a:lnSpc>
                <a:spcPct val="80000"/>
              </a:lnSpc>
            </a:pPr>
            <a:r>
              <a:rPr lang="en-IN" sz="2000" b="1" smtClean="0"/>
              <a:t>the effects of fires, insect outbreaks, and extreme events</a:t>
            </a:r>
          </a:p>
          <a:p>
            <a:pPr lvl="1" eaLnBrk="1" hangingPunct="1">
              <a:lnSpc>
                <a:spcPct val="80000"/>
              </a:lnSpc>
            </a:pPr>
            <a:endParaRPr lang="en-US" sz="2400" b="1" smtClean="0"/>
          </a:p>
          <a:p>
            <a:pPr eaLnBrk="1" hangingPunct="1">
              <a:lnSpc>
                <a:spcPct val="80000"/>
              </a:lnSpc>
            </a:pPr>
            <a:endParaRPr lang="en-US" b="1" smtClean="0"/>
          </a:p>
          <a:p>
            <a:pPr eaLnBrk="1" hangingPunct="1">
              <a:lnSpc>
                <a:spcPct val="80000"/>
              </a:lnSpc>
            </a:pPr>
            <a:endParaRPr lang="en-US" b="1"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idx="4294967295"/>
          </p:nvPr>
        </p:nvSpPr>
        <p:spPr>
          <a:xfrm>
            <a:off x="457200" y="304800"/>
            <a:ext cx="8305800" cy="1600200"/>
          </a:xfrm>
        </p:spPr>
        <p:txBody>
          <a:bodyPr/>
          <a:lstStyle/>
          <a:p>
            <a:pPr eaLnBrk="1" hangingPunct="1"/>
            <a:r>
              <a:rPr lang="en-US" b="1" smtClean="0"/>
              <a:t>Modeling of future fire regimes in PINEMAP</a:t>
            </a:r>
          </a:p>
        </p:txBody>
      </p:sp>
      <p:sp>
        <p:nvSpPr>
          <p:cNvPr id="4099" name="Rectangle 5"/>
          <p:cNvSpPr>
            <a:spLocks noGrp="1" noChangeArrowheads="1"/>
          </p:cNvSpPr>
          <p:nvPr>
            <p:ph type="body" idx="4294967295"/>
          </p:nvPr>
        </p:nvSpPr>
        <p:spPr>
          <a:xfrm>
            <a:off x="381000" y="1752600"/>
            <a:ext cx="8229600" cy="5105400"/>
          </a:xfrm>
        </p:spPr>
        <p:txBody>
          <a:bodyPr/>
          <a:lstStyle/>
          <a:p>
            <a:pPr eaLnBrk="1" hangingPunct="1">
              <a:lnSpc>
                <a:spcPct val="80000"/>
              </a:lnSpc>
            </a:pPr>
            <a:r>
              <a:rPr lang="en-US" sz="2800" b="1" smtClean="0"/>
              <a:t>Fire regimes product of complex interactions between: climate, vegetation, topography, human activities</a:t>
            </a:r>
          </a:p>
          <a:p>
            <a:pPr eaLnBrk="1" hangingPunct="1">
              <a:lnSpc>
                <a:spcPct val="80000"/>
              </a:lnSpc>
            </a:pPr>
            <a:r>
              <a:rPr lang="en-US" sz="2800" b="1" smtClean="0"/>
              <a:t>So, best may be to fit in a statistical model</a:t>
            </a:r>
          </a:p>
          <a:p>
            <a:pPr eaLnBrk="1" hangingPunct="1">
              <a:lnSpc>
                <a:spcPct val="80000"/>
              </a:lnSpc>
            </a:pPr>
            <a:r>
              <a:rPr lang="en-US" sz="2800" b="1" smtClean="0"/>
              <a:t>In Marlon el al (PNAS, 2012), they have:</a:t>
            </a:r>
          </a:p>
          <a:p>
            <a:pPr lvl="1" eaLnBrk="1" hangingPunct="1">
              <a:lnSpc>
                <a:spcPct val="80000"/>
              </a:lnSpc>
            </a:pPr>
            <a:r>
              <a:rPr lang="en-US" sz="2400" b="1" smtClean="0"/>
              <a:t>Charcoal data for the past 3000 years =&gt; biomass burnt</a:t>
            </a:r>
          </a:p>
          <a:p>
            <a:pPr lvl="1" eaLnBrk="1" hangingPunct="1">
              <a:lnSpc>
                <a:spcPct val="80000"/>
              </a:lnSpc>
            </a:pPr>
            <a:r>
              <a:rPr lang="en-US" sz="2400" b="1" smtClean="0"/>
              <a:t>Temperature, DAI (drought area index) also collected</a:t>
            </a:r>
          </a:p>
          <a:p>
            <a:pPr lvl="1" eaLnBrk="1" hangingPunct="1">
              <a:lnSpc>
                <a:spcPct val="80000"/>
              </a:lnSpc>
            </a:pPr>
            <a:r>
              <a:rPr lang="en-US" sz="2400" b="1" smtClean="0"/>
              <a:t>They fitted a stat. model where biomass_burnt = f(temp, DAI)</a:t>
            </a:r>
          </a:p>
          <a:p>
            <a:pPr lvl="1" eaLnBrk="1" hangingPunct="1">
              <a:lnSpc>
                <a:spcPct val="80000"/>
              </a:lnSpc>
            </a:pPr>
            <a:r>
              <a:rPr lang="en-US" sz="2400" b="1" smtClean="0"/>
              <a:t>These two explain most of variation (</a:t>
            </a:r>
            <a:r>
              <a:rPr lang="pt-BR" sz="2400" b="1" smtClean="0"/>
              <a:t>R</a:t>
            </a:r>
            <a:r>
              <a:rPr lang="pt-BR" sz="2400" b="1" baseline="30000" smtClean="0"/>
              <a:t>2</a:t>
            </a:r>
            <a:r>
              <a:rPr lang="pt-BR" sz="2400" b="1" smtClean="0"/>
              <a:t>=0.85; p &lt; 0.001)</a:t>
            </a:r>
            <a:endParaRPr lang="en-US" b="1" smtClean="0"/>
          </a:p>
          <a:p>
            <a:pPr eaLnBrk="1" hangingPunct="1">
              <a:lnSpc>
                <a:spcPct val="80000"/>
              </a:lnSpc>
            </a:pPr>
            <a:r>
              <a:rPr lang="en-US" sz="2800" b="1" smtClean="0"/>
              <a:t>For PINEMAP: Create fire season severity forecast from future climate data (esp. ENSO, see chen. et al 2011 and Jin et al 2008)</a:t>
            </a:r>
          </a:p>
          <a:p>
            <a:pPr eaLnBrk="1" hangingPunct="1">
              <a:lnSpc>
                <a:spcPct val="80000"/>
              </a:lnSpc>
            </a:pPr>
            <a:endParaRPr lang="en-US" sz="2800" b="1" smtClean="0"/>
          </a:p>
          <a:p>
            <a:pPr eaLnBrk="1" hangingPunct="1">
              <a:lnSpc>
                <a:spcPct val="80000"/>
              </a:lnSpc>
            </a:pPr>
            <a:endParaRPr lang="en-US" b="1" smtClean="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idx="4294967295"/>
          </p:nvPr>
        </p:nvSpPr>
        <p:spPr>
          <a:xfrm>
            <a:off x="457200" y="304800"/>
            <a:ext cx="8305800" cy="1219200"/>
          </a:xfrm>
        </p:spPr>
        <p:txBody>
          <a:bodyPr/>
          <a:lstStyle/>
          <a:p>
            <a:pPr eaLnBrk="1" hangingPunct="1"/>
            <a:r>
              <a:rPr lang="en-US" b="1" smtClean="0"/>
              <a:t>Modeling of inset and pest attacks</a:t>
            </a:r>
          </a:p>
        </p:txBody>
      </p:sp>
      <p:sp>
        <p:nvSpPr>
          <p:cNvPr id="5123" name="Rectangle 5"/>
          <p:cNvSpPr>
            <a:spLocks noGrp="1" noChangeArrowheads="1"/>
          </p:cNvSpPr>
          <p:nvPr>
            <p:ph type="body" idx="4294967295"/>
          </p:nvPr>
        </p:nvSpPr>
        <p:spPr>
          <a:xfrm>
            <a:off x="381000" y="1295400"/>
            <a:ext cx="8458200" cy="5334000"/>
          </a:xfrm>
        </p:spPr>
        <p:txBody>
          <a:bodyPr>
            <a:normAutofit lnSpcReduction="10000"/>
          </a:bodyPr>
          <a:lstStyle/>
          <a:p>
            <a:pPr eaLnBrk="1" hangingPunct="1">
              <a:lnSpc>
                <a:spcPct val="80000"/>
              </a:lnSpc>
            </a:pPr>
            <a:r>
              <a:rPr lang="en-US" sz="2800" b="1" smtClean="0"/>
              <a:t>Insects are cold-blooded</a:t>
            </a:r>
          </a:p>
          <a:p>
            <a:pPr eaLnBrk="1" hangingPunct="1">
              <a:lnSpc>
                <a:spcPct val="80000"/>
              </a:lnSpc>
            </a:pPr>
            <a:r>
              <a:rPr lang="en-US" sz="2800" b="1" smtClean="0"/>
              <a:t>Kirilenko el al (PNAS, 2007) has good stats</a:t>
            </a:r>
          </a:p>
          <a:p>
            <a:pPr eaLnBrk="1" hangingPunct="1">
              <a:lnSpc>
                <a:spcPct val="80000"/>
              </a:lnSpc>
            </a:pPr>
            <a:r>
              <a:rPr lang="en-US" sz="2800" b="1" smtClean="0"/>
              <a:t>Points to Carroll et al (2003), from the Canadian forest service</a:t>
            </a:r>
          </a:p>
          <a:p>
            <a:pPr eaLnBrk="1" hangingPunct="1">
              <a:lnSpc>
                <a:spcPct val="80000"/>
              </a:lnSpc>
            </a:pPr>
            <a:r>
              <a:rPr lang="en-US" sz="2800" b="1" smtClean="0"/>
              <a:t>For any point, the “climate” for the past 20 years was analyzed</a:t>
            </a:r>
          </a:p>
          <a:p>
            <a:pPr eaLnBrk="1" hangingPunct="1">
              <a:lnSpc>
                <a:spcPct val="80000"/>
              </a:lnSpc>
            </a:pPr>
            <a:r>
              <a:rPr lang="en-US" sz="2800" b="1" smtClean="0"/>
              <a:t>Suit. Index based on:</a:t>
            </a:r>
          </a:p>
          <a:p>
            <a:pPr lvl="1" eaLnBrk="1" hangingPunct="1">
              <a:lnSpc>
                <a:spcPct val="80000"/>
              </a:lnSpc>
            </a:pPr>
            <a:r>
              <a:rPr lang="en-US" sz="2400" b="1" smtClean="0"/>
              <a:t>Num. years with min</a:t>
            </a:r>
          </a:p>
          <a:p>
            <a:pPr lvl="1" eaLnBrk="1" hangingPunct="1">
              <a:lnSpc>
                <a:spcPct val="80000"/>
              </a:lnSpc>
              <a:buFont typeface="Arial" charset="0"/>
              <a:buNone/>
            </a:pPr>
            <a:r>
              <a:rPr lang="en-US" sz="2400" b="1" smtClean="0"/>
              <a:t>	temp &gt; -40</a:t>
            </a:r>
            <a:r>
              <a:rPr lang="en-US" sz="2400" b="1" baseline="30000" smtClean="0"/>
              <a:t>o</a:t>
            </a:r>
            <a:r>
              <a:rPr lang="en-US" sz="2400" b="1" smtClean="0"/>
              <a:t>C</a:t>
            </a:r>
          </a:p>
          <a:p>
            <a:pPr lvl="1" eaLnBrk="1" hangingPunct="1">
              <a:lnSpc>
                <a:spcPct val="80000"/>
              </a:lnSpc>
            </a:pPr>
            <a:r>
              <a:rPr lang="en-US" sz="2400" b="1" smtClean="0"/>
              <a:t>Num. years with max</a:t>
            </a:r>
          </a:p>
          <a:p>
            <a:pPr lvl="1" eaLnBrk="1" hangingPunct="1">
              <a:lnSpc>
                <a:spcPct val="80000"/>
              </a:lnSpc>
              <a:buFont typeface="Arial" charset="0"/>
              <a:buNone/>
            </a:pPr>
            <a:r>
              <a:rPr lang="en-US" sz="2400" b="1" smtClean="0"/>
              <a:t>	temp  &gt; 18.3 </a:t>
            </a:r>
            <a:r>
              <a:rPr lang="en-US" sz="2400" b="1" baseline="30000" smtClean="0"/>
              <a:t>o</a:t>
            </a:r>
            <a:r>
              <a:rPr lang="en-US" sz="2400" b="1" smtClean="0"/>
              <a:t>C</a:t>
            </a:r>
          </a:p>
          <a:p>
            <a:pPr lvl="1" eaLnBrk="1" hangingPunct="1">
              <a:lnSpc>
                <a:spcPct val="80000"/>
              </a:lnSpc>
            </a:pPr>
            <a:r>
              <a:rPr lang="en-US" sz="2400" b="1" smtClean="0"/>
              <a:t>Num. years where</a:t>
            </a:r>
          </a:p>
          <a:p>
            <a:pPr lvl="1" eaLnBrk="1" hangingPunct="1">
              <a:lnSpc>
                <a:spcPct val="80000"/>
              </a:lnSpc>
              <a:buFont typeface="Arial" charset="0"/>
              <a:buNone/>
            </a:pPr>
            <a:r>
              <a:rPr lang="en-US" sz="2400" b="1" smtClean="0"/>
              <a:t>	prec &gt; avg</a:t>
            </a:r>
          </a:p>
          <a:p>
            <a:pPr lvl="1" eaLnBrk="1" hangingPunct="1">
              <a:lnSpc>
                <a:spcPct val="80000"/>
              </a:lnSpc>
            </a:pPr>
            <a:r>
              <a:rPr lang="en-US" sz="2400" b="1" smtClean="0"/>
              <a:t>etc..</a:t>
            </a:r>
            <a:endParaRPr lang="en-US" sz="2000" b="1" smtClean="0"/>
          </a:p>
          <a:p>
            <a:pPr lvl="1" eaLnBrk="1" hangingPunct="1">
              <a:lnSpc>
                <a:spcPct val="80000"/>
              </a:lnSpc>
            </a:pPr>
            <a:endParaRPr lang="en-US" sz="2400" b="1" smtClean="0"/>
          </a:p>
          <a:p>
            <a:pPr lvl="1" eaLnBrk="1" hangingPunct="1">
              <a:lnSpc>
                <a:spcPct val="80000"/>
              </a:lnSpc>
            </a:pPr>
            <a:endParaRPr lang="en-US" sz="2400" b="1" smtClean="0"/>
          </a:p>
          <a:p>
            <a:pPr eaLnBrk="1" hangingPunct="1">
              <a:lnSpc>
                <a:spcPct val="80000"/>
              </a:lnSpc>
            </a:pPr>
            <a:endParaRPr lang="en-US" sz="2800" b="1" smtClean="0"/>
          </a:p>
          <a:p>
            <a:pPr eaLnBrk="1" hangingPunct="1">
              <a:lnSpc>
                <a:spcPct val="80000"/>
              </a:lnSpc>
            </a:pPr>
            <a:endParaRPr lang="en-US" sz="2800" b="1" smtClean="0"/>
          </a:p>
          <a:p>
            <a:pPr eaLnBrk="1" hangingPunct="1">
              <a:lnSpc>
                <a:spcPct val="80000"/>
              </a:lnSpc>
            </a:pPr>
            <a:endParaRPr lang="en-US" sz="2800" b="1" smtClean="0"/>
          </a:p>
          <a:p>
            <a:pPr eaLnBrk="1" hangingPunct="1">
              <a:lnSpc>
                <a:spcPct val="80000"/>
              </a:lnSpc>
            </a:pPr>
            <a:endParaRPr lang="en-US" b="1" smtClean="0"/>
          </a:p>
        </p:txBody>
      </p:sp>
      <p:pic>
        <p:nvPicPr>
          <p:cNvPr id="5124" name="Picture 2"/>
          <p:cNvPicPr>
            <a:picLocks noChangeAspect="1" noChangeArrowheads="1"/>
          </p:cNvPicPr>
          <p:nvPr/>
        </p:nvPicPr>
        <p:blipFill>
          <a:blip r:embed="rId3" cstate="print"/>
          <a:srcRect l="4375" t="14999" r="13750" b="16000"/>
          <a:stretch>
            <a:fillRect/>
          </a:stretch>
        </p:blipFill>
        <p:spPr bwMode="auto">
          <a:xfrm>
            <a:off x="3962400" y="3810000"/>
            <a:ext cx="5181600" cy="27289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Stand N Efficiency from Models</a:t>
            </a:r>
            <a:endParaRPr lang="en-US" sz="4000" dirty="0"/>
          </a:p>
        </p:txBody>
      </p:sp>
      <p:sp>
        <p:nvSpPr>
          <p:cNvPr id="3" name="Content Placeholder 2"/>
          <p:cNvSpPr>
            <a:spLocks noGrp="1"/>
          </p:cNvSpPr>
          <p:nvPr>
            <p:ph idx="1"/>
          </p:nvPr>
        </p:nvSpPr>
        <p:spPr/>
        <p:txBody>
          <a:bodyPr>
            <a:normAutofit fontScale="77500" lnSpcReduction="20000"/>
          </a:bodyPr>
          <a:lstStyle/>
          <a:p>
            <a:r>
              <a:rPr lang="en-US" dirty="0" smtClean="0"/>
              <a:t>None of the models specifically examine N Use Efficiency</a:t>
            </a:r>
          </a:p>
          <a:p>
            <a:r>
              <a:rPr lang="en-US" dirty="0" smtClean="0"/>
              <a:t>Growth &amp; Yield model comes closest to allowing us to make recommendations regarding appropriate </a:t>
            </a:r>
            <a:r>
              <a:rPr lang="en-US" dirty="0" err="1" smtClean="0"/>
              <a:t>silvicultural</a:t>
            </a:r>
            <a:r>
              <a:rPr lang="en-US" dirty="0" smtClean="0"/>
              <a:t> prescriptions</a:t>
            </a:r>
          </a:p>
          <a:p>
            <a:pPr lvl="1"/>
            <a:r>
              <a:rPr lang="en-US" dirty="0" smtClean="0"/>
              <a:t>Input variety of </a:t>
            </a:r>
            <a:r>
              <a:rPr lang="en-US" dirty="0" err="1" smtClean="0"/>
              <a:t>silvicultural</a:t>
            </a:r>
            <a:r>
              <a:rPr lang="en-US" dirty="0" smtClean="0"/>
              <a:t> parameters: stand age, density, stock, thinning, fertilization, etc.</a:t>
            </a:r>
          </a:p>
          <a:p>
            <a:pPr lvl="1"/>
            <a:r>
              <a:rPr lang="en-US" dirty="0" smtClean="0"/>
              <a:t>Output: # of trees, volume, stand structure, etc.</a:t>
            </a:r>
          </a:p>
          <a:p>
            <a:r>
              <a:rPr lang="en-US" dirty="0" smtClean="0"/>
              <a:t>If fertilizer is nitrogen based, we should be able to see how differing amounts changes the output amounts</a:t>
            </a:r>
          </a:p>
          <a:p>
            <a:r>
              <a:rPr lang="en-US" dirty="0" smtClean="0"/>
              <a:t>For non-N fertilizers, more difficult to draw conclusions: would need to incorporate N measurements in the models</a:t>
            </a:r>
          </a:p>
          <a:p>
            <a:pPr lvl="1"/>
            <a:r>
              <a:rPr lang="en-US" dirty="0" err="1" smtClean="0"/>
              <a:t>radiative</a:t>
            </a:r>
            <a:r>
              <a:rPr lang="en-US" dirty="0" smtClean="0"/>
              <a:t> transfer model</a:t>
            </a:r>
          </a:p>
          <a:p>
            <a:pPr lvl="1"/>
            <a:r>
              <a:rPr lang="en-US" dirty="0" smtClean="0"/>
              <a:t>Remote sensing nitrogen analysis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idx="4294967295"/>
          </p:nvPr>
        </p:nvSpPr>
        <p:spPr>
          <a:xfrm>
            <a:off x="457200" y="304800"/>
            <a:ext cx="8305800" cy="1600200"/>
          </a:xfrm>
        </p:spPr>
        <p:txBody>
          <a:bodyPr/>
          <a:lstStyle/>
          <a:p>
            <a:pPr eaLnBrk="1" hangingPunct="1"/>
            <a:r>
              <a:rPr lang="en-US" b="1" smtClean="0"/>
              <a:t>Adaptation of pine forests to climate change</a:t>
            </a:r>
          </a:p>
        </p:txBody>
      </p:sp>
      <p:sp>
        <p:nvSpPr>
          <p:cNvPr id="7171" name="Rectangle 5"/>
          <p:cNvSpPr>
            <a:spLocks noGrp="1" noChangeArrowheads="1"/>
          </p:cNvSpPr>
          <p:nvPr>
            <p:ph type="body" idx="4294967295"/>
          </p:nvPr>
        </p:nvSpPr>
        <p:spPr>
          <a:xfrm>
            <a:off x="381000" y="1981200"/>
            <a:ext cx="8458200" cy="4876800"/>
          </a:xfrm>
        </p:spPr>
        <p:txBody>
          <a:bodyPr/>
          <a:lstStyle/>
          <a:p>
            <a:pPr eaLnBrk="1" hangingPunct="1">
              <a:lnSpc>
                <a:spcPct val="80000"/>
              </a:lnSpc>
            </a:pPr>
            <a:r>
              <a:rPr lang="en-US" b="1" smtClean="0"/>
              <a:t>Adaptation may be required because:</a:t>
            </a:r>
          </a:p>
          <a:p>
            <a:pPr lvl="1" eaLnBrk="1" hangingPunct="1">
              <a:lnSpc>
                <a:spcPct val="80000"/>
              </a:lnSpc>
            </a:pPr>
            <a:r>
              <a:rPr lang="en-US" b="1" smtClean="0"/>
              <a:t>Range shift: future climate not suitable</a:t>
            </a:r>
          </a:p>
          <a:p>
            <a:pPr lvl="1" eaLnBrk="1" hangingPunct="1">
              <a:lnSpc>
                <a:spcPct val="80000"/>
              </a:lnSpc>
            </a:pPr>
            <a:r>
              <a:rPr lang="en-US" b="1" smtClean="0"/>
              <a:t>Fire frequency</a:t>
            </a:r>
          </a:p>
          <a:p>
            <a:pPr lvl="1" eaLnBrk="1" hangingPunct="1">
              <a:lnSpc>
                <a:spcPct val="80000"/>
              </a:lnSpc>
            </a:pPr>
            <a:r>
              <a:rPr lang="en-US" b="1" smtClean="0"/>
              <a:t>A particular invasive species or disease comes in</a:t>
            </a:r>
          </a:p>
          <a:p>
            <a:pPr lvl="1" eaLnBrk="1" hangingPunct="1">
              <a:lnSpc>
                <a:spcPct val="80000"/>
              </a:lnSpc>
            </a:pPr>
            <a:r>
              <a:rPr lang="en-US" b="1" smtClean="0"/>
              <a:t>Frequency of droughts and floods</a:t>
            </a:r>
          </a:p>
          <a:p>
            <a:pPr lvl="1" eaLnBrk="1" hangingPunct="1">
              <a:lnSpc>
                <a:spcPct val="80000"/>
              </a:lnSpc>
            </a:pPr>
            <a:r>
              <a:rPr lang="en-US" b="1" smtClean="0"/>
              <a:t>A non-coniferous species (eg) may establish itself</a:t>
            </a:r>
          </a:p>
          <a:p>
            <a:pPr eaLnBrk="1" hangingPunct="1">
              <a:lnSpc>
                <a:spcPct val="80000"/>
              </a:lnSpc>
            </a:pPr>
            <a:r>
              <a:rPr lang="en-US" b="1" smtClean="0"/>
              <a:t>Key in forest adaptation are(Millar et al 2007):</a:t>
            </a:r>
          </a:p>
          <a:p>
            <a:pPr lvl="1" eaLnBrk="1" hangingPunct="1">
              <a:lnSpc>
                <a:spcPct val="80000"/>
              </a:lnSpc>
            </a:pPr>
            <a:r>
              <a:rPr lang="en-US" b="1" smtClean="0"/>
              <a:t>Promote resilience to change</a:t>
            </a:r>
          </a:p>
          <a:p>
            <a:pPr lvl="1" eaLnBrk="1" hangingPunct="1">
              <a:lnSpc>
                <a:spcPct val="80000"/>
              </a:lnSpc>
            </a:pPr>
            <a:r>
              <a:rPr lang="en-US" b="1" smtClean="0"/>
              <a:t>Enable forests to respond to change </a:t>
            </a:r>
          </a:p>
          <a:p>
            <a:pPr eaLnBrk="1" hangingPunct="1">
              <a:lnSpc>
                <a:spcPct val="80000"/>
              </a:lnSpc>
            </a:pPr>
            <a:endParaRPr lang="en-US" b="1" smtClean="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idx="4294967295"/>
          </p:nvPr>
        </p:nvSpPr>
        <p:spPr>
          <a:xfrm>
            <a:off x="457200" y="304800"/>
            <a:ext cx="8305800" cy="1295400"/>
          </a:xfrm>
        </p:spPr>
        <p:txBody>
          <a:bodyPr/>
          <a:lstStyle/>
          <a:p>
            <a:pPr eaLnBrk="1" hangingPunct="1"/>
            <a:r>
              <a:rPr lang="en-US" b="1" smtClean="0"/>
              <a:t>Understanding possible range shift</a:t>
            </a:r>
          </a:p>
        </p:txBody>
      </p:sp>
      <p:sp>
        <p:nvSpPr>
          <p:cNvPr id="8195" name="Rectangle 5"/>
          <p:cNvSpPr>
            <a:spLocks noGrp="1" noChangeArrowheads="1"/>
          </p:cNvSpPr>
          <p:nvPr>
            <p:ph type="body" idx="4294967295"/>
          </p:nvPr>
        </p:nvSpPr>
        <p:spPr>
          <a:xfrm>
            <a:off x="381000" y="1676400"/>
            <a:ext cx="8458200" cy="5181600"/>
          </a:xfrm>
        </p:spPr>
        <p:txBody>
          <a:bodyPr/>
          <a:lstStyle/>
          <a:p>
            <a:pPr eaLnBrk="1" hangingPunct="1">
              <a:lnSpc>
                <a:spcPct val="80000"/>
              </a:lnSpc>
            </a:pPr>
            <a:r>
              <a:rPr lang="en-US" b="1" smtClean="0"/>
              <a:t>Future climate may not be suitable for present species</a:t>
            </a:r>
          </a:p>
          <a:p>
            <a:pPr eaLnBrk="1" hangingPunct="1">
              <a:lnSpc>
                <a:spcPct val="80000"/>
              </a:lnSpc>
            </a:pPr>
            <a:r>
              <a:rPr lang="en-US" b="1" smtClean="0"/>
              <a:t>Use DGVMs to assess the </a:t>
            </a:r>
          </a:p>
          <a:p>
            <a:pPr eaLnBrk="1" hangingPunct="1">
              <a:lnSpc>
                <a:spcPct val="80000"/>
              </a:lnSpc>
              <a:buFont typeface="Arial" charset="0"/>
              <a:buNone/>
            </a:pPr>
            <a:r>
              <a:rPr lang="en-US" b="1" smtClean="0"/>
              <a:t>	suitability of climate (eg: LPJ)</a:t>
            </a:r>
          </a:p>
          <a:p>
            <a:pPr lvl="1" eaLnBrk="1" hangingPunct="1">
              <a:lnSpc>
                <a:spcPct val="80000"/>
              </a:lnSpc>
            </a:pPr>
            <a:r>
              <a:rPr lang="en-US" b="1" smtClean="0"/>
              <a:t>Input: Climate, soils of location</a:t>
            </a:r>
          </a:p>
          <a:p>
            <a:pPr lvl="1" eaLnBrk="1" hangingPunct="1">
              <a:lnSpc>
                <a:spcPct val="80000"/>
              </a:lnSpc>
            </a:pPr>
            <a:r>
              <a:rPr lang="en-US" b="1" smtClean="0"/>
              <a:t>Output: Vegetation types</a:t>
            </a:r>
          </a:p>
          <a:p>
            <a:pPr eaLnBrk="1" hangingPunct="1">
              <a:lnSpc>
                <a:spcPct val="80000"/>
              </a:lnSpc>
            </a:pPr>
            <a:r>
              <a:rPr lang="en-US" b="1" smtClean="0"/>
              <a:t>Proactively develop genetic</a:t>
            </a:r>
          </a:p>
          <a:p>
            <a:pPr lvl="1" eaLnBrk="1" hangingPunct="1">
              <a:lnSpc>
                <a:spcPct val="80000"/>
              </a:lnSpc>
              <a:buFont typeface="Arial" charset="0"/>
              <a:buNone/>
            </a:pPr>
            <a:r>
              <a:rPr lang="en-US" b="1" smtClean="0"/>
              <a:t>clones suitable for the projected</a:t>
            </a:r>
          </a:p>
          <a:p>
            <a:pPr lvl="1" eaLnBrk="1" hangingPunct="1">
              <a:lnSpc>
                <a:spcPct val="80000"/>
              </a:lnSpc>
              <a:buFont typeface="Arial" charset="0"/>
              <a:buNone/>
            </a:pPr>
            <a:r>
              <a:rPr lang="en-US" b="1" smtClean="0"/>
              <a:t>new climate</a:t>
            </a:r>
          </a:p>
          <a:p>
            <a:pPr eaLnBrk="1" hangingPunct="1">
              <a:lnSpc>
                <a:spcPct val="80000"/>
              </a:lnSpc>
              <a:buFont typeface="Arial" charset="0"/>
              <a:buNone/>
            </a:pPr>
            <a:endParaRPr lang="en-US" b="1" smtClean="0"/>
          </a:p>
        </p:txBody>
      </p:sp>
      <p:pic>
        <p:nvPicPr>
          <p:cNvPr id="8196" name="Picture 2"/>
          <p:cNvPicPr>
            <a:picLocks noChangeAspect="1" noChangeArrowheads="1"/>
          </p:cNvPicPr>
          <p:nvPr/>
        </p:nvPicPr>
        <p:blipFill>
          <a:blip r:embed="rId3" cstate="print"/>
          <a:srcRect l="36874" t="27000" r="27499" b="13000"/>
          <a:stretch>
            <a:fillRect/>
          </a:stretch>
        </p:blipFill>
        <p:spPr bwMode="auto">
          <a:xfrm>
            <a:off x="6019800" y="2057400"/>
            <a:ext cx="3124200" cy="32893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idx="4294967295"/>
          </p:nvPr>
        </p:nvSpPr>
        <p:spPr>
          <a:xfrm>
            <a:off x="457200" y="304800"/>
            <a:ext cx="8305800" cy="1600200"/>
          </a:xfrm>
        </p:spPr>
        <p:txBody>
          <a:bodyPr/>
          <a:lstStyle/>
          <a:p>
            <a:pPr eaLnBrk="1" hangingPunct="1"/>
            <a:r>
              <a:rPr lang="en-US" b="1" smtClean="0"/>
              <a:t>Adaptation of pine forests to climate change</a:t>
            </a:r>
          </a:p>
        </p:txBody>
      </p:sp>
      <p:sp>
        <p:nvSpPr>
          <p:cNvPr id="9219" name="Rectangle 5"/>
          <p:cNvSpPr>
            <a:spLocks noGrp="1" noChangeArrowheads="1"/>
          </p:cNvSpPr>
          <p:nvPr>
            <p:ph type="body" idx="4294967295"/>
          </p:nvPr>
        </p:nvSpPr>
        <p:spPr>
          <a:xfrm>
            <a:off x="381000" y="1981200"/>
            <a:ext cx="8458200" cy="4876800"/>
          </a:xfrm>
        </p:spPr>
        <p:txBody>
          <a:bodyPr/>
          <a:lstStyle/>
          <a:p>
            <a:pPr eaLnBrk="1" hangingPunct="1">
              <a:lnSpc>
                <a:spcPct val="80000"/>
              </a:lnSpc>
              <a:buFont typeface="Arial" charset="0"/>
              <a:buNone/>
            </a:pPr>
            <a:endParaRPr lang="en-US" b="1" smtClean="0"/>
          </a:p>
          <a:p>
            <a:pPr eaLnBrk="1" hangingPunct="1">
              <a:lnSpc>
                <a:spcPct val="80000"/>
              </a:lnSpc>
            </a:pPr>
            <a:r>
              <a:rPr lang="en-US" b="1" smtClean="0"/>
              <a:t>Adaptation is best framed in terms of risk management (IPCC 2007)</a:t>
            </a:r>
          </a:p>
          <a:p>
            <a:pPr eaLnBrk="1" hangingPunct="1">
              <a:lnSpc>
                <a:spcPct val="80000"/>
              </a:lnSpc>
            </a:pPr>
            <a:r>
              <a:rPr lang="en-US" b="1" smtClean="0"/>
              <a:t>Risk = (Prob. of event)*(impact, possibly in $)</a:t>
            </a:r>
          </a:p>
          <a:p>
            <a:pPr eaLnBrk="1" hangingPunct="1">
              <a:lnSpc>
                <a:spcPct val="80000"/>
              </a:lnSpc>
            </a:pPr>
            <a:r>
              <a:rPr lang="en-US" b="1" smtClean="0"/>
              <a:t>Flexible adaptation pathways required</a:t>
            </a:r>
          </a:p>
          <a:p>
            <a:pPr eaLnBrk="1" hangingPunct="1">
              <a:lnSpc>
                <a:spcPct val="80000"/>
              </a:lnSpc>
            </a:pPr>
            <a:r>
              <a:rPr lang="en-US" b="1" smtClean="0"/>
              <a:t>Prob. of event assessed</a:t>
            </a:r>
          </a:p>
          <a:p>
            <a:pPr eaLnBrk="1" hangingPunct="1">
              <a:lnSpc>
                <a:spcPct val="80000"/>
              </a:lnSpc>
              <a:buFont typeface="Arial" charset="0"/>
              <a:buNone/>
            </a:pPr>
            <a:r>
              <a:rPr lang="en-US" b="1" smtClean="0"/>
              <a:t>	from various models</a:t>
            </a:r>
          </a:p>
          <a:p>
            <a:pPr eaLnBrk="1" hangingPunct="1">
              <a:lnSpc>
                <a:spcPct val="80000"/>
              </a:lnSpc>
              <a:buFont typeface="Arial" charset="0"/>
              <a:buNone/>
            </a:pPr>
            <a:r>
              <a:rPr lang="en-US" b="1" smtClean="0"/>
              <a:t>	(DGVMs, fire, insects</a:t>
            </a:r>
          </a:p>
          <a:p>
            <a:pPr eaLnBrk="1" hangingPunct="1">
              <a:lnSpc>
                <a:spcPct val="80000"/>
              </a:lnSpc>
              <a:buFont typeface="Arial" charset="0"/>
              <a:buNone/>
            </a:pPr>
            <a:r>
              <a:rPr lang="en-US" b="1" smtClean="0"/>
              <a:t>	discussed before)</a:t>
            </a:r>
          </a:p>
          <a:p>
            <a:pPr eaLnBrk="1" hangingPunct="1">
              <a:lnSpc>
                <a:spcPct val="80000"/>
              </a:lnSpc>
            </a:pPr>
            <a:endParaRPr lang="en-US" b="1" smtClean="0"/>
          </a:p>
          <a:p>
            <a:pPr eaLnBrk="1" hangingPunct="1">
              <a:lnSpc>
                <a:spcPct val="80000"/>
              </a:lnSpc>
            </a:pPr>
            <a:endParaRPr lang="en-US" b="1" smtClean="0"/>
          </a:p>
        </p:txBody>
      </p:sp>
      <p:pic>
        <p:nvPicPr>
          <p:cNvPr id="9220" name="Picture 2"/>
          <p:cNvPicPr>
            <a:picLocks noChangeAspect="1" noChangeArrowheads="1"/>
          </p:cNvPicPr>
          <p:nvPr/>
        </p:nvPicPr>
        <p:blipFill>
          <a:blip r:embed="rId3" cstate="print"/>
          <a:srcRect/>
          <a:stretch>
            <a:fillRect/>
          </a:stretch>
        </p:blipFill>
        <p:spPr bwMode="auto">
          <a:xfrm>
            <a:off x="4800600" y="4394200"/>
            <a:ext cx="4343400" cy="2463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idx="4294967295"/>
          </p:nvPr>
        </p:nvSpPr>
        <p:spPr>
          <a:xfrm>
            <a:off x="457200" y="304800"/>
            <a:ext cx="8305800" cy="1600200"/>
          </a:xfrm>
        </p:spPr>
        <p:txBody>
          <a:bodyPr/>
          <a:lstStyle/>
          <a:p>
            <a:pPr eaLnBrk="1" hangingPunct="1"/>
            <a:r>
              <a:rPr lang="en-US" b="1" smtClean="0"/>
              <a:t>Measurements required on tier-3 sites = Output of the models</a:t>
            </a:r>
          </a:p>
        </p:txBody>
      </p:sp>
      <p:sp>
        <p:nvSpPr>
          <p:cNvPr id="11267" name="Rectangle 5"/>
          <p:cNvSpPr>
            <a:spLocks noGrp="1" noChangeArrowheads="1"/>
          </p:cNvSpPr>
          <p:nvPr>
            <p:ph type="body" idx="4294967295"/>
          </p:nvPr>
        </p:nvSpPr>
        <p:spPr>
          <a:xfrm>
            <a:off x="381000" y="1981200"/>
            <a:ext cx="8458200" cy="4876800"/>
          </a:xfrm>
        </p:spPr>
        <p:txBody>
          <a:bodyPr/>
          <a:lstStyle/>
          <a:p>
            <a:pPr eaLnBrk="1" hangingPunct="1">
              <a:lnSpc>
                <a:spcPct val="80000"/>
              </a:lnSpc>
            </a:pPr>
            <a:r>
              <a:rPr lang="en-US" b="1" smtClean="0"/>
              <a:t>Transpiration (3PG+ verification)</a:t>
            </a:r>
          </a:p>
          <a:p>
            <a:pPr eaLnBrk="1" hangingPunct="1">
              <a:lnSpc>
                <a:spcPct val="80000"/>
              </a:lnSpc>
            </a:pPr>
            <a:r>
              <a:rPr lang="en-US" b="1" smtClean="0"/>
              <a:t>C allocation coeffecient (3PG+)</a:t>
            </a:r>
          </a:p>
          <a:p>
            <a:pPr eaLnBrk="1" hangingPunct="1">
              <a:lnSpc>
                <a:spcPct val="80000"/>
              </a:lnSpc>
            </a:pPr>
            <a:r>
              <a:rPr lang="en-US" b="1" smtClean="0"/>
              <a:t>GPP (3PG+)</a:t>
            </a:r>
          </a:p>
          <a:p>
            <a:pPr eaLnBrk="1" hangingPunct="1">
              <a:lnSpc>
                <a:spcPct val="80000"/>
              </a:lnSpc>
            </a:pPr>
            <a:r>
              <a:rPr lang="en-US" b="1" smtClean="0"/>
              <a:t>R</a:t>
            </a:r>
            <a:r>
              <a:rPr lang="en-US" b="1" baseline="-25000" smtClean="0"/>
              <a:t>h</a:t>
            </a:r>
            <a:r>
              <a:rPr lang="en-US" b="1" smtClean="0"/>
              <a:t>, heterotrophic respiration (NASA-CASA)</a:t>
            </a:r>
          </a:p>
          <a:p>
            <a:pPr eaLnBrk="1" hangingPunct="1">
              <a:lnSpc>
                <a:spcPct val="80000"/>
              </a:lnSpc>
            </a:pPr>
            <a:r>
              <a:rPr lang="en-US" b="1" smtClean="0"/>
              <a:t>NEP (NASA-CASA)</a:t>
            </a:r>
          </a:p>
          <a:p>
            <a:pPr eaLnBrk="1" hangingPunct="1">
              <a:lnSpc>
                <a:spcPct val="80000"/>
              </a:lnSpc>
            </a:pPr>
            <a:r>
              <a:rPr lang="en-US" b="1" smtClean="0"/>
              <a:t>ET, PET (NASA-CASA)</a:t>
            </a:r>
          </a:p>
          <a:p>
            <a:pPr eaLnBrk="1" hangingPunct="1">
              <a:lnSpc>
                <a:spcPct val="80000"/>
              </a:lnSpc>
            </a:pPr>
            <a:r>
              <a:rPr lang="en-US" b="1" smtClean="0"/>
              <a:t>Water yield HUC (WaSSI-C)</a:t>
            </a:r>
          </a:p>
          <a:p>
            <a:pPr eaLnBrk="1" hangingPunct="1">
              <a:lnSpc>
                <a:spcPct val="80000"/>
              </a:lnSpc>
            </a:pPr>
            <a:r>
              <a:rPr lang="en-US" b="1" smtClean="0"/>
              <a:t>Water stress index (WaSSI-C)</a:t>
            </a:r>
          </a:p>
          <a:p>
            <a:pPr eaLnBrk="1" hangingPunct="1">
              <a:lnSpc>
                <a:spcPct val="80000"/>
              </a:lnSpc>
            </a:pPr>
            <a:r>
              <a:rPr lang="en-US" b="1" smtClean="0"/>
              <a:t>Num trees, basal area (G&amp;Y)</a:t>
            </a:r>
          </a:p>
          <a:p>
            <a:pPr eaLnBrk="1" hangingPunct="1">
              <a:lnSpc>
                <a:spcPct val="80000"/>
              </a:lnSpc>
            </a:pPr>
            <a:r>
              <a:rPr lang="en-US" b="1" smtClean="0"/>
              <a:t>Stand structure (G&amp;Y)</a:t>
            </a:r>
          </a:p>
          <a:p>
            <a:pPr eaLnBrk="1" hangingPunct="1">
              <a:lnSpc>
                <a:spcPct val="80000"/>
              </a:lnSpc>
            </a:pPr>
            <a:endParaRPr lang="en-US" b="1"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a:buNone/>
            </a:pPr>
            <a:r>
              <a:rPr lang="en-US" sz="2400" dirty="0"/>
              <a:t>Growth and Yield </a:t>
            </a:r>
            <a:r>
              <a:rPr lang="en-US" sz="2400" dirty="0" smtClean="0"/>
              <a:t>Model</a:t>
            </a:r>
          </a:p>
          <a:p>
            <a:r>
              <a:rPr lang="en-US" sz="2000" dirty="0"/>
              <a:t>G&amp;Y is a theory influenced, semi empirical, whole stand </a:t>
            </a:r>
            <a:r>
              <a:rPr lang="en-US" sz="2000" dirty="0" smtClean="0"/>
              <a:t>growth model.</a:t>
            </a:r>
          </a:p>
          <a:p>
            <a:endParaRPr lang="en-US" sz="2000" dirty="0" smtClean="0"/>
          </a:p>
          <a:p>
            <a:pPr lvl="0"/>
            <a:r>
              <a:rPr lang="en-US" sz="2000" dirty="0" smtClean="0"/>
              <a:t>Based on the purpose, model could be developed at stand or Individual tree level.</a:t>
            </a:r>
          </a:p>
          <a:p>
            <a:endParaRPr lang="en-US" sz="2000" dirty="0" smtClean="0"/>
          </a:p>
          <a:p>
            <a:r>
              <a:rPr lang="en-US" sz="2000" dirty="0" smtClean="0"/>
              <a:t>It is capable of modeling four </a:t>
            </a:r>
            <a:r>
              <a:rPr lang="en-US" sz="2000" dirty="0"/>
              <a:t>variables (top height, tress per hectare, basal area and measure of stand closure) that can describe the stand at any point in time. </a:t>
            </a:r>
            <a:endParaRPr lang="en-US" sz="2000" dirty="0" smtClean="0"/>
          </a:p>
          <a:p>
            <a:pPr lvl="0"/>
            <a:endParaRPr lang="en-US" sz="2000" dirty="0" smtClean="0"/>
          </a:p>
          <a:p>
            <a:pPr lvl="0"/>
            <a:r>
              <a:rPr lang="en-US" sz="2000" dirty="0" smtClean="0"/>
              <a:t>Forest </a:t>
            </a:r>
            <a:r>
              <a:rPr lang="en-US" sz="2000" dirty="0"/>
              <a:t>growth is simulated based on important and readily available variables and modifying </a:t>
            </a:r>
            <a:r>
              <a:rPr lang="en-US" sz="2000" dirty="0" smtClean="0"/>
              <a:t>factors, well suited for situations where limited data is available. </a:t>
            </a:r>
          </a:p>
          <a:p>
            <a:pPr lvl="0"/>
            <a:endParaRPr lang="en-US" sz="2000" dirty="0"/>
          </a:p>
          <a:p>
            <a:r>
              <a:rPr lang="en-US" sz="2000" dirty="0" smtClean="0"/>
              <a:t>Growth and yield model can provide high degree of accuracy in estimating stand volume or biomass when compared to process-based model.</a:t>
            </a:r>
            <a:endParaRPr lang="en-US" sz="2000" dirty="0"/>
          </a:p>
        </p:txBody>
      </p:sp>
    </p:spTree>
    <p:extLst>
      <p:ext uri="{BB962C8B-B14F-4D97-AF65-F5344CB8AC3E}">
        <p14:creationId xmlns:p14="http://schemas.microsoft.com/office/powerpoint/2010/main" val="1193983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2" name="Group 171"/>
          <p:cNvGrpSpPr/>
          <p:nvPr/>
        </p:nvGrpSpPr>
        <p:grpSpPr>
          <a:xfrm>
            <a:off x="381000" y="304800"/>
            <a:ext cx="8763000" cy="6238220"/>
            <a:chOff x="381000" y="304800"/>
            <a:chExt cx="8763000" cy="6238220"/>
          </a:xfrm>
        </p:grpSpPr>
        <p:sp>
          <p:nvSpPr>
            <p:cNvPr id="100" name="TextBox 99"/>
            <p:cNvSpPr txBox="1"/>
            <p:nvPr/>
          </p:nvSpPr>
          <p:spPr>
            <a:xfrm>
              <a:off x="381000" y="6019800"/>
              <a:ext cx="7467600" cy="523220"/>
            </a:xfrm>
            <a:prstGeom prst="rect">
              <a:avLst/>
            </a:prstGeom>
            <a:noFill/>
          </p:spPr>
          <p:txBody>
            <a:bodyPr wrap="square" rtlCol="0">
              <a:spAutoFit/>
            </a:bodyPr>
            <a:lstStyle/>
            <a:p>
              <a:r>
                <a:rPr lang="en-US" sz="1400" dirty="0" smtClean="0">
                  <a:latin typeface="Times New Roman" pitchFamily="18" charset="0"/>
                  <a:cs typeface="Times New Roman" pitchFamily="18" charset="0"/>
                </a:rPr>
                <a:t>Figures 1: </a:t>
              </a:r>
              <a:r>
                <a:rPr lang="en-US" sz="1400" dirty="0">
                  <a:latin typeface="Times New Roman" pitchFamily="18" charset="0"/>
                  <a:cs typeface="Times New Roman" pitchFamily="18" charset="0"/>
                </a:rPr>
                <a:t>A Schematic diagram of typical </a:t>
              </a:r>
              <a:r>
                <a:rPr lang="en-US" sz="1400" dirty="0" smtClean="0">
                  <a:latin typeface="Times New Roman" pitchFamily="18" charset="0"/>
                  <a:cs typeface="Times New Roman" pitchFamily="18" charset="0"/>
                </a:rPr>
                <a:t>Growth </a:t>
              </a:r>
              <a:r>
                <a:rPr lang="en-US" sz="1400" dirty="0">
                  <a:latin typeface="Times New Roman" pitchFamily="18" charset="0"/>
                  <a:cs typeface="Times New Roman" pitchFamily="18" charset="0"/>
                </a:rPr>
                <a:t>and </a:t>
              </a:r>
              <a:r>
                <a:rPr lang="en-US" sz="1400" dirty="0" smtClean="0">
                  <a:latin typeface="Times New Roman" pitchFamily="18" charset="0"/>
                  <a:cs typeface="Times New Roman" pitchFamily="18" charset="0"/>
                </a:rPr>
                <a:t>Yield model (Reproduced from Burkhart et al. 1987)</a:t>
              </a:r>
              <a:endParaRPr lang="en-US" sz="1400" dirty="0">
                <a:latin typeface="Times New Roman" pitchFamily="18" charset="0"/>
                <a:cs typeface="Times New Roman" pitchFamily="18" charset="0"/>
              </a:endParaRPr>
            </a:p>
          </p:txBody>
        </p:sp>
        <p:grpSp>
          <p:nvGrpSpPr>
            <p:cNvPr id="167" name="Group 166"/>
            <p:cNvGrpSpPr/>
            <p:nvPr/>
          </p:nvGrpSpPr>
          <p:grpSpPr>
            <a:xfrm>
              <a:off x="381000" y="304800"/>
              <a:ext cx="7467600" cy="5562600"/>
              <a:chOff x="762000" y="381000"/>
              <a:chExt cx="7467600" cy="5562600"/>
            </a:xfrm>
          </p:grpSpPr>
          <p:grpSp>
            <p:nvGrpSpPr>
              <p:cNvPr id="94" name="Group 93"/>
              <p:cNvGrpSpPr/>
              <p:nvPr/>
            </p:nvGrpSpPr>
            <p:grpSpPr>
              <a:xfrm>
                <a:off x="762000" y="381000"/>
                <a:ext cx="7467600" cy="5562600"/>
                <a:chOff x="685800" y="381000"/>
                <a:chExt cx="7620000" cy="6096000"/>
              </a:xfrm>
            </p:grpSpPr>
            <p:sp>
              <p:nvSpPr>
                <p:cNvPr id="2" name="Oval 1"/>
                <p:cNvSpPr/>
                <p:nvPr/>
              </p:nvSpPr>
              <p:spPr>
                <a:xfrm>
                  <a:off x="2743200" y="2133600"/>
                  <a:ext cx="838200" cy="762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Times New Roman" pitchFamily="18" charset="0"/>
                    <a:cs typeface="Times New Roman" pitchFamily="18" charset="0"/>
                  </a:endParaRPr>
                </a:p>
              </p:txBody>
            </p:sp>
            <p:sp>
              <p:nvSpPr>
                <p:cNvPr id="4" name="Oval 3"/>
                <p:cNvSpPr/>
                <p:nvPr/>
              </p:nvSpPr>
              <p:spPr>
                <a:xfrm>
                  <a:off x="2743200" y="3352800"/>
                  <a:ext cx="762000" cy="762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Times New Roman" pitchFamily="18" charset="0"/>
                    <a:cs typeface="Times New Roman" pitchFamily="18" charset="0"/>
                  </a:endParaRPr>
                </a:p>
              </p:txBody>
            </p:sp>
            <p:sp>
              <p:nvSpPr>
                <p:cNvPr id="5" name="Oval 4"/>
                <p:cNvSpPr/>
                <p:nvPr/>
              </p:nvSpPr>
              <p:spPr>
                <a:xfrm>
                  <a:off x="4572000" y="1676400"/>
                  <a:ext cx="762000" cy="762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Times New Roman" pitchFamily="18" charset="0"/>
                    <a:cs typeface="Times New Roman" pitchFamily="18" charset="0"/>
                  </a:endParaRPr>
                </a:p>
              </p:txBody>
            </p:sp>
            <p:sp>
              <p:nvSpPr>
                <p:cNvPr id="6" name="Oval 5"/>
                <p:cNvSpPr/>
                <p:nvPr/>
              </p:nvSpPr>
              <p:spPr>
                <a:xfrm>
                  <a:off x="4800600" y="3962400"/>
                  <a:ext cx="762000" cy="762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Times New Roman" pitchFamily="18" charset="0"/>
                    <a:cs typeface="Times New Roman" pitchFamily="18" charset="0"/>
                  </a:endParaRPr>
                </a:p>
              </p:txBody>
            </p:sp>
            <p:sp>
              <p:nvSpPr>
                <p:cNvPr id="7" name="Oval 6"/>
                <p:cNvSpPr/>
                <p:nvPr/>
              </p:nvSpPr>
              <p:spPr>
                <a:xfrm>
                  <a:off x="4038600" y="2743200"/>
                  <a:ext cx="762000" cy="762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Times New Roman" pitchFamily="18" charset="0"/>
                    <a:cs typeface="Times New Roman" pitchFamily="18" charset="0"/>
                  </a:endParaRPr>
                </a:p>
              </p:txBody>
            </p:sp>
            <p:sp>
              <p:nvSpPr>
                <p:cNvPr id="8" name="Rectangle 7"/>
                <p:cNvSpPr/>
                <p:nvPr/>
              </p:nvSpPr>
              <p:spPr>
                <a:xfrm>
                  <a:off x="5410200" y="2667000"/>
                  <a:ext cx="762000" cy="6858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Times New Roman" pitchFamily="18" charset="0"/>
                    <a:cs typeface="Times New Roman" pitchFamily="18" charset="0"/>
                  </a:endParaRPr>
                </a:p>
              </p:txBody>
            </p:sp>
            <p:sp>
              <p:nvSpPr>
                <p:cNvPr id="9" name="Oval 8"/>
                <p:cNvSpPr/>
                <p:nvPr/>
              </p:nvSpPr>
              <p:spPr>
                <a:xfrm>
                  <a:off x="3200400" y="4572000"/>
                  <a:ext cx="762000" cy="762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Times New Roman" pitchFamily="18" charset="0"/>
                    <a:cs typeface="Times New Roman" pitchFamily="18" charset="0"/>
                  </a:endParaRPr>
                </a:p>
              </p:txBody>
            </p:sp>
            <p:sp>
              <p:nvSpPr>
                <p:cNvPr id="10" name="Rectangle 9"/>
                <p:cNvSpPr/>
                <p:nvPr/>
              </p:nvSpPr>
              <p:spPr>
                <a:xfrm>
                  <a:off x="2438400" y="1295400"/>
                  <a:ext cx="4038600" cy="4800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Times New Roman" pitchFamily="18" charset="0"/>
                    <a:cs typeface="Times New Roman" pitchFamily="18" charset="0"/>
                  </a:endParaRPr>
                </a:p>
              </p:txBody>
            </p:sp>
            <p:sp>
              <p:nvSpPr>
                <p:cNvPr id="11" name="Rectangle 10"/>
                <p:cNvSpPr/>
                <p:nvPr/>
              </p:nvSpPr>
              <p:spPr>
                <a:xfrm>
                  <a:off x="1524000" y="533400"/>
                  <a:ext cx="990600" cy="381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Times New Roman" pitchFamily="18" charset="0"/>
                    <a:cs typeface="Times New Roman" pitchFamily="18" charset="0"/>
                  </a:endParaRPr>
                </a:p>
              </p:txBody>
            </p:sp>
            <p:sp>
              <p:nvSpPr>
                <p:cNvPr id="12" name="Rectangle 11"/>
                <p:cNvSpPr/>
                <p:nvPr/>
              </p:nvSpPr>
              <p:spPr>
                <a:xfrm>
                  <a:off x="5867400" y="457200"/>
                  <a:ext cx="1600200" cy="6858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Times New Roman" pitchFamily="18" charset="0"/>
                    <a:cs typeface="Times New Roman" pitchFamily="18" charset="0"/>
                  </a:endParaRPr>
                </a:p>
              </p:txBody>
            </p:sp>
            <p:sp>
              <p:nvSpPr>
                <p:cNvPr id="13" name="Isosceles Triangle 12"/>
                <p:cNvSpPr/>
                <p:nvPr/>
              </p:nvSpPr>
              <p:spPr>
                <a:xfrm>
                  <a:off x="838200" y="2971800"/>
                  <a:ext cx="762000" cy="990600"/>
                </a:xfrm>
                <a:prstGeom prst="triangl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Times New Roman" pitchFamily="18" charset="0"/>
                    <a:cs typeface="Times New Roman" pitchFamily="18" charset="0"/>
                  </a:endParaRPr>
                </a:p>
              </p:txBody>
            </p:sp>
            <p:sp>
              <p:nvSpPr>
                <p:cNvPr id="14" name="Isosceles Triangle 13"/>
                <p:cNvSpPr/>
                <p:nvPr/>
              </p:nvSpPr>
              <p:spPr>
                <a:xfrm>
                  <a:off x="7315200" y="1981200"/>
                  <a:ext cx="762000" cy="990600"/>
                </a:xfrm>
                <a:prstGeom prst="triangl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Times New Roman" pitchFamily="18" charset="0"/>
                    <a:cs typeface="Times New Roman" pitchFamily="18" charset="0"/>
                  </a:endParaRPr>
                </a:p>
              </p:txBody>
            </p:sp>
            <p:sp>
              <p:nvSpPr>
                <p:cNvPr id="15" name="Rectangle 14"/>
                <p:cNvSpPr/>
                <p:nvPr/>
              </p:nvSpPr>
              <p:spPr>
                <a:xfrm>
                  <a:off x="7315200" y="3733800"/>
                  <a:ext cx="914400" cy="762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Times New Roman" pitchFamily="18" charset="0"/>
                    <a:cs typeface="Times New Roman" pitchFamily="18" charset="0"/>
                  </a:endParaRPr>
                </a:p>
              </p:txBody>
            </p:sp>
            <p:sp>
              <p:nvSpPr>
                <p:cNvPr id="16" name="TextBox 15"/>
                <p:cNvSpPr txBox="1"/>
                <p:nvPr/>
              </p:nvSpPr>
              <p:spPr>
                <a:xfrm>
                  <a:off x="2438400" y="5791200"/>
                  <a:ext cx="25908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TREE GROWTH COMPONENT</a:t>
                  </a:r>
                  <a:endParaRPr lang="en-US" sz="1200" dirty="0">
                    <a:latin typeface="Times New Roman" pitchFamily="18" charset="0"/>
                    <a:cs typeface="Times New Roman" pitchFamily="18" charset="0"/>
                  </a:endParaRPr>
                </a:p>
              </p:txBody>
            </p:sp>
            <p:sp>
              <p:nvSpPr>
                <p:cNvPr id="17" name="TextBox 16"/>
                <p:cNvSpPr txBox="1"/>
                <p:nvPr/>
              </p:nvSpPr>
              <p:spPr>
                <a:xfrm>
                  <a:off x="1600200" y="609600"/>
                  <a:ext cx="11430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Site Index</a:t>
                  </a:r>
                  <a:endParaRPr lang="en-US" sz="1200" dirty="0">
                    <a:latin typeface="Times New Roman" pitchFamily="18" charset="0"/>
                    <a:cs typeface="Times New Roman" pitchFamily="18" charset="0"/>
                  </a:endParaRPr>
                </a:p>
              </p:txBody>
            </p:sp>
            <p:sp>
              <p:nvSpPr>
                <p:cNvPr id="18" name="TextBox 17"/>
                <p:cNvSpPr txBox="1"/>
                <p:nvPr/>
              </p:nvSpPr>
              <p:spPr>
                <a:xfrm>
                  <a:off x="5867400" y="457200"/>
                  <a:ext cx="1600200" cy="646331"/>
                </a:xfrm>
                <a:prstGeom prst="rect">
                  <a:avLst/>
                </a:prstGeom>
                <a:noFill/>
              </p:spPr>
              <p:txBody>
                <a:bodyPr wrap="square" rtlCol="0">
                  <a:spAutoFit/>
                </a:bodyPr>
                <a:lstStyle/>
                <a:p>
                  <a:r>
                    <a:rPr lang="en-US" sz="1200" dirty="0" smtClean="0">
                      <a:latin typeface="Times New Roman" pitchFamily="18" charset="0"/>
                      <a:cs typeface="Times New Roman" pitchFamily="18" charset="0"/>
                    </a:rPr>
                    <a:t>Size, distance and number of neighboring trees</a:t>
                  </a:r>
                  <a:endParaRPr lang="en-US" sz="1200" dirty="0">
                    <a:latin typeface="Times New Roman" pitchFamily="18" charset="0"/>
                    <a:cs typeface="Times New Roman" pitchFamily="18" charset="0"/>
                  </a:endParaRPr>
                </a:p>
              </p:txBody>
            </p:sp>
            <p:sp>
              <p:nvSpPr>
                <p:cNvPr id="20" name="TextBox 19"/>
                <p:cNvSpPr txBox="1"/>
                <p:nvPr/>
              </p:nvSpPr>
              <p:spPr>
                <a:xfrm>
                  <a:off x="914400" y="3505200"/>
                  <a:ext cx="914400" cy="461665"/>
                </a:xfrm>
                <a:prstGeom prst="rect">
                  <a:avLst/>
                </a:prstGeom>
                <a:noFill/>
              </p:spPr>
              <p:txBody>
                <a:bodyPr wrap="square" rtlCol="0">
                  <a:spAutoFit/>
                </a:bodyPr>
                <a:lstStyle/>
                <a:p>
                  <a:r>
                    <a:rPr lang="en-US" sz="1200" dirty="0" err="1" smtClean="0">
                      <a:latin typeface="Times New Roman" pitchFamily="18" charset="0"/>
                      <a:cs typeface="Times New Roman" pitchFamily="18" charset="0"/>
                    </a:rPr>
                    <a:t>Feritili</a:t>
                  </a:r>
                  <a:endParaRPr lang="en-US" sz="1200" dirty="0" smtClean="0">
                    <a:latin typeface="Times New Roman" pitchFamily="18" charset="0"/>
                    <a:cs typeface="Times New Roman" pitchFamily="18" charset="0"/>
                  </a:endParaRPr>
                </a:p>
                <a:p>
                  <a:r>
                    <a:rPr lang="en-US" sz="1200" dirty="0" err="1" smtClean="0">
                      <a:latin typeface="Times New Roman" pitchFamily="18" charset="0"/>
                      <a:cs typeface="Times New Roman" pitchFamily="18" charset="0"/>
                    </a:rPr>
                    <a:t>zation</a:t>
                  </a:r>
                  <a:endParaRPr lang="en-US" sz="1200" dirty="0">
                    <a:latin typeface="Times New Roman" pitchFamily="18" charset="0"/>
                    <a:cs typeface="Times New Roman" pitchFamily="18" charset="0"/>
                  </a:endParaRPr>
                </a:p>
              </p:txBody>
            </p:sp>
            <p:sp>
              <p:nvSpPr>
                <p:cNvPr id="21" name="TextBox 20"/>
                <p:cNvSpPr txBox="1"/>
                <p:nvPr/>
              </p:nvSpPr>
              <p:spPr>
                <a:xfrm>
                  <a:off x="2819400" y="2286000"/>
                  <a:ext cx="762000" cy="461665"/>
                </a:xfrm>
                <a:prstGeom prst="rect">
                  <a:avLst/>
                </a:prstGeom>
                <a:noFill/>
              </p:spPr>
              <p:txBody>
                <a:bodyPr wrap="square" rtlCol="0">
                  <a:spAutoFit/>
                </a:bodyPr>
                <a:lstStyle/>
                <a:p>
                  <a:r>
                    <a:rPr lang="en-US" sz="1200" dirty="0" smtClean="0">
                      <a:latin typeface="Times New Roman" pitchFamily="18" charset="0"/>
                      <a:cs typeface="Times New Roman" pitchFamily="18" charset="0"/>
                    </a:rPr>
                    <a:t>DBH Growth</a:t>
                  </a:r>
                  <a:endParaRPr lang="en-US" sz="1200" dirty="0">
                    <a:latin typeface="Times New Roman" pitchFamily="18" charset="0"/>
                    <a:cs typeface="Times New Roman" pitchFamily="18" charset="0"/>
                  </a:endParaRPr>
                </a:p>
              </p:txBody>
            </p:sp>
            <p:sp>
              <p:nvSpPr>
                <p:cNvPr id="22" name="TextBox 21"/>
                <p:cNvSpPr txBox="1"/>
                <p:nvPr/>
              </p:nvSpPr>
              <p:spPr>
                <a:xfrm>
                  <a:off x="4724400" y="1905000"/>
                  <a:ext cx="609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DBH</a:t>
                  </a:r>
                  <a:endParaRPr lang="en-US" sz="1200" dirty="0">
                    <a:latin typeface="Times New Roman" pitchFamily="18" charset="0"/>
                    <a:cs typeface="Times New Roman" pitchFamily="18" charset="0"/>
                  </a:endParaRPr>
                </a:p>
              </p:txBody>
            </p:sp>
            <p:sp>
              <p:nvSpPr>
                <p:cNvPr id="23" name="TextBox 22"/>
                <p:cNvSpPr txBox="1"/>
                <p:nvPr/>
              </p:nvSpPr>
              <p:spPr>
                <a:xfrm>
                  <a:off x="2819400" y="3505200"/>
                  <a:ext cx="914400" cy="461665"/>
                </a:xfrm>
                <a:prstGeom prst="rect">
                  <a:avLst/>
                </a:prstGeom>
                <a:noFill/>
              </p:spPr>
              <p:txBody>
                <a:bodyPr wrap="square" rtlCol="0">
                  <a:spAutoFit/>
                </a:bodyPr>
                <a:lstStyle/>
                <a:p>
                  <a:r>
                    <a:rPr lang="en-US" sz="1200" dirty="0" smtClean="0">
                      <a:latin typeface="Times New Roman" pitchFamily="18" charset="0"/>
                      <a:cs typeface="Times New Roman" pitchFamily="18" charset="0"/>
                    </a:rPr>
                    <a:t>Height Growth</a:t>
                  </a:r>
                  <a:endParaRPr lang="en-US" sz="1200" dirty="0">
                    <a:latin typeface="Times New Roman" pitchFamily="18" charset="0"/>
                    <a:cs typeface="Times New Roman" pitchFamily="18" charset="0"/>
                  </a:endParaRPr>
                </a:p>
              </p:txBody>
            </p:sp>
            <p:sp>
              <p:nvSpPr>
                <p:cNvPr id="24" name="TextBox 23"/>
                <p:cNvSpPr txBox="1"/>
                <p:nvPr/>
              </p:nvSpPr>
              <p:spPr>
                <a:xfrm>
                  <a:off x="4114800" y="2895600"/>
                  <a:ext cx="762000" cy="461665"/>
                </a:xfrm>
                <a:prstGeom prst="rect">
                  <a:avLst/>
                </a:prstGeom>
                <a:noFill/>
              </p:spPr>
              <p:txBody>
                <a:bodyPr wrap="square" rtlCol="0">
                  <a:spAutoFit/>
                </a:bodyPr>
                <a:lstStyle/>
                <a:p>
                  <a:r>
                    <a:rPr lang="en-US" sz="1200" dirty="0" smtClean="0">
                      <a:latin typeface="Times New Roman" pitchFamily="18" charset="0"/>
                      <a:cs typeface="Times New Roman" pitchFamily="18" charset="0"/>
                    </a:rPr>
                    <a:t>Crown Ratio</a:t>
                  </a:r>
                  <a:endParaRPr lang="en-US" sz="1200" dirty="0">
                    <a:latin typeface="Times New Roman" pitchFamily="18" charset="0"/>
                    <a:cs typeface="Times New Roman" pitchFamily="18" charset="0"/>
                  </a:endParaRPr>
                </a:p>
              </p:txBody>
            </p:sp>
            <p:sp>
              <p:nvSpPr>
                <p:cNvPr id="25" name="TextBox 24"/>
                <p:cNvSpPr txBox="1"/>
                <p:nvPr/>
              </p:nvSpPr>
              <p:spPr>
                <a:xfrm>
                  <a:off x="5410200" y="2743200"/>
                  <a:ext cx="838200" cy="461665"/>
                </a:xfrm>
                <a:prstGeom prst="rect">
                  <a:avLst/>
                </a:prstGeom>
                <a:noFill/>
              </p:spPr>
              <p:txBody>
                <a:bodyPr wrap="square" rtlCol="0">
                  <a:spAutoFit/>
                </a:bodyPr>
                <a:lstStyle/>
                <a:p>
                  <a:r>
                    <a:rPr lang="en-US" sz="1200" dirty="0" smtClean="0">
                      <a:latin typeface="Times New Roman" pitchFamily="18" charset="0"/>
                      <a:cs typeface="Times New Roman" pitchFamily="18" charset="0"/>
                    </a:rPr>
                    <a:t>Competit-ion</a:t>
                  </a:r>
                  <a:endParaRPr lang="en-US" sz="1200" dirty="0">
                    <a:latin typeface="Times New Roman" pitchFamily="18" charset="0"/>
                    <a:cs typeface="Times New Roman" pitchFamily="18" charset="0"/>
                  </a:endParaRPr>
                </a:p>
              </p:txBody>
            </p:sp>
            <p:sp>
              <p:nvSpPr>
                <p:cNvPr id="26" name="TextBox 25"/>
                <p:cNvSpPr txBox="1"/>
                <p:nvPr/>
              </p:nvSpPr>
              <p:spPr>
                <a:xfrm>
                  <a:off x="4729065" y="4222315"/>
                  <a:ext cx="855306" cy="303561"/>
                </a:xfrm>
                <a:prstGeom prst="rect">
                  <a:avLst/>
                </a:prstGeom>
                <a:noFill/>
              </p:spPr>
              <p:txBody>
                <a:bodyPr wrap="square" rtlCol="0">
                  <a:spAutoFit/>
                </a:bodyPr>
                <a:lstStyle/>
                <a:p>
                  <a:r>
                    <a:rPr lang="en-US" sz="1200" dirty="0" smtClean="0">
                      <a:latin typeface="Times New Roman" pitchFamily="18" charset="0"/>
                      <a:cs typeface="Times New Roman" pitchFamily="18" charset="0"/>
                    </a:rPr>
                    <a:t>  Mortality</a:t>
                  </a:r>
                  <a:endParaRPr lang="en-US" sz="1200" dirty="0">
                    <a:latin typeface="Times New Roman" pitchFamily="18" charset="0"/>
                    <a:cs typeface="Times New Roman" pitchFamily="18" charset="0"/>
                  </a:endParaRPr>
                </a:p>
              </p:txBody>
            </p:sp>
            <p:sp>
              <p:nvSpPr>
                <p:cNvPr id="27" name="TextBox 26"/>
                <p:cNvSpPr txBox="1"/>
                <p:nvPr/>
              </p:nvSpPr>
              <p:spPr>
                <a:xfrm>
                  <a:off x="3276600" y="4724400"/>
                  <a:ext cx="609600" cy="461665"/>
                </a:xfrm>
                <a:prstGeom prst="rect">
                  <a:avLst/>
                </a:prstGeom>
                <a:noFill/>
              </p:spPr>
              <p:txBody>
                <a:bodyPr wrap="square" rtlCol="0">
                  <a:spAutoFit/>
                </a:bodyPr>
                <a:lstStyle/>
                <a:p>
                  <a:r>
                    <a:rPr lang="en-US" sz="1200" dirty="0" smtClean="0">
                      <a:latin typeface="Times New Roman" pitchFamily="18" charset="0"/>
                      <a:cs typeface="Times New Roman" pitchFamily="18" charset="0"/>
                    </a:rPr>
                    <a:t>Total height</a:t>
                  </a:r>
                  <a:endParaRPr lang="en-US" sz="1200" dirty="0">
                    <a:latin typeface="Times New Roman" pitchFamily="18" charset="0"/>
                    <a:cs typeface="Times New Roman" pitchFamily="18" charset="0"/>
                  </a:endParaRPr>
                </a:p>
              </p:txBody>
            </p:sp>
            <p:sp>
              <p:nvSpPr>
                <p:cNvPr id="28" name="TextBox 27"/>
                <p:cNvSpPr txBox="1"/>
                <p:nvPr/>
              </p:nvSpPr>
              <p:spPr>
                <a:xfrm>
                  <a:off x="7315200" y="2667000"/>
                  <a:ext cx="8382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Thinning</a:t>
                  </a:r>
                  <a:endParaRPr lang="en-US" sz="1200" dirty="0">
                    <a:latin typeface="Times New Roman" pitchFamily="18" charset="0"/>
                    <a:cs typeface="Times New Roman" pitchFamily="18" charset="0"/>
                  </a:endParaRPr>
                </a:p>
              </p:txBody>
            </p:sp>
            <p:sp>
              <p:nvSpPr>
                <p:cNvPr id="29" name="TextBox 28"/>
                <p:cNvSpPr txBox="1"/>
                <p:nvPr/>
              </p:nvSpPr>
              <p:spPr>
                <a:xfrm>
                  <a:off x="7315200" y="3810000"/>
                  <a:ext cx="990600" cy="646331"/>
                </a:xfrm>
                <a:prstGeom prst="rect">
                  <a:avLst/>
                </a:prstGeom>
                <a:noFill/>
              </p:spPr>
              <p:txBody>
                <a:bodyPr wrap="square" rtlCol="0">
                  <a:spAutoFit/>
                </a:bodyPr>
                <a:lstStyle/>
                <a:p>
                  <a:r>
                    <a:rPr lang="en-US" sz="1200" dirty="0" smtClean="0">
                      <a:latin typeface="Times New Roman" pitchFamily="18" charset="0"/>
                      <a:cs typeface="Times New Roman" pitchFamily="18" charset="0"/>
                    </a:rPr>
                    <a:t>Hardwood competition level</a:t>
                  </a:r>
                  <a:endParaRPr lang="en-US" sz="1200" dirty="0">
                    <a:latin typeface="Times New Roman" pitchFamily="18" charset="0"/>
                    <a:cs typeface="Times New Roman" pitchFamily="18" charset="0"/>
                  </a:endParaRPr>
                </a:p>
              </p:txBody>
            </p:sp>
            <p:sp>
              <p:nvSpPr>
                <p:cNvPr id="30" name="Rectangle 29"/>
                <p:cNvSpPr/>
                <p:nvPr/>
              </p:nvSpPr>
              <p:spPr>
                <a:xfrm>
                  <a:off x="685800" y="381000"/>
                  <a:ext cx="7620000" cy="6096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hape 31"/>
                <p:cNvCxnSpPr>
                  <a:stCxn id="13" idx="0"/>
                  <a:endCxn id="11" idx="1"/>
                </p:cNvCxnSpPr>
                <p:nvPr/>
              </p:nvCxnSpPr>
              <p:spPr>
                <a:xfrm rot="5400000" flipH="1" flipV="1">
                  <a:off x="247650" y="1695450"/>
                  <a:ext cx="2247900" cy="304800"/>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4" idx="1"/>
                </p:cNvCxnSpPr>
                <p:nvPr/>
              </p:nvCxnSpPr>
              <p:spPr>
                <a:xfrm>
                  <a:off x="2057400" y="914400"/>
                  <a:ext cx="797392" cy="25499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2" idx="2"/>
                </p:cNvCxnSpPr>
                <p:nvPr/>
              </p:nvCxnSpPr>
              <p:spPr>
                <a:xfrm flipH="1">
                  <a:off x="6019800" y="1143000"/>
                  <a:ext cx="647700" cy="1524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5" idx="0"/>
                  <a:endCxn id="25" idx="3"/>
                </p:cNvCxnSpPr>
                <p:nvPr/>
              </p:nvCxnSpPr>
              <p:spPr>
                <a:xfrm flipH="1" flipV="1">
                  <a:off x="6248400" y="2974033"/>
                  <a:ext cx="1524000" cy="7597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5" idx="5"/>
                  <a:endCxn id="8" idx="0"/>
                </p:cNvCxnSpPr>
                <p:nvPr/>
              </p:nvCxnSpPr>
              <p:spPr>
                <a:xfrm>
                  <a:off x="5222408" y="2326808"/>
                  <a:ext cx="568792" cy="3401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7" idx="1"/>
                  <a:endCxn id="21" idx="3"/>
                </p:cNvCxnSpPr>
                <p:nvPr/>
              </p:nvCxnSpPr>
              <p:spPr>
                <a:xfrm flipH="1" flipV="1">
                  <a:off x="3581400" y="2516833"/>
                  <a:ext cx="568792" cy="33795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7" idx="3"/>
                </p:cNvCxnSpPr>
                <p:nvPr/>
              </p:nvCxnSpPr>
              <p:spPr>
                <a:xfrm flipH="1">
                  <a:off x="3505200" y="3393608"/>
                  <a:ext cx="644992" cy="2639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7" idx="5"/>
                  <a:endCxn id="6" idx="0"/>
                </p:cNvCxnSpPr>
                <p:nvPr/>
              </p:nvCxnSpPr>
              <p:spPr>
                <a:xfrm>
                  <a:off x="4689008" y="3393608"/>
                  <a:ext cx="492592" cy="5687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4" idx="5"/>
                  <a:endCxn id="9" idx="0"/>
                </p:cNvCxnSpPr>
                <p:nvPr/>
              </p:nvCxnSpPr>
              <p:spPr>
                <a:xfrm>
                  <a:off x="3393608" y="4003208"/>
                  <a:ext cx="187792" cy="5687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4" idx="0"/>
                  <a:endCxn id="2" idx="4"/>
                </p:cNvCxnSpPr>
                <p:nvPr/>
              </p:nvCxnSpPr>
              <p:spPr>
                <a:xfrm flipV="1">
                  <a:off x="3124200" y="2895600"/>
                  <a:ext cx="381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2" idx="7"/>
                  <a:endCxn id="5" idx="2"/>
                </p:cNvCxnSpPr>
                <p:nvPr/>
              </p:nvCxnSpPr>
              <p:spPr>
                <a:xfrm flipV="1">
                  <a:off x="3458648" y="2057400"/>
                  <a:ext cx="1113352" cy="1877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25" idx="1"/>
                </p:cNvCxnSpPr>
                <p:nvPr/>
              </p:nvCxnSpPr>
              <p:spPr>
                <a:xfrm flipH="1">
                  <a:off x="4800600" y="2974033"/>
                  <a:ext cx="609600" cy="739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25" idx="1"/>
                  <a:endCxn id="21" idx="3"/>
                </p:cNvCxnSpPr>
                <p:nvPr/>
              </p:nvCxnSpPr>
              <p:spPr>
                <a:xfrm flipH="1" flipV="1">
                  <a:off x="3581400" y="2516833"/>
                  <a:ext cx="18288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hape 65"/>
                <p:cNvCxnSpPr>
                  <a:stCxn id="14" idx="0"/>
                  <a:endCxn id="18" idx="3"/>
                </p:cNvCxnSpPr>
                <p:nvPr/>
              </p:nvCxnSpPr>
              <p:spPr>
                <a:xfrm rot="16200000" flipV="1">
                  <a:off x="6981483" y="1266483"/>
                  <a:ext cx="1200834" cy="228600"/>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019800" y="6172201"/>
                  <a:ext cx="22860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STAND LEVEL COMPONENT</a:t>
                  </a:r>
                  <a:endParaRPr lang="en-US" sz="1200" dirty="0">
                    <a:latin typeface="Times New Roman" pitchFamily="18" charset="0"/>
                    <a:cs typeface="Times New Roman" pitchFamily="18" charset="0"/>
                  </a:endParaRPr>
                </a:p>
              </p:txBody>
            </p:sp>
            <p:cxnSp>
              <p:nvCxnSpPr>
                <p:cNvPr id="69" name="Straight Arrow Connector 68"/>
                <p:cNvCxnSpPr>
                  <a:stCxn id="9" idx="1"/>
                  <a:endCxn id="4" idx="4"/>
                </p:cNvCxnSpPr>
                <p:nvPr/>
              </p:nvCxnSpPr>
              <p:spPr>
                <a:xfrm flipH="1" flipV="1">
                  <a:off x="3124200" y="4114800"/>
                  <a:ext cx="187792" cy="568792"/>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8" idx="2"/>
                  <a:endCxn id="6" idx="7"/>
                </p:cNvCxnSpPr>
                <p:nvPr/>
              </p:nvCxnSpPr>
              <p:spPr>
                <a:xfrm flipH="1">
                  <a:off x="5451008" y="3352800"/>
                  <a:ext cx="340192" cy="7211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26" idx="3"/>
                  <a:endCxn id="8" idx="2"/>
                </p:cNvCxnSpPr>
                <p:nvPr/>
              </p:nvCxnSpPr>
              <p:spPr>
                <a:xfrm flipV="1">
                  <a:off x="5584371" y="3352801"/>
                  <a:ext cx="206829" cy="1021295"/>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4" idx="7"/>
                  <a:endCxn id="7" idx="2"/>
                </p:cNvCxnSpPr>
                <p:nvPr/>
              </p:nvCxnSpPr>
              <p:spPr>
                <a:xfrm flipV="1">
                  <a:off x="3393608" y="3124200"/>
                  <a:ext cx="644992" cy="340192"/>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5" idx="1"/>
                  <a:endCxn id="2" idx="7"/>
                </p:cNvCxnSpPr>
                <p:nvPr/>
              </p:nvCxnSpPr>
              <p:spPr>
                <a:xfrm flipH="1">
                  <a:off x="3458648" y="1787992"/>
                  <a:ext cx="1224944" cy="45720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2" idx="5"/>
                </p:cNvCxnSpPr>
                <p:nvPr/>
              </p:nvCxnSpPr>
              <p:spPr>
                <a:xfrm>
                  <a:off x="3458648" y="2784008"/>
                  <a:ext cx="579952" cy="187792"/>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a:off x="838200" y="4343400"/>
                <a:ext cx="1600200" cy="646331"/>
              </a:xfrm>
              <a:prstGeom prst="rect">
                <a:avLst/>
              </a:prstGeom>
              <a:noFill/>
            </p:spPr>
            <p:txBody>
              <a:bodyPr wrap="square" rtlCol="0">
                <a:spAutoFit/>
              </a:bodyPr>
              <a:lstStyle/>
              <a:p>
                <a:r>
                  <a:rPr lang="en-US" sz="1200" dirty="0" smtClean="0">
                    <a:latin typeface="Times New Roman" pitchFamily="18" charset="0"/>
                    <a:cs typeface="Times New Roman" pitchFamily="18" charset="0"/>
                  </a:rPr>
                  <a:t>          Mathematical </a:t>
                </a:r>
              </a:p>
              <a:p>
                <a:r>
                  <a:rPr lang="en-US" sz="1200" dirty="0" smtClean="0">
                    <a:latin typeface="Times New Roman" pitchFamily="18" charset="0"/>
                    <a:cs typeface="Times New Roman" pitchFamily="18" charset="0"/>
                  </a:rPr>
                  <a:t>          relationship </a:t>
                </a:r>
              </a:p>
              <a:p>
                <a:r>
                  <a:rPr lang="en-US" sz="1200" dirty="0">
                    <a:latin typeface="Times New Roman" pitchFamily="18" charset="0"/>
                    <a:cs typeface="Times New Roman" pitchFamily="18" charset="0"/>
                  </a:rPr>
                  <a:t> </a:t>
                </a:r>
                <a:r>
                  <a:rPr lang="en-US" sz="1200" dirty="0" smtClean="0">
                    <a:latin typeface="Times New Roman" pitchFamily="18" charset="0"/>
                    <a:cs typeface="Times New Roman" pitchFamily="18" charset="0"/>
                  </a:rPr>
                  <a:t>        Feedback path</a:t>
                </a:r>
                <a:endParaRPr lang="en-US" sz="1200" dirty="0">
                  <a:latin typeface="Times New Roman" pitchFamily="18" charset="0"/>
                  <a:cs typeface="Times New Roman" pitchFamily="18" charset="0"/>
                </a:endParaRPr>
              </a:p>
            </p:txBody>
          </p:sp>
          <p:cxnSp>
            <p:nvCxnSpPr>
              <p:cNvPr id="115" name="Straight Arrow Connector 114"/>
              <p:cNvCxnSpPr/>
              <p:nvPr/>
            </p:nvCxnSpPr>
            <p:spPr>
              <a:xfrm flipV="1">
                <a:off x="838200" y="4495800"/>
                <a:ext cx="381000" cy="22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flipV="1">
                <a:off x="838200" y="4865370"/>
                <a:ext cx="381000" cy="2233"/>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grpSp>
        <p:sp>
          <p:nvSpPr>
            <p:cNvPr id="171" name="Rectangle 170"/>
            <p:cNvSpPr/>
            <p:nvPr/>
          </p:nvSpPr>
          <p:spPr>
            <a:xfrm>
              <a:off x="7848600" y="304800"/>
              <a:ext cx="1295400" cy="1077218"/>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1600" b="1" dirty="0" smtClean="0">
                  <a:ln/>
                  <a:solidFill>
                    <a:schemeClr val="accent3"/>
                  </a:solidFill>
                </a:rPr>
                <a:t>GROWTH </a:t>
              </a:r>
            </a:p>
            <a:p>
              <a:pPr algn="ctr"/>
              <a:r>
                <a:rPr lang="en-US" sz="1600" b="1" dirty="0" smtClean="0">
                  <a:ln/>
                  <a:solidFill>
                    <a:schemeClr val="accent3"/>
                  </a:solidFill>
                </a:rPr>
                <a:t>&amp;</a:t>
              </a:r>
            </a:p>
            <a:p>
              <a:pPr algn="ctr"/>
              <a:r>
                <a:rPr lang="en-US" sz="1600" b="1" dirty="0" smtClean="0">
                  <a:ln/>
                  <a:solidFill>
                    <a:schemeClr val="accent3"/>
                  </a:solidFill>
                </a:rPr>
                <a:t> YIELD MODEL</a:t>
              </a:r>
              <a:endParaRPr lang="en-US" sz="1600" b="1" cap="none" spc="0" dirty="0">
                <a:ln/>
                <a:solidFill>
                  <a:schemeClr val="accent3"/>
                </a:solidFill>
                <a:effectLst/>
              </a:endParaRPr>
            </a:p>
          </p:txBody>
        </p:sp>
      </p:grpSp>
    </p:spTree>
    <p:extLst>
      <p:ext uri="{BB962C8B-B14F-4D97-AF65-F5344CB8AC3E}">
        <p14:creationId xmlns:p14="http://schemas.microsoft.com/office/powerpoint/2010/main" val="269209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92500" lnSpcReduction="10000"/>
          </a:bodyPr>
          <a:lstStyle/>
          <a:p>
            <a:pPr>
              <a:buNone/>
            </a:pPr>
            <a:r>
              <a:rPr lang="en-US" sz="2400" dirty="0"/>
              <a:t>3-PG (Physiological Principle in Prediction Growth</a:t>
            </a:r>
            <a:r>
              <a:rPr lang="en-US" sz="2400" dirty="0" smtClean="0"/>
              <a:t>)</a:t>
            </a:r>
          </a:p>
          <a:p>
            <a:pPr>
              <a:buNone/>
            </a:pPr>
            <a:endParaRPr lang="en-US" sz="2400" dirty="0" smtClean="0"/>
          </a:p>
          <a:p>
            <a:r>
              <a:rPr lang="en-US" sz="2000" b="1" dirty="0" smtClean="0"/>
              <a:t>3PG </a:t>
            </a:r>
            <a:r>
              <a:rPr lang="en-US" sz="2000" dirty="0" smtClean="0"/>
              <a:t>is a </a:t>
            </a:r>
            <a:r>
              <a:rPr lang="en-US" sz="2000" dirty="0"/>
              <a:t>generalized forest carbon allocation </a:t>
            </a:r>
            <a:r>
              <a:rPr lang="en-US" sz="2000" dirty="0" smtClean="0"/>
              <a:t>model </a:t>
            </a:r>
            <a:r>
              <a:rPr lang="en-US" sz="2000" dirty="0"/>
              <a:t>that </a:t>
            </a:r>
            <a:r>
              <a:rPr lang="en-US" sz="2000" dirty="0" smtClean="0"/>
              <a:t>uses </a:t>
            </a:r>
            <a:r>
              <a:rPr lang="en-US" sz="2000" dirty="0"/>
              <a:t>readily available data for </a:t>
            </a:r>
            <a:r>
              <a:rPr lang="en-US" sz="2000" dirty="0" smtClean="0"/>
              <a:t>inputs; </a:t>
            </a:r>
            <a:r>
              <a:rPr lang="en-US" sz="2000" dirty="0"/>
              <a:t>such as species growth tables, latitude, aspect, weather, stand age and </a:t>
            </a:r>
            <a:r>
              <a:rPr lang="en-US" sz="2000" dirty="0" smtClean="0"/>
              <a:t>stand </a:t>
            </a:r>
            <a:r>
              <a:rPr lang="en-US" sz="2000" dirty="0"/>
              <a:t>density to derive monthly estimates of GPP. Recent revisions allow the use of remotely-sensed estimates of leaf area index and basic soil </a:t>
            </a:r>
            <a:r>
              <a:rPr lang="en-US" sz="2000" dirty="0" smtClean="0"/>
              <a:t>information.</a:t>
            </a:r>
            <a:endParaRPr lang="en-US" sz="2000" dirty="0"/>
          </a:p>
          <a:p>
            <a:endParaRPr lang="en-US" sz="2000" dirty="0"/>
          </a:p>
          <a:p>
            <a:pPr lvl="0"/>
            <a:r>
              <a:rPr lang="en-US" sz="2000" dirty="0"/>
              <a:t>3-PG is hybrid model based on physiological processes and statistical growth and yield models</a:t>
            </a:r>
            <a:r>
              <a:rPr lang="en-US" sz="2000" dirty="0" smtClean="0"/>
              <a:t>.</a:t>
            </a:r>
          </a:p>
          <a:p>
            <a:pPr lvl="0"/>
            <a:endParaRPr lang="en-US" sz="2000" dirty="0"/>
          </a:p>
          <a:p>
            <a:pPr lvl="0"/>
            <a:r>
              <a:rPr lang="en-US" sz="2000" dirty="0"/>
              <a:t>Major </a:t>
            </a:r>
            <a:r>
              <a:rPr lang="en-US" sz="2000" dirty="0" smtClean="0"/>
              <a:t>physiological processes </a:t>
            </a:r>
            <a:r>
              <a:rPr lang="en-US" sz="2000" dirty="0"/>
              <a:t>involved that govern the growth are interception of solar energy, it's conversion to biomass, and the distribution of biomass to tree components</a:t>
            </a:r>
            <a:r>
              <a:rPr lang="en-US" sz="2000" dirty="0" smtClean="0"/>
              <a:t>.</a:t>
            </a:r>
          </a:p>
          <a:p>
            <a:pPr lvl="0"/>
            <a:endParaRPr lang="en-US" sz="2000" dirty="0"/>
          </a:p>
          <a:p>
            <a:pPr lvl="0"/>
            <a:r>
              <a:rPr lang="en-US" sz="2000" dirty="0"/>
              <a:t>Model </a:t>
            </a:r>
            <a:r>
              <a:rPr lang="en-US" sz="2000" dirty="0" smtClean="0"/>
              <a:t>utilizes </a:t>
            </a:r>
            <a:r>
              <a:rPr lang="en-US" sz="2000" dirty="0"/>
              <a:t>easily obtained weather and site condition data along with the biology of species and can be used to simulate growth and yield of forest stands and the effects of environment factors</a:t>
            </a:r>
            <a:r>
              <a:rPr lang="en-US" sz="2000" dirty="0" smtClean="0"/>
              <a:t>.</a:t>
            </a:r>
          </a:p>
          <a:p>
            <a:pPr lvl="0"/>
            <a:endParaRPr lang="en-US" sz="2000" dirty="0"/>
          </a:p>
          <a:p>
            <a:endParaRPr lang="en-US" dirty="0"/>
          </a:p>
        </p:txBody>
      </p:sp>
    </p:spTree>
    <p:extLst>
      <p:ext uri="{BB962C8B-B14F-4D97-AF65-F5344CB8AC3E}">
        <p14:creationId xmlns:p14="http://schemas.microsoft.com/office/powerpoint/2010/main" val="4041195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7" name="Group 166"/>
          <p:cNvGrpSpPr/>
          <p:nvPr/>
        </p:nvGrpSpPr>
        <p:grpSpPr>
          <a:xfrm>
            <a:off x="457200" y="228600"/>
            <a:ext cx="8686800" cy="6327577"/>
            <a:chOff x="457200" y="228600"/>
            <a:chExt cx="8686800" cy="6327577"/>
          </a:xfrm>
        </p:grpSpPr>
        <p:sp>
          <p:nvSpPr>
            <p:cNvPr id="2" name="Rectangle 1"/>
            <p:cNvSpPr/>
            <p:nvPr/>
          </p:nvSpPr>
          <p:spPr>
            <a:xfrm>
              <a:off x="5410200" y="1600200"/>
              <a:ext cx="1219200" cy="304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Times New Roman" pitchFamily="18" charset="0"/>
                <a:cs typeface="Times New Roman" pitchFamily="18" charset="0"/>
              </a:endParaRPr>
            </a:p>
          </p:txBody>
        </p:sp>
        <p:sp>
          <p:nvSpPr>
            <p:cNvPr id="3" name="Rectangle 2"/>
            <p:cNvSpPr/>
            <p:nvPr/>
          </p:nvSpPr>
          <p:spPr>
            <a:xfrm>
              <a:off x="5170170" y="2514600"/>
              <a:ext cx="1600200" cy="4572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Times New Roman" pitchFamily="18" charset="0"/>
                <a:cs typeface="Times New Roman" pitchFamily="18" charset="0"/>
              </a:endParaRPr>
            </a:p>
          </p:txBody>
        </p:sp>
        <p:sp>
          <p:nvSpPr>
            <p:cNvPr id="4" name="Rectangle 3"/>
            <p:cNvSpPr/>
            <p:nvPr/>
          </p:nvSpPr>
          <p:spPr>
            <a:xfrm>
              <a:off x="5078730" y="3276600"/>
              <a:ext cx="1676400" cy="609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Times New Roman" pitchFamily="18" charset="0"/>
                <a:cs typeface="Times New Roman" pitchFamily="18" charset="0"/>
              </a:endParaRPr>
            </a:p>
          </p:txBody>
        </p:sp>
        <p:sp>
          <p:nvSpPr>
            <p:cNvPr id="5" name="Diamond 4"/>
            <p:cNvSpPr/>
            <p:nvPr/>
          </p:nvSpPr>
          <p:spPr>
            <a:xfrm>
              <a:off x="4998720" y="4191000"/>
              <a:ext cx="1828800" cy="838200"/>
            </a:xfrm>
            <a:prstGeom prst="diamond">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Times New Roman" pitchFamily="18" charset="0"/>
                <a:cs typeface="Times New Roman" pitchFamily="18" charset="0"/>
              </a:endParaRPr>
            </a:p>
          </p:txBody>
        </p:sp>
        <p:sp>
          <p:nvSpPr>
            <p:cNvPr id="6" name="Rectangle 5"/>
            <p:cNvSpPr/>
            <p:nvPr/>
          </p:nvSpPr>
          <p:spPr>
            <a:xfrm>
              <a:off x="5196840" y="5334000"/>
              <a:ext cx="1447800" cy="533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Times New Roman" pitchFamily="18" charset="0"/>
                <a:cs typeface="Times New Roman" pitchFamily="18" charset="0"/>
              </a:endParaRPr>
            </a:p>
          </p:txBody>
        </p:sp>
        <p:sp>
          <p:nvSpPr>
            <p:cNvPr id="7" name="Rectangle 6"/>
            <p:cNvSpPr/>
            <p:nvPr/>
          </p:nvSpPr>
          <p:spPr>
            <a:xfrm>
              <a:off x="3200400" y="4472940"/>
              <a:ext cx="990600" cy="381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Times New Roman" pitchFamily="18" charset="0"/>
                <a:cs typeface="Times New Roman" pitchFamily="18" charset="0"/>
              </a:endParaRPr>
            </a:p>
          </p:txBody>
        </p:sp>
        <p:sp>
          <p:nvSpPr>
            <p:cNvPr id="8" name="Diamond 7"/>
            <p:cNvSpPr/>
            <p:nvPr/>
          </p:nvSpPr>
          <p:spPr>
            <a:xfrm>
              <a:off x="7315200" y="1447800"/>
              <a:ext cx="1219200" cy="609600"/>
            </a:xfrm>
            <a:prstGeom prst="diamond">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Times New Roman" pitchFamily="18" charset="0"/>
                <a:cs typeface="Times New Roman" pitchFamily="18" charset="0"/>
              </a:endParaRPr>
            </a:p>
          </p:txBody>
        </p:sp>
        <p:sp>
          <p:nvSpPr>
            <p:cNvPr id="9" name="Rectangle 8"/>
            <p:cNvSpPr/>
            <p:nvPr/>
          </p:nvSpPr>
          <p:spPr>
            <a:xfrm>
              <a:off x="7620000" y="2514600"/>
              <a:ext cx="914400" cy="3581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Times New Roman" pitchFamily="18" charset="0"/>
                <a:cs typeface="Times New Roman" pitchFamily="18" charset="0"/>
              </a:endParaRPr>
            </a:p>
          </p:txBody>
        </p:sp>
        <p:sp>
          <p:nvSpPr>
            <p:cNvPr id="10" name="Rectangle 9"/>
            <p:cNvSpPr/>
            <p:nvPr/>
          </p:nvSpPr>
          <p:spPr>
            <a:xfrm>
              <a:off x="3276600" y="1143000"/>
              <a:ext cx="914400" cy="4572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Times New Roman" pitchFamily="18" charset="0"/>
                <a:cs typeface="Times New Roman" pitchFamily="18" charset="0"/>
              </a:endParaRPr>
            </a:p>
          </p:txBody>
        </p:sp>
        <p:sp>
          <p:nvSpPr>
            <p:cNvPr id="11" name="Rectangle 10"/>
            <p:cNvSpPr/>
            <p:nvPr/>
          </p:nvSpPr>
          <p:spPr>
            <a:xfrm>
              <a:off x="3124200" y="2312670"/>
              <a:ext cx="1143000" cy="4572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Times New Roman" pitchFamily="18" charset="0"/>
                <a:cs typeface="Times New Roman" pitchFamily="18" charset="0"/>
              </a:endParaRPr>
            </a:p>
          </p:txBody>
        </p:sp>
        <p:sp>
          <p:nvSpPr>
            <p:cNvPr id="12" name="Diamond 11"/>
            <p:cNvSpPr/>
            <p:nvPr/>
          </p:nvSpPr>
          <p:spPr>
            <a:xfrm>
              <a:off x="2971800" y="3048000"/>
              <a:ext cx="1524000" cy="685800"/>
            </a:xfrm>
            <a:prstGeom prst="diamond">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Times New Roman" pitchFamily="18" charset="0"/>
                <a:cs typeface="Times New Roman" pitchFamily="18" charset="0"/>
              </a:endParaRPr>
            </a:p>
          </p:txBody>
        </p:sp>
        <p:sp>
          <p:nvSpPr>
            <p:cNvPr id="13" name="Rectangle 12"/>
            <p:cNvSpPr/>
            <p:nvPr/>
          </p:nvSpPr>
          <p:spPr>
            <a:xfrm>
              <a:off x="1295400" y="4038600"/>
              <a:ext cx="1066800" cy="381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Times New Roman" pitchFamily="18" charset="0"/>
                <a:cs typeface="Times New Roman" pitchFamily="18" charset="0"/>
              </a:endParaRPr>
            </a:p>
          </p:txBody>
        </p:sp>
        <p:sp>
          <p:nvSpPr>
            <p:cNvPr id="14" name="Diamond 13"/>
            <p:cNvSpPr/>
            <p:nvPr/>
          </p:nvSpPr>
          <p:spPr>
            <a:xfrm>
              <a:off x="1066800" y="1524000"/>
              <a:ext cx="1600200" cy="685800"/>
            </a:xfrm>
            <a:prstGeom prst="diamond">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Times New Roman" pitchFamily="18" charset="0"/>
                <a:cs typeface="Times New Roman" pitchFamily="18" charset="0"/>
              </a:endParaRPr>
            </a:p>
          </p:txBody>
        </p:sp>
        <p:sp>
          <p:nvSpPr>
            <p:cNvPr id="15" name="Cloud Callout 14"/>
            <p:cNvSpPr/>
            <p:nvPr/>
          </p:nvSpPr>
          <p:spPr>
            <a:xfrm>
              <a:off x="1219200" y="381000"/>
              <a:ext cx="1524000" cy="609600"/>
            </a:xfrm>
            <a:prstGeom prst="cloudCallou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Times New Roman" pitchFamily="18" charset="0"/>
                <a:cs typeface="Times New Roman" pitchFamily="18" charset="0"/>
              </a:endParaRPr>
            </a:p>
          </p:txBody>
        </p:sp>
        <p:sp>
          <p:nvSpPr>
            <p:cNvPr id="16" name="Oval 15"/>
            <p:cNvSpPr/>
            <p:nvPr/>
          </p:nvSpPr>
          <p:spPr>
            <a:xfrm>
              <a:off x="5440680" y="228600"/>
              <a:ext cx="1143000" cy="10668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Times New Roman" pitchFamily="18" charset="0"/>
                <a:cs typeface="Times New Roman" pitchFamily="18" charset="0"/>
              </a:endParaRPr>
            </a:p>
          </p:txBody>
        </p:sp>
        <p:sp>
          <p:nvSpPr>
            <p:cNvPr id="18" name="TextBox 17"/>
            <p:cNvSpPr txBox="1"/>
            <p:nvPr/>
          </p:nvSpPr>
          <p:spPr>
            <a:xfrm>
              <a:off x="5657850" y="521970"/>
              <a:ext cx="914400" cy="461665"/>
            </a:xfrm>
            <a:prstGeom prst="rect">
              <a:avLst/>
            </a:prstGeom>
            <a:noFill/>
            <a:ln>
              <a:noFill/>
            </a:ln>
          </p:spPr>
          <p:txBody>
            <a:bodyPr wrap="square" rtlCol="0">
              <a:spAutoFit/>
            </a:bodyPr>
            <a:lstStyle/>
            <a:p>
              <a:r>
                <a:rPr lang="en-US" sz="1200" dirty="0" smtClean="0">
                  <a:latin typeface="Times New Roman" pitchFamily="18" charset="0"/>
                  <a:cs typeface="Times New Roman" pitchFamily="18" charset="0"/>
                </a:rPr>
                <a:t>Radiation energy</a:t>
              </a:r>
              <a:endParaRPr lang="en-US" sz="1200" dirty="0">
                <a:latin typeface="Times New Roman" pitchFamily="18" charset="0"/>
                <a:cs typeface="Times New Roman" pitchFamily="18" charset="0"/>
              </a:endParaRPr>
            </a:p>
          </p:txBody>
        </p:sp>
        <p:sp>
          <p:nvSpPr>
            <p:cNvPr id="19" name="TextBox 18"/>
            <p:cNvSpPr txBox="1"/>
            <p:nvPr/>
          </p:nvSpPr>
          <p:spPr>
            <a:xfrm>
              <a:off x="5410200" y="1600200"/>
              <a:ext cx="1219200" cy="276999"/>
            </a:xfrm>
            <a:prstGeom prst="rect">
              <a:avLst/>
            </a:prstGeom>
            <a:noFill/>
            <a:ln>
              <a:noFill/>
            </a:ln>
          </p:spPr>
          <p:txBody>
            <a:bodyPr wrap="square" rtlCol="0">
              <a:spAutoFit/>
            </a:bodyPr>
            <a:lstStyle/>
            <a:p>
              <a:r>
                <a:rPr lang="en-US" sz="1200" dirty="0" smtClean="0">
                  <a:latin typeface="Times New Roman" pitchFamily="18" charset="0"/>
                  <a:cs typeface="Times New Roman" pitchFamily="18" charset="0"/>
                </a:rPr>
                <a:t>Foliage/leaf area</a:t>
              </a:r>
              <a:endParaRPr lang="en-US" sz="1200" dirty="0">
                <a:latin typeface="Times New Roman" pitchFamily="18" charset="0"/>
                <a:cs typeface="Times New Roman" pitchFamily="18" charset="0"/>
              </a:endParaRPr>
            </a:p>
          </p:txBody>
        </p:sp>
        <p:sp>
          <p:nvSpPr>
            <p:cNvPr id="20" name="TextBox 19"/>
            <p:cNvSpPr txBox="1"/>
            <p:nvPr/>
          </p:nvSpPr>
          <p:spPr>
            <a:xfrm>
              <a:off x="7620000" y="1600200"/>
              <a:ext cx="838200" cy="276999"/>
            </a:xfrm>
            <a:prstGeom prst="rect">
              <a:avLst/>
            </a:prstGeom>
            <a:noFill/>
            <a:ln>
              <a:noFill/>
            </a:ln>
          </p:spPr>
          <p:txBody>
            <a:bodyPr wrap="square" rtlCol="0">
              <a:spAutoFit/>
            </a:bodyPr>
            <a:lstStyle/>
            <a:p>
              <a:r>
                <a:rPr lang="en-US" sz="1200" dirty="0" smtClean="0">
                  <a:latin typeface="Times New Roman" pitchFamily="18" charset="0"/>
                  <a:cs typeface="Times New Roman" pitchFamily="18" charset="0"/>
                </a:rPr>
                <a:t>Litter fall</a:t>
              </a:r>
              <a:endParaRPr lang="en-US" sz="1200" dirty="0">
                <a:latin typeface="Times New Roman" pitchFamily="18" charset="0"/>
                <a:cs typeface="Times New Roman" pitchFamily="18" charset="0"/>
              </a:endParaRPr>
            </a:p>
          </p:txBody>
        </p:sp>
        <p:sp>
          <p:nvSpPr>
            <p:cNvPr id="21" name="TextBox 20"/>
            <p:cNvSpPr txBox="1"/>
            <p:nvPr/>
          </p:nvSpPr>
          <p:spPr>
            <a:xfrm>
              <a:off x="7620000" y="2590800"/>
              <a:ext cx="914400" cy="276999"/>
            </a:xfrm>
            <a:prstGeom prst="rect">
              <a:avLst/>
            </a:prstGeom>
            <a:noFill/>
            <a:ln>
              <a:noFill/>
            </a:ln>
          </p:spPr>
          <p:txBody>
            <a:bodyPr wrap="square" rtlCol="0">
              <a:spAutoFit/>
            </a:bodyPr>
            <a:lstStyle/>
            <a:p>
              <a:r>
                <a:rPr lang="en-US" sz="1200" dirty="0" smtClean="0">
                  <a:latin typeface="Times New Roman" pitchFamily="18" charset="0"/>
                  <a:cs typeface="Times New Roman" pitchFamily="18" charset="0"/>
                </a:rPr>
                <a:t>Nutrition</a:t>
              </a:r>
              <a:endParaRPr lang="en-US" sz="1200" dirty="0">
                <a:latin typeface="Times New Roman" pitchFamily="18" charset="0"/>
                <a:cs typeface="Times New Roman" pitchFamily="18" charset="0"/>
              </a:endParaRPr>
            </a:p>
          </p:txBody>
        </p:sp>
        <p:sp>
          <p:nvSpPr>
            <p:cNvPr id="22" name="TextBox 21"/>
            <p:cNvSpPr txBox="1"/>
            <p:nvPr/>
          </p:nvSpPr>
          <p:spPr>
            <a:xfrm>
              <a:off x="5181600" y="2514600"/>
              <a:ext cx="1447800" cy="461665"/>
            </a:xfrm>
            <a:prstGeom prst="rect">
              <a:avLst/>
            </a:prstGeom>
            <a:noFill/>
            <a:ln>
              <a:noFill/>
            </a:ln>
          </p:spPr>
          <p:txBody>
            <a:bodyPr wrap="square" rtlCol="0">
              <a:spAutoFit/>
            </a:bodyPr>
            <a:lstStyle/>
            <a:p>
              <a:r>
                <a:rPr lang="en-US" sz="1200" dirty="0" smtClean="0">
                  <a:latin typeface="Times New Roman" pitchFamily="18" charset="0"/>
                  <a:cs typeface="Times New Roman" pitchFamily="18" charset="0"/>
                </a:rPr>
                <a:t>Canopy quantum efficiency</a:t>
              </a:r>
              <a:endParaRPr lang="en-US" sz="1200" dirty="0">
                <a:latin typeface="Times New Roman" pitchFamily="18" charset="0"/>
                <a:cs typeface="Times New Roman" pitchFamily="18" charset="0"/>
              </a:endParaRPr>
            </a:p>
          </p:txBody>
        </p:sp>
        <p:sp>
          <p:nvSpPr>
            <p:cNvPr id="23" name="TextBox 22"/>
            <p:cNvSpPr txBox="1"/>
            <p:nvPr/>
          </p:nvSpPr>
          <p:spPr>
            <a:xfrm>
              <a:off x="5124450" y="3383280"/>
              <a:ext cx="1676400" cy="461665"/>
            </a:xfrm>
            <a:prstGeom prst="rect">
              <a:avLst/>
            </a:prstGeom>
            <a:noFill/>
            <a:ln>
              <a:noFill/>
            </a:ln>
          </p:spPr>
          <p:txBody>
            <a:bodyPr wrap="square" rtlCol="0">
              <a:spAutoFit/>
            </a:bodyPr>
            <a:lstStyle/>
            <a:p>
              <a:r>
                <a:rPr lang="en-US" sz="1200" dirty="0" smtClean="0">
                  <a:latin typeface="Times New Roman" pitchFamily="18" charset="0"/>
                  <a:cs typeface="Times New Roman" pitchFamily="18" charset="0"/>
                </a:rPr>
                <a:t>Primary (carbohydrate)</a:t>
              </a:r>
            </a:p>
            <a:p>
              <a:r>
                <a:rPr lang="en-US" sz="1200" dirty="0" smtClean="0">
                  <a:latin typeface="Times New Roman" pitchFamily="18" charset="0"/>
                  <a:cs typeface="Times New Roman" pitchFamily="18" charset="0"/>
                </a:rPr>
                <a:t>production</a:t>
              </a:r>
              <a:endParaRPr lang="en-US" sz="1200" dirty="0">
                <a:latin typeface="Times New Roman" pitchFamily="18" charset="0"/>
                <a:cs typeface="Times New Roman" pitchFamily="18" charset="0"/>
              </a:endParaRPr>
            </a:p>
          </p:txBody>
        </p:sp>
        <p:sp>
          <p:nvSpPr>
            <p:cNvPr id="24" name="TextBox 23"/>
            <p:cNvSpPr txBox="1"/>
            <p:nvPr/>
          </p:nvSpPr>
          <p:spPr>
            <a:xfrm>
              <a:off x="5425440" y="4373880"/>
              <a:ext cx="1143000" cy="461665"/>
            </a:xfrm>
            <a:prstGeom prst="rect">
              <a:avLst/>
            </a:prstGeom>
            <a:noFill/>
            <a:ln>
              <a:noFill/>
            </a:ln>
          </p:spPr>
          <p:txBody>
            <a:bodyPr wrap="square" rtlCol="0">
              <a:spAutoFit/>
            </a:bodyPr>
            <a:lstStyle/>
            <a:p>
              <a:r>
                <a:rPr lang="en-US" sz="1200" dirty="0" smtClean="0">
                  <a:latin typeface="Times New Roman" pitchFamily="18" charset="0"/>
                  <a:cs typeface="Times New Roman" pitchFamily="18" charset="0"/>
                </a:rPr>
                <a:t>Carbohydrate partitioning</a:t>
              </a:r>
              <a:endParaRPr lang="en-US" sz="1200" dirty="0">
                <a:latin typeface="Times New Roman" pitchFamily="18" charset="0"/>
                <a:cs typeface="Times New Roman" pitchFamily="18" charset="0"/>
              </a:endParaRPr>
            </a:p>
          </p:txBody>
        </p:sp>
        <p:sp>
          <p:nvSpPr>
            <p:cNvPr id="25" name="TextBox 24"/>
            <p:cNvSpPr txBox="1"/>
            <p:nvPr/>
          </p:nvSpPr>
          <p:spPr>
            <a:xfrm>
              <a:off x="5402580" y="5368290"/>
              <a:ext cx="1211580" cy="461665"/>
            </a:xfrm>
            <a:prstGeom prst="rect">
              <a:avLst/>
            </a:prstGeom>
            <a:noFill/>
            <a:ln>
              <a:noFill/>
            </a:ln>
          </p:spPr>
          <p:txBody>
            <a:bodyPr wrap="square" rtlCol="0">
              <a:spAutoFit/>
            </a:bodyPr>
            <a:lstStyle/>
            <a:p>
              <a:r>
                <a:rPr lang="en-US" sz="1200" dirty="0" smtClean="0">
                  <a:latin typeface="Times New Roman" pitchFamily="18" charset="0"/>
                  <a:cs typeface="Times New Roman" pitchFamily="18" charset="0"/>
                </a:rPr>
                <a:t>Root mass, root turnover</a:t>
              </a:r>
              <a:endParaRPr lang="en-US" sz="1200" dirty="0">
                <a:latin typeface="Times New Roman" pitchFamily="18" charset="0"/>
                <a:cs typeface="Times New Roman" pitchFamily="18" charset="0"/>
              </a:endParaRPr>
            </a:p>
          </p:txBody>
        </p:sp>
        <p:sp>
          <p:nvSpPr>
            <p:cNvPr id="26" name="TextBox 25"/>
            <p:cNvSpPr txBox="1"/>
            <p:nvPr/>
          </p:nvSpPr>
          <p:spPr>
            <a:xfrm>
              <a:off x="3505200" y="1219200"/>
              <a:ext cx="533400" cy="276999"/>
            </a:xfrm>
            <a:prstGeom prst="rect">
              <a:avLst/>
            </a:prstGeom>
            <a:noFill/>
            <a:ln>
              <a:noFill/>
            </a:ln>
          </p:spPr>
          <p:txBody>
            <a:bodyPr wrap="square" rtlCol="0">
              <a:spAutoFit/>
            </a:bodyPr>
            <a:lstStyle/>
            <a:p>
              <a:r>
                <a:rPr lang="en-US" sz="1200" dirty="0" smtClean="0">
                  <a:latin typeface="Times New Roman" pitchFamily="18" charset="0"/>
                  <a:cs typeface="Times New Roman" pitchFamily="18" charset="0"/>
                </a:rPr>
                <a:t>VPD</a:t>
              </a:r>
              <a:endParaRPr lang="en-US" sz="1200" dirty="0">
                <a:latin typeface="Times New Roman" pitchFamily="18" charset="0"/>
                <a:cs typeface="Times New Roman" pitchFamily="18" charset="0"/>
              </a:endParaRPr>
            </a:p>
          </p:txBody>
        </p:sp>
        <p:sp>
          <p:nvSpPr>
            <p:cNvPr id="27" name="TextBox 26"/>
            <p:cNvSpPr txBox="1"/>
            <p:nvPr/>
          </p:nvSpPr>
          <p:spPr>
            <a:xfrm>
              <a:off x="3200400" y="2312670"/>
              <a:ext cx="1066800" cy="461665"/>
            </a:xfrm>
            <a:prstGeom prst="rect">
              <a:avLst/>
            </a:prstGeom>
            <a:noFill/>
            <a:ln>
              <a:noFill/>
            </a:ln>
          </p:spPr>
          <p:txBody>
            <a:bodyPr wrap="square" rtlCol="0">
              <a:spAutoFit/>
            </a:bodyPr>
            <a:lstStyle/>
            <a:p>
              <a:r>
                <a:rPr lang="en-US" sz="1200" dirty="0" smtClean="0">
                  <a:latin typeface="Times New Roman" pitchFamily="18" charset="0"/>
                  <a:cs typeface="Times New Roman" pitchFamily="18" charset="0"/>
                </a:rPr>
                <a:t>Stomatal conductance</a:t>
              </a:r>
              <a:endParaRPr lang="en-US" sz="1200" dirty="0">
                <a:latin typeface="Times New Roman" pitchFamily="18" charset="0"/>
                <a:cs typeface="Times New Roman" pitchFamily="18" charset="0"/>
              </a:endParaRPr>
            </a:p>
          </p:txBody>
        </p:sp>
        <p:sp>
          <p:nvSpPr>
            <p:cNvPr id="28" name="TextBox 27"/>
            <p:cNvSpPr txBox="1"/>
            <p:nvPr/>
          </p:nvSpPr>
          <p:spPr>
            <a:xfrm>
              <a:off x="2971800" y="3276600"/>
              <a:ext cx="1447800" cy="276999"/>
            </a:xfrm>
            <a:prstGeom prst="rect">
              <a:avLst/>
            </a:prstGeom>
            <a:noFill/>
            <a:ln>
              <a:noFill/>
            </a:ln>
          </p:spPr>
          <p:txBody>
            <a:bodyPr wrap="square" rtlCol="0">
              <a:spAutoFit/>
            </a:bodyPr>
            <a:lstStyle/>
            <a:p>
              <a:r>
                <a:rPr lang="en-US" sz="1200" dirty="0">
                  <a:latin typeface="Times New Roman" pitchFamily="18" charset="0"/>
                  <a:cs typeface="Times New Roman" pitchFamily="18" charset="0"/>
                </a:rPr>
                <a:t> </a:t>
              </a:r>
              <a:r>
                <a:rPr lang="en-US" sz="1200" dirty="0" smtClean="0">
                  <a:latin typeface="Times New Roman" pitchFamily="18" charset="0"/>
                  <a:cs typeface="Times New Roman" pitchFamily="18" charset="0"/>
                </a:rPr>
                <a:t>     Transpiration</a:t>
              </a:r>
              <a:endParaRPr lang="en-US" sz="1200" dirty="0">
                <a:latin typeface="Times New Roman" pitchFamily="18" charset="0"/>
                <a:cs typeface="Times New Roman" pitchFamily="18" charset="0"/>
              </a:endParaRPr>
            </a:p>
          </p:txBody>
        </p:sp>
        <p:sp>
          <p:nvSpPr>
            <p:cNvPr id="29" name="TextBox 28"/>
            <p:cNvSpPr txBox="1"/>
            <p:nvPr/>
          </p:nvSpPr>
          <p:spPr>
            <a:xfrm>
              <a:off x="3394710" y="4514850"/>
              <a:ext cx="762000" cy="276999"/>
            </a:xfrm>
            <a:prstGeom prst="rect">
              <a:avLst/>
            </a:prstGeom>
            <a:noFill/>
            <a:ln>
              <a:noFill/>
            </a:ln>
          </p:spPr>
          <p:txBody>
            <a:bodyPr wrap="square" rtlCol="0">
              <a:spAutoFit/>
            </a:bodyPr>
            <a:lstStyle/>
            <a:p>
              <a:r>
                <a:rPr lang="en-US" sz="1200" dirty="0" smtClean="0">
                  <a:latin typeface="Times New Roman" pitchFamily="18" charset="0"/>
                  <a:cs typeface="Times New Roman" pitchFamily="18" charset="0"/>
                </a:rPr>
                <a:t>Stems</a:t>
              </a:r>
              <a:endParaRPr lang="en-US" sz="1200" dirty="0">
                <a:latin typeface="Times New Roman" pitchFamily="18" charset="0"/>
                <a:cs typeface="Times New Roman" pitchFamily="18" charset="0"/>
              </a:endParaRPr>
            </a:p>
          </p:txBody>
        </p:sp>
        <p:sp>
          <p:nvSpPr>
            <p:cNvPr id="30" name="TextBox 29"/>
            <p:cNvSpPr txBox="1"/>
            <p:nvPr/>
          </p:nvSpPr>
          <p:spPr>
            <a:xfrm>
              <a:off x="1600200" y="533400"/>
              <a:ext cx="1219200" cy="276999"/>
            </a:xfrm>
            <a:prstGeom prst="rect">
              <a:avLst/>
            </a:prstGeom>
            <a:noFill/>
            <a:ln>
              <a:noFill/>
            </a:ln>
          </p:spPr>
          <p:txBody>
            <a:bodyPr wrap="square" rtlCol="0">
              <a:spAutoFit/>
            </a:bodyPr>
            <a:lstStyle/>
            <a:p>
              <a:r>
                <a:rPr lang="en-US" sz="1200" dirty="0" smtClean="0">
                  <a:latin typeface="Times New Roman" pitchFamily="18" charset="0"/>
                  <a:cs typeface="Times New Roman" pitchFamily="18" charset="0"/>
                </a:rPr>
                <a:t>Rainfall</a:t>
              </a:r>
              <a:endParaRPr lang="en-US" sz="1200" dirty="0">
                <a:latin typeface="Times New Roman" pitchFamily="18" charset="0"/>
                <a:cs typeface="Times New Roman" pitchFamily="18" charset="0"/>
              </a:endParaRPr>
            </a:p>
          </p:txBody>
        </p:sp>
        <p:sp>
          <p:nvSpPr>
            <p:cNvPr id="31" name="TextBox 30"/>
            <p:cNvSpPr txBox="1"/>
            <p:nvPr/>
          </p:nvSpPr>
          <p:spPr>
            <a:xfrm>
              <a:off x="1447800" y="1607820"/>
              <a:ext cx="1066800" cy="461665"/>
            </a:xfrm>
            <a:prstGeom prst="rect">
              <a:avLst/>
            </a:prstGeom>
            <a:noFill/>
            <a:ln>
              <a:noFill/>
            </a:ln>
          </p:spPr>
          <p:txBody>
            <a:bodyPr wrap="square" rtlCol="0">
              <a:spAutoFit/>
            </a:bodyPr>
            <a:lstStyle/>
            <a:p>
              <a:r>
                <a:rPr lang="en-US" sz="1200" dirty="0" smtClean="0">
                  <a:latin typeface="Times New Roman" pitchFamily="18" charset="0"/>
                  <a:cs typeface="Times New Roman" pitchFamily="18" charset="0"/>
                </a:rPr>
                <a:t>Canopy interception</a:t>
              </a:r>
              <a:endParaRPr lang="en-US" sz="1200" dirty="0">
                <a:latin typeface="Times New Roman" pitchFamily="18" charset="0"/>
                <a:cs typeface="Times New Roman" pitchFamily="18" charset="0"/>
              </a:endParaRPr>
            </a:p>
          </p:txBody>
        </p:sp>
        <p:sp>
          <p:nvSpPr>
            <p:cNvPr id="32" name="TextBox 31"/>
            <p:cNvSpPr txBox="1"/>
            <p:nvPr/>
          </p:nvSpPr>
          <p:spPr>
            <a:xfrm>
              <a:off x="1363980" y="4084321"/>
              <a:ext cx="990600" cy="276999"/>
            </a:xfrm>
            <a:prstGeom prst="rect">
              <a:avLst/>
            </a:prstGeom>
            <a:noFill/>
            <a:ln>
              <a:noFill/>
            </a:ln>
          </p:spPr>
          <p:txBody>
            <a:bodyPr wrap="square" rtlCol="0">
              <a:spAutoFit/>
            </a:bodyPr>
            <a:lstStyle/>
            <a:p>
              <a:r>
                <a:rPr lang="en-US" sz="1200" dirty="0" smtClean="0">
                  <a:latin typeface="Times New Roman" pitchFamily="18" charset="0"/>
                  <a:cs typeface="Times New Roman" pitchFamily="18" charset="0"/>
                </a:rPr>
                <a:t>Soil water</a:t>
              </a:r>
              <a:endParaRPr lang="en-US" sz="1200" dirty="0">
                <a:latin typeface="Times New Roman" pitchFamily="18" charset="0"/>
                <a:cs typeface="Times New Roman" pitchFamily="18" charset="0"/>
              </a:endParaRPr>
            </a:p>
          </p:txBody>
        </p:sp>
        <p:cxnSp>
          <p:nvCxnSpPr>
            <p:cNvPr id="34" name="Straight Arrow Connector 33"/>
            <p:cNvCxnSpPr>
              <a:stCxn id="8" idx="1"/>
            </p:cNvCxnSpPr>
            <p:nvPr/>
          </p:nvCxnSpPr>
          <p:spPr>
            <a:xfrm flipH="1">
              <a:off x="6629400" y="1752600"/>
              <a:ext cx="685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1" idx="1"/>
              <a:endCxn id="3" idx="3"/>
            </p:cNvCxnSpPr>
            <p:nvPr/>
          </p:nvCxnSpPr>
          <p:spPr>
            <a:xfrm flipH="1">
              <a:off x="6770370" y="2729300"/>
              <a:ext cx="849630" cy="13900"/>
            </a:xfrm>
            <a:prstGeom prst="straightConnector1">
              <a:avLst/>
            </a:prstGeom>
            <a:ln>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61" name="Elbow Connector 60"/>
            <p:cNvCxnSpPr>
              <a:stCxn id="25" idx="3"/>
              <a:endCxn id="19" idx="3"/>
            </p:cNvCxnSpPr>
            <p:nvPr/>
          </p:nvCxnSpPr>
          <p:spPr>
            <a:xfrm flipV="1">
              <a:off x="6614160" y="1738700"/>
              <a:ext cx="15240" cy="3860423"/>
            </a:xfrm>
            <a:prstGeom prst="bentConnector3">
              <a:avLst>
                <a:gd name="adj1" fmla="val 257500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Elbow Connector 65"/>
            <p:cNvCxnSpPr>
              <a:stCxn id="9" idx="0"/>
              <a:endCxn id="2" idx="2"/>
            </p:cNvCxnSpPr>
            <p:nvPr/>
          </p:nvCxnSpPr>
          <p:spPr>
            <a:xfrm rot="16200000" flipV="1">
              <a:off x="6743700" y="1181100"/>
              <a:ext cx="609600" cy="2057400"/>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endCxn id="22" idx="0"/>
            </p:cNvCxnSpPr>
            <p:nvPr/>
          </p:nvCxnSpPr>
          <p:spPr>
            <a:xfrm>
              <a:off x="5867400" y="1905000"/>
              <a:ext cx="38100" cy="609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22" idx="2"/>
              <a:endCxn id="4" idx="0"/>
            </p:cNvCxnSpPr>
            <p:nvPr/>
          </p:nvCxnSpPr>
          <p:spPr>
            <a:xfrm>
              <a:off x="5905500" y="2976265"/>
              <a:ext cx="11430" cy="30033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4" idx="2"/>
              <a:endCxn id="5" idx="0"/>
            </p:cNvCxnSpPr>
            <p:nvPr/>
          </p:nvCxnSpPr>
          <p:spPr>
            <a:xfrm flipH="1">
              <a:off x="5913120" y="3886200"/>
              <a:ext cx="3810"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stCxn id="5" idx="2"/>
              <a:endCxn id="6" idx="0"/>
            </p:cNvCxnSpPr>
            <p:nvPr/>
          </p:nvCxnSpPr>
          <p:spPr>
            <a:xfrm>
              <a:off x="5913120" y="5029200"/>
              <a:ext cx="7620"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16" idx="4"/>
              <a:endCxn id="19" idx="0"/>
            </p:cNvCxnSpPr>
            <p:nvPr/>
          </p:nvCxnSpPr>
          <p:spPr>
            <a:xfrm>
              <a:off x="6012180" y="1295400"/>
              <a:ext cx="7620"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 name="Elbow Connector 102"/>
            <p:cNvCxnSpPr>
              <a:stCxn id="16" idx="2"/>
              <a:endCxn id="12" idx="3"/>
            </p:cNvCxnSpPr>
            <p:nvPr/>
          </p:nvCxnSpPr>
          <p:spPr>
            <a:xfrm rot="10800000" flipV="1">
              <a:off x="4495800" y="762000"/>
              <a:ext cx="944880" cy="2628900"/>
            </a:xfrm>
            <a:prstGeom prst="bentConnector3">
              <a:avLst>
                <a:gd name="adj1" fmla="val 62097"/>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flipH="1">
              <a:off x="4267200" y="2476500"/>
              <a:ext cx="6096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10" idx="2"/>
              <a:endCxn id="27" idx="0"/>
            </p:cNvCxnSpPr>
            <p:nvPr/>
          </p:nvCxnSpPr>
          <p:spPr>
            <a:xfrm>
              <a:off x="3733800" y="1600200"/>
              <a:ext cx="0" cy="7124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stCxn id="27" idx="2"/>
              <a:endCxn id="12" idx="0"/>
            </p:cNvCxnSpPr>
            <p:nvPr/>
          </p:nvCxnSpPr>
          <p:spPr>
            <a:xfrm>
              <a:off x="3733800" y="2774335"/>
              <a:ext cx="0" cy="27366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a:stCxn id="14" idx="2"/>
              <a:endCxn id="13" idx="0"/>
            </p:cNvCxnSpPr>
            <p:nvPr/>
          </p:nvCxnSpPr>
          <p:spPr>
            <a:xfrm flipH="1">
              <a:off x="1828800" y="2209800"/>
              <a:ext cx="38100" cy="1828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a:stCxn id="15" idx="1"/>
              <a:endCxn id="14" idx="0"/>
            </p:cNvCxnSpPr>
            <p:nvPr/>
          </p:nvCxnSpPr>
          <p:spPr>
            <a:xfrm flipH="1">
              <a:off x="1866900" y="989951"/>
              <a:ext cx="114300" cy="53404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stCxn id="5" idx="1"/>
              <a:endCxn id="7" idx="3"/>
            </p:cNvCxnSpPr>
            <p:nvPr/>
          </p:nvCxnSpPr>
          <p:spPr>
            <a:xfrm flipH="1">
              <a:off x="4191000" y="4610100"/>
              <a:ext cx="807720" cy="533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2" name="Shape 131"/>
            <p:cNvCxnSpPr>
              <a:stCxn id="12" idx="2"/>
            </p:cNvCxnSpPr>
            <p:nvPr/>
          </p:nvCxnSpPr>
          <p:spPr>
            <a:xfrm rot="5400000">
              <a:off x="2857500" y="3238500"/>
              <a:ext cx="381000" cy="1371600"/>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4" name="Shape 133"/>
            <p:cNvCxnSpPr>
              <a:endCxn id="11" idx="1"/>
            </p:cNvCxnSpPr>
            <p:nvPr/>
          </p:nvCxnSpPr>
          <p:spPr>
            <a:xfrm rot="5400000" flipH="1" flipV="1">
              <a:off x="1880235" y="2794635"/>
              <a:ext cx="1497330" cy="990600"/>
            </a:xfrm>
            <a:prstGeom prst="bentConnector2">
              <a:avLst/>
            </a:prstGeom>
            <a:ln>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36" name="Elbow Connector 135"/>
            <p:cNvCxnSpPr>
              <a:stCxn id="32" idx="3"/>
            </p:cNvCxnSpPr>
            <p:nvPr/>
          </p:nvCxnSpPr>
          <p:spPr>
            <a:xfrm flipV="1">
              <a:off x="2354580" y="2895600"/>
              <a:ext cx="2827020" cy="1327221"/>
            </a:xfrm>
            <a:prstGeom prst="bentConnector3">
              <a:avLst>
                <a:gd name="adj1" fmla="val 92453"/>
              </a:avLst>
            </a:prstGeom>
            <a:ln>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a:off x="4267200" y="2628900"/>
              <a:ext cx="914400" cy="22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flipH="1">
              <a:off x="6553200" y="228600"/>
              <a:ext cx="762000" cy="3048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p:nvPr/>
          </p:nvCxnSpPr>
          <p:spPr>
            <a:xfrm>
              <a:off x="3733800" y="381000"/>
              <a:ext cx="0" cy="6858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p:nvPr/>
          </p:nvCxnSpPr>
          <p:spPr>
            <a:xfrm>
              <a:off x="457200" y="381000"/>
              <a:ext cx="838200" cy="1524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p:nvPr/>
          </p:nvCxnSpPr>
          <p:spPr>
            <a:xfrm flipH="1">
              <a:off x="8534400" y="1981200"/>
              <a:ext cx="381000" cy="4572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5" name="TextBox 164"/>
            <p:cNvSpPr txBox="1"/>
            <p:nvPr/>
          </p:nvSpPr>
          <p:spPr>
            <a:xfrm>
              <a:off x="1143000" y="6248400"/>
              <a:ext cx="6781800" cy="307777"/>
            </a:xfrm>
            <a:prstGeom prst="rect">
              <a:avLst/>
            </a:prstGeom>
            <a:noFill/>
          </p:spPr>
          <p:txBody>
            <a:bodyPr wrap="square" rtlCol="0">
              <a:spAutoFit/>
            </a:bodyPr>
            <a:lstStyle/>
            <a:p>
              <a:r>
                <a:rPr lang="en-US" sz="1400" dirty="0" smtClean="0">
                  <a:latin typeface="Times New Roman" pitchFamily="18" charset="0"/>
                  <a:cs typeface="Times New Roman" pitchFamily="18" charset="0"/>
                </a:rPr>
                <a:t>Figure 2: Schematic diagram general 3-PG model  based on Landsberg and Waring .</a:t>
              </a:r>
              <a:endParaRPr lang="en-US" sz="1400" dirty="0">
                <a:latin typeface="Times New Roman" pitchFamily="18" charset="0"/>
                <a:cs typeface="Times New Roman" pitchFamily="18" charset="0"/>
              </a:endParaRPr>
            </a:p>
          </p:txBody>
        </p:sp>
        <p:sp>
          <p:nvSpPr>
            <p:cNvPr id="166" name="Rectangle 165"/>
            <p:cNvSpPr/>
            <p:nvPr/>
          </p:nvSpPr>
          <p:spPr>
            <a:xfrm>
              <a:off x="7848600" y="304800"/>
              <a:ext cx="1295400" cy="369332"/>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b="1" dirty="0" smtClean="0">
                  <a:ln/>
                  <a:solidFill>
                    <a:schemeClr val="accent3"/>
                  </a:solidFill>
                </a:rPr>
                <a:t>3-PG</a:t>
              </a:r>
              <a:endParaRPr lang="en-US" b="1" cap="none" spc="0" dirty="0">
                <a:ln/>
                <a:solidFill>
                  <a:schemeClr val="accent3"/>
                </a:solidFill>
                <a:effectLst/>
              </a:endParaRPr>
            </a:p>
          </p:txBody>
        </p:sp>
      </p:grpSp>
    </p:spTree>
    <p:extLst>
      <p:ext uri="{BB962C8B-B14F-4D97-AF65-F5344CB8AC3E}">
        <p14:creationId xmlns:p14="http://schemas.microsoft.com/office/powerpoint/2010/main" val="3864262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a:buNone/>
            </a:pPr>
            <a:r>
              <a:rPr lang="en-US" sz="2400" dirty="0" smtClean="0"/>
              <a:t>NASA-CASA </a:t>
            </a:r>
            <a:r>
              <a:rPr lang="en-US" sz="2400" dirty="0"/>
              <a:t>(Carnegie-Ames-Stanford approach</a:t>
            </a:r>
            <a:r>
              <a:rPr lang="en-US" sz="2400" dirty="0" smtClean="0"/>
              <a:t>)</a:t>
            </a:r>
          </a:p>
          <a:p>
            <a:endParaRPr lang="en-US" sz="2000" dirty="0"/>
          </a:p>
          <a:p>
            <a:pPr lvl="0"/>
            <a:r>
              <a:rPr lang="en-US" sz="2000" dirty="0" smtClean="0"/>
              <a:t>A global </a:t>
            </a:r>
            <a:r>
              <a:rPr lang="en-US" sz="2000" dirty="0"/>
              <a:t>model </a:t>
            </a:r>
            <a:r>
              <a:rPr lang="en-US" sz="2000" dirty="0" smtClean="0"/>
              <a:t>that runs </a:t>
            </a:r>
            <a:r>
              <a:rPr lang="en-US" sz="2000" dirty="0"/>
              <a:t>on a monthly time interval to simulate seasonal patterns in net plant carbon fixation, biomass and nutrient allocation, litter fall, soil nitrogen mineralization and CO2 production</a:t>
            </a:r>
            <a:r>
              <a:rPr lang="en-US" sz="2000" dirty="0" smtClean="0"/>
              <a:t>.</a:t>
            </a:r>
          </a:p>
          <a:p>
            <a:pPr lvl="0"/>
            <a:endParaRPr lang="en-US" sz="2000" dirty="0"/>
          </a:p>
          <a:p>
            <a:pPr lvl="0"/>
            <a:r>
              <a:rPr lang="en-US" sz="2000" dirty="0"/>
              <a:t>model includes both climatic and edaphic control factors and mostly used for climate change analysis of ecosystem productivity</a:t>
            </a:r>
            <a:r>
              <a:rPr lang="en-US" sz="2000" dirty="0" smtClean="0"/>
              <a:t>.</a:t>
            </a:r>
          </a:p>
          <a:p>
            <a:pPr lvl="0"/>
            <a:endParaRPr lang="en-US" sz="2000" dirty="0"/>
          </a:p>
          <a:p>
            <a:r>
              <a:rPr lang="en-US" sz="2000" dirty="0"/>
              <a:t>It relies heavily on satellite data and mechanistic </a:t>
            </a:r>
            <a:r>
              <a:rPr lang="en-US" sz="2000" dirty="0" smtClean="0"/>
              <a:t>plant, soil moisture and </a:t>
            </a:r>
            <a:r>
              <a:rPr lang="en-US" sz="2000" dirty="0"/>
              <a:t>soil </a:t>
            </a:r>
            <a:r>
              <a:rPr lang="en-US" sz="2000" dirty="0" smtClean="0"/>
              <a:t>C:N </a:t>
            </a:r>
            <a:r>
              <a:rPr lang="en-US" sz="2000" dirty="0" err="1" smtClean="0"/>
              <a:t>submodels</a:t>
            </a:r>
            <a:r>
              <a:rPr lang="en-US" sz="2000" dirty="0" smtClean="0"/>
              <a:t> </a:t>
            </a:r>
            <a:r>
              <a:rPr lang="en-US" sz="2000" dirty="0"/>
              <a:t>to simulate the carbon cycle flow. </a:t>
            </a:r>
          </a:p>
          <a:p>
            <a:endParaRPr lang="en-US" dirty="0"/>
          </a:p>
        </p:txBody>
      </p:sp>
    </p:spTree>
    <p:extLst>
      <p:ext uri="{BB962C8B-B14F-4D97-AF65-F5344CB8AC3E}">
        <p14:creationId xmlns:p14="http://schemas.microsoft.com/office/powerpoint/2010/main" val="3238676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135"/>
          <p:cNvGrpSpPr/>
          <p:nvPr/>
        </p:nvGrpSpPr>
        <p:grpSpPr>
          <a:xfrm>
            <a:off x="990600" y="304800"/>
            <a:ext cx="8153400" cy="5870377"/>
            <a:chOff x="990600" y="304800"/>
            <a:chExt cx="8153400" cy="5870377"/>
          </a:xfrm>
        </p:grpSpPr>
        <p:sp>
          <p:nvSpPr>
            <p:cNvPr id="2" name="Rectangle 1"/>
            <p:cNvSpPr/>
            <p:nvPr/>
          </p:nvSpPr>
          <p:spPr>
            <a:xfrm>
              <a:off x="990600" y="1143000"/>
              <a:ext cx="1219200" cy="304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Times New Roman" pitchFamily="18" charset="0"/>
                <a:cs typeface="Times New Roman" pitchFamily="18" charset="0"/>
              </a:endParaRPr>
            </a:p>
          </p:txBody>
        </p:sp>
        <p:sp>
          <p:nvSpPr>
            <p:cNvPr id="3" name="Rectangle 2"/>
            <p:cNvSpPr/>
            <p:nvPr/>
          </p:nvSpPr>
          <p:spPr>
            <a:xfrm>
              <a:off x="2339340" y="1143000"/>
              <a:ext cx="1143000" cy="4572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Times New Roman" pitchFamily="18" charset="0"/>
                <a:cs typeface="Times New Roman" pitchFamily="18" charset="0"/>
              </a:endParaRPr>
            </a:p>
          </p:txBody>
        </p:sp>
        <p:sp>
          <p:nvSpPr>
            <p:cNvPr id="4" name="Rectangle 3"/>
            <p:cNvSpPr/>
            <p:nvPr/>
          </p:nvSpPr>
          <p:spPr>
            <a:xfrm>
              <a:off x="3581400" y="1143000"/>
              <a:ext cx="1295400" cy="304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Times New Roman" pitchFamily="18" charset="0"/>
                <a:cs typeface="Times New Roman" pitchFamily="18" charset="0"/>
              </a:endParaRPr>
            </a:p>
          </p:txBody>
        </p:sp>
        <p:sp>
          <p:nvSpPr>
            <p:cNvPr id="5" name="Rectangle 4"/>
            <p:cNvSpPr/>
            <p:nvPr/>
          </p:nvSpPr>
          <p:spPr>
            <a:xfrm>
              <a:off x="4953000" y="1143000"/>
              <a:ext cx="1219200" cy="304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Times New Roman" pitchFamily="18" charset="0"/>
                <a:cs typeface="Times New Roman" pitchFamily="18" charset="0"/>
              </a:endParaRPr>
            </a:p>
          </p:txBody>
        </p:sp>
        <p:sp>
          <p:nvSpPr>
            <p:cNvPr id="6" name="Rectangle 5"/>
            <p:cNvSpPr/>
            <p:nvPr/>
          </p:nvSpPr>
          <p:spPr>
            <a:xfrm>
              <a:off x="4343400" y="2209800"/>
              <a:ext cx="1371600" cy="381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Times New Roman" pitchFamily="18" charset="0"/>
                <a:cs typeface="Times New Roman" pitchFamily="18" charset="0"/>
              </a:endParaRPr>
            </a:p>
          </p:txBody>
        </p:sp>
        <p:sp>
          <p:nvSpPr>
            <p:cNvPr id="7" name="Rectangle 6"/>
            <p:cNvSpPr/>
            <p:nvPr/>
          </p:nvSpPr>
          <p:spPr>
            <a:xfrm>
              <a:off x="6324600" y="3276600"/>
              <a:ext cx="1371600" cy="304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Times New Roman" pitchFamily="18" charset="0"/>
                <a:cs typeface="Times New Roman" pitchFamily="18" charset="0"/>
              </a:endParaRPr>
            </a:p>
          </p:txBody>
        </p:sp>
        <p:sp>
          <p:nvSpPr>
            <p:cNvPr id="8" name="Rectangle 7"/>
            <p:cNvSpPr/>
            <p:nvPr/>
          </p:nvSpPr>
          <p:spPr>
            <a:xfrm>
              <a:off x="1714500" y="3200400"/>
              <a:ext cx="2362200" cy="4572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Times New Roman" pitchFamily="18" charset="0"/>
                <a:cs typeface="Times New Roman" pitchFamily="18" charset="0"/>
              </a:endParaRPr>
            </a:p>
          </p:txBody>
        </p:sp>
        <p:sp>
          <p:nvSpPr>
            <p:cNvPr id="10" name="Rectangle 9"/>
            <p:cNvSpPr/>
            <p:nvPr/>
          </p:nvSpPr>
          <p:spPr>
            <a:xfrm>
              <a:off x="3600450" y="4191000"/>
              <a:ext cx="1885950" cy="4572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Times New Roman" pitchFamily="18" charset="0"/>
                <a:cs typeface="Times New Roman" pitchFamily="18" charset="0"/>
              </a:endParaRPr>
            </a:p>
          </p:txBody>
        </p:sp>
        <p:sp>
          <p:nvSpPr>
            <p:cNvPr id="11" name="Rectangle 10"/>
            <p:cNvSpPr/>
            <p:nvPr/>
          </p:nvSpPr>
          <p:spPr>
            <a:xfrm>
              <a:off x="1158240" y="4724400"/>
              <a:ext cx="1508760" cy="4572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Times New Roman" pitchFamily="18" charset="0"/>
                <a:cs typeface="Times New Roman" pitchFamily="18" charset="0"/>
              </a:endParaRPr>
            </a:p>
          </p:txBody>
        </p:sp>
        <p:sp>
          <p:nvSpPr>
            <p:cNvPr id="12" name="TextBox 11"/>
            <p:cNvSpPr txBox="1"/>
            <p:nvPr/>
          </p:nvSpPr>
          <p:spPr>
            <a:xfrm>
              <a:off x="3592830" y="4876801"/>
              <a:ext cx="1905000" cy="276999"/>
            </a:xfrm>
            <a:prstGeom prst="rect">
              <a:avLst/>
            </a:prstGeom>
            <a:noFill/>
            <a:ln w="12700">
              <a:noFill/>
            </a:ln>
          </p:spPr>
          <p:txBody>
            <a:bodyPr wrap="square" rtlCol="0">
              <a:spAutoFit/>
            </a:bodyPr>
            <a:lstStyle/>
            <a:p>
              <a:r>
                <a:rPr lang="en-US" sz="1200" dirty="0" smtClean="0">
                  <a:latin typeface="Times New Roman" pitchFamily="18" charset="0"/>
                  <a:cs typeface="Times New Roman" pitchFamily="18" charset="0"/>
                </a:rPr>
                <a:t>          DECOMPOSITION</a:t>
              </a:r>
              <a:endParaRPr lang="en-US" sz="1200" dirty="0">
                <a:latin typeface="Times New Roman" pitchFamily="18" charset="0"/>
                <a:cs typeface="Times New Roman" pitchFamily="18" charset="0"/>
              </a:endParaRPr>
            </a:p>
          </p:txBody>
        </p:sp>
        <p:sp>
          <p:nvSpPr>
            <p:cNvPr id="13" name="TextBox 12"/>
            <p:cNvSpPr txBox="1"/>
            <p:nvPr/>
          </p:nvSpPr>
          <p:spPr>
            <a:xfrm>
              <a:off x="3958590" y="5410200"/>
              <a:ext cx="1173480" cy="276999"/>
            </a:xfrm>
            <a:prstGeom prst="rect">
              <a:avLst/>
            </a:prstGeom>
            <a:noFill/>
            <a:ln w="12700">
              <a:noFill/>
            </a:ln>
          </p:spPr>
          <p:txBody>
            <a:bodyPr wrap="square" rtlCol="0">
              <a:spAutoFit/>
            </a:bodyPr>
            <a:lstStyle/>
            <a:p>
              <a:r>
                <a:rPr lang="en-US" sz="1200" dirty="0" smtClean="0">
                  <a:latin typeface="Times New Roman" pitchFamily="18" charset="0"/>
                  <a:cs typeface="Times New Roman" pitchFamily="18" charset="0"/>
                </a:rPr>
                <a:t>RESPIRATION</a:t>
              </a:r>
              <a:endParaRPr lang="en-US" sz="1200" dirty="0">
                <a:latin typeface="Times New Roman" pitchFamily="18" charset="0"/>
                <a:cs typeface="Times New Roman" pitchFamily="18" charset="0"/>
              </a:endParaRPr>
            </a:p>
          </p:txBody>
        </p:sp>
        <p:cxnSp>
          <p:nvCxnSpPr>
            <p:cNvPr id="15" name="Straight Arrow Connector 14"/>
            <p:cNvCxnSpPr>
              <a:stCxn id="6" idx="2"/>
            </p:cNvCxnSpPr>
            <p:nvPr/>
          </p:nvCxnSpPr>
          <p:spPr>
            <a:xfrm>
              <a:off x="5029200" y="2590800"/>
              <a:ext cx="0" cy="15240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5" idx="2"/>
            </p:cNvCxnSpPr>
            <p:nvPr/>
          </p:nvCxnSpPr>
          <p:spPr>
            <a:xfrm>
              <a:off x="5562600" y="1447800"/>
              <a:ext cx="0" cy="7620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495800" y="1447800"/>
              <a:ext cx="0" cy="7620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810000" y="1447800"/>
              <a:ext cx="0" cy="17526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3" idx="2"/>
              <a:endCxn id="8" idx="0"/>
            </p:cNvCxnSpPr>
            <p:nvPr/>
          </p:nvCxnSpPr>
          <p:spPr>
            <a:xfrm flipH="1">
              <a:off x="2895600" y="1600200"/>
              <a:ext cx="15240" cy="16002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981200" y="1447800"/>
              <a:ext cx="0" cy="17526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1981200" y="3657600"/>
              <a:ext cx="0" cy="10668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hape 41"/>
            <p:cNvCxnSpPr>
              <a:stCxn id="7" idx="2"/>
              <a:endCxn id="10" idx="3"/>
            </p:cNvCxnSpPr>
            <p:nvPr/>
          </p:nvCxnSpPr>
          <p:spPr>
            <a:xfrm rot="5400000">
              <a:off x="5829300" y="3238500"/>
              <a:ext cx="838200" cy="1524000"/>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hape 45"/>
            <p:cNvCxnSpPr>
              <a:stCxn id="7" idx="0"/>
              <a:endCxn id="6" idx="3"/>
            </p:cNvCxnSpPr>
            <p:nvPr/>
          </p:nvCxnSpPr>
          <p:spPr>
            <a:xfrm rot="16200000" flipV="1">
              <a:off x="5924550" y="2190750"/>
              <a:ext cx="876300" cy="1295400"/>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hape 47"/>
            <p:cNvCxnSpPr>
              <a:endCxn id="8" idx="3"/>
            </p:cNvCxnSpPr>
            <p:nvPr/>
          </p:nvCxnSpPr>
          <p:spPr>
            <a:xfrm rot="5400000">
              <a:off x="3943350" y="2724150"/>
              <a:ext cx="838200" cy="571500"/>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2590800" y="3733800"/>
              <a:ext cx="1143000" cy="276999"/>
            </a:xfrm>
            <a:prstGeom prst="rect">
              <a:avLst/>
            </a:prstGeom>
            <a:noFill/>
            <a:ln w="12700">
              <a:noFill/>
            </a:ln>
          </p:spPr>
          <p:txBody>
            <a:bodyPr wrap="square" rtlCol="0">
              <a:spAutoFit/>
            </a:bodyPr>
            <a:lstStyle/>
            <a:p>
              <a:r>
                <a:rPr lang="en-US" sz="1200" dirty="0" smtClean="0">
                  <a:latin typeface="Times New Roman" pitchFamily="18" charset="0"/>
                  <a:cs typeface="Times New Roman" pitchFamily="18" charset="0"/>
                </a:rPr>
                <a:t>LITTERFALL</a:t>
              </a:r>
              <a:endParaRPr lang="en-US" sz="1200" dirty="0">
                <a:latin typeface="Times New Roman" pitchFamily="18" charset="0"/>
                <a:cs typeface="Times New Roman" pitchFamily="18" charset="0"/>
              </a:endParaRPr>
            </a:p>
          </p:txBody>
        </p:sp>
        <p:cxnSp>
          <p:nvCxnSpPr>
            <p:cNvPr id="58" name="Shape 57"/>
            <p:cNvCxnSpPr>
              <a:endCxn id="51" idx="1"/>
            </p:cNvCxnSpPr>
            <p:nvPr/>
          </p:nvCxnSpPr>
          <p:spPr>
            <a:xfrm rot="16200000" flipH="1">
              <a:off x="768950" y="2050449"/>
              <a:ext cx="2424501" cy="1219200"/>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3928110" y="3657600"/>
              <a:ext cx="0" cy="4572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3733800" y="3657600"/>
              <a:ext cx="0" cy="4572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4038600" y="3810000"/>
              <a:ext cx="990600" cy="276999"/>
            </a:xfrm>
            <a:prstGeom prst="rect">
              <a:avLst/>
            </a:prstGeom>
            <a:noFill/>
            <a:ln w="12700">
              <a:noFill/>
            </a:ln>
          </p:spPr>
          <p:txBody>
            <a:bodyPr wrap="square" rtlCol="0">
              <a:spAutoFit/>
            </a:bodyPr>
            <a:lstStyle/>
            <a:p>
              <a:r>
                <a:rPr lang="en-US" sz="1200" dirty="0" smtClean="0">
                  <a:latin typeface="Times New Roman" pitchFamily="18" charset="0"/>
                  <a:cs typeface="Times New Roman" pitchFamily="18" charset="0"/>
                </a:rPr>
                <a:t>N UPTAKE</a:t>
              </a:r>
              <a:endParaRPr lang="en-US" sz="1200" dirty="0">
                <a:latin typeface="Times New Roman" pitchFamily="18" charset="0"/>
                <a:cs typeface="Times New Roman" pitchFamily="18" charset="0"/>
              </a:endParaRPr>
            </a:p>
          </p:txBody>
        </p:sp>
        <p:cxnSp>
          <p:nvCxnSpPr>
            <p:cNvPr id="68" name="Straight Arrow Connector 67"/>
            <p:cNvCxnSpPr>
              <a:stCxn id="10" idx="2"/>
              <a:endCxn id="12" idx="0"/>
            </p:cNvCxnSpPr>
            <p:nvPr/>
          </p:nvCxnSpPr>
          <p:spPr>
            <a:xfrm>
              <a:off x="4543425" y="4648200"/>
              <a:ext cx="1905" cy="22860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12" idx="2"/>
              <a:endCxn id="13" idx="0"/>
            </p:cNvCxnSpPr>
            <p:nvPr/>
          </p:nvCxnSpPr>
          <p:spPr>
            <a:xfrm>
              <a:off x="4545330" y="5153800"/>
              <a:ext cx="0" cy="2564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Shape 75"/>
            <p:cNvCxnSpPr>
              <a:stCxn id="13" idx="1"/>
              <a:endCxn id="11" idx="2"/>
            </p:cNvCxnSpPr>
            <p:nvPr/>
          </p:nvCxnSpPr>
          <p:spPr>
            <a:xfrm rot="10800000">
              <a:off x="1912620" y="5181600"/>
              <a:ext cx="2045970" cy="367100"/>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990600" y="1143000"/>
              <a:ext cx="12192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AVHRR</a:t>
              </a:r>
              <a:endParaRPr lang="en-US" sz="1200" dirty="0">
                <a:latin typeface="Times New Roman" pitchFamily="18" charset="0"/>
                <a:cs typeface="Times New Roman" pitchFamily="18" charset="0"/>
              </a:endParaRPr>
            </a:p>
          </p:txBody>
        </p:sp>
        <p:sp>
          <p:nvSpPr>
            <p:cNvPr id="96" name="TextBox 95"/>
            <p:cNvSpPr txBox="1"/>
            <p:nvPr/>
          </p:nvSpPr>
          <p:spPr>
            <a:xfrm>
              <a:off x="2392680" y="1143001"/>
              <a:ext cx="1036320" cy="461665"/>
            </a:xfrm>
            <a:prstGeom prst="rect">
              <a:avLst/>
            </a:prstGeom>
            <a:noFill/>
          </p:spPr>
          <p:txBody>
            <a:bodyPr wrap="square" rtlCol="0">
              <a:spAutoFit/>
            </a:bodyPr>
            <a:lstStyle/>
            <a:p>
              <a:r>
                <a:rPr lang="en-US" sz="1200" dirty="0" smtClean="0">
                  <a:latin typeface="Times New Roman" pitchFamily="18" charset="0"/>
                  <a:cs typeface="Times New Roman" pitchFamily="18" charset="0"/>
                </a:rPr>
                <a:t>     SOLAR</a:t>
              </a:r>
            </a:p>
            <a:p>
              <a:r>
                <a:rPr lang="en-US" sz="1200" dirty="0" smtClean="0">
                  <a:latin typeface="Times New Roman" pitchFamily="18" charset="0"/>
                  <a:cs typeface="Times New Roman" pitchFamily="18" charset="0"/>
                </a:rPr>
                <a:t>RADIATION</a:t>
              </a:r>
              <a:endParaRPr lang="en-US" sz="1200" dirty="0">
                <a:latin typeface="Times New Roman" pitchFamily="18" charset="0"/>
                <a:cs typeface="Times New Roman" pitchFamily="18" charset="0"/>
              </a:endParaRPr>
            </a:p>
          </p:txBody>
        </p:sp>
        <p:sp>
          <p:nvSpPr>
            <p:cNvPr id="97" name="TextBox 96"/>
            <p:cNvSpPr txBox="1"/>
            <p:nvPr/>
          </p:nvSpPr>
          <p:spPr>
            <a:xfrm>
              <a:off x="3581400" y="1143001"/>
              <a:ext cx="12954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TEMPERATURE</a:t>
              </a:r>
              <a:endParaRPr lang="en-US" sz="1200" dirty="0">
                <a:latin typeface="Times New Roman" pitchFamily="18" charset="0"/>
                <a:cs typeface="Times New Roman" pitchFamily="18" charset="0"/>
              </a:endParaRPr>
            </a:p>
          </p:txBody>
        </p:sp>
        <p:sp>
          <p:nvSpPr>
            <p:cNvPr id="98" name="TextBox 97"/>
            <p:cNvSpPr txBox="1"/>
            <p:nvPr/>
          </p:nvSpPr>
          <p:spPr>
            <a:xfrm>
              <a:off x="4876800" y="1143001"/>
              <a:ext cx="12954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PRECIPITATION</a:t>
              </a:r>
              <a:endParaRPr lang="en-US" sz="1200" dirty="0">
                <a:latin typeface="Times New Roman" pitchFamily="18" charset="0"/>
                <a:cs typeface="Times New Roman" pitchFamily="18" charset="0"/>
              </a:endParaRPr>
            </a:p>
          </p:txBody>
        </p:sp>
        <p:sp>
          <p:nvSpPr>
            <p:cNvPr id="99" name="TextBox 98"/>
            <p:cNvSpPr txBox="1"/>
            <p:nvPr/>
          </p:nvSpPr>
          <p:spPr>
            <a:xfrm>
              <a:off x="4343400" y="2209800"/>
              <a:ext cx="1371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SOIL MOISTURE</a:t>
              </a:r>
              <a:endParaRPr lang="en-US" sz="1200" dirty="0">
                <a:latin typeface="Times New Roman" pitchFamily="18" charset="0"/>
                <a:cs typeface="Times New Roman" pitchFamily="18" charset="0"/>
              </a:endParaRPr>
            </a:p>
          </p:txBody>
        </p:sp>
        <p:sp>
          <p:nvSpPr>
            <p:cNvPr id="100" name="TextBox 99"/>
            <p:cNvSpPr txBox="1"/>
            <p:nvPr/>
          </p:nvSpPr>
          <p:spPr>
            <a:xfrm>
              <a:off x="6324600" y="3276600"/>
              <a:ext cx="1371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SOIL TEXTURE</a:t>
              </a:r>
              <a:endParaRPr lang="en-US" sz="1200" dirty="0">
                <a:latin typeface="Times New Roman" pitchFamily="18" charset="0"/>
                <a:cs typeface="Times New Roman" pitchFamily="18" charset="0"/>
              </a:endParaRPr>
            </a:p>
          </p:txBody>
        </p:sp>
        <p:sp>
          <p:nvSpPr>
            <p:cNvPr id="101" name="TextBox 100"/>
            <p:cNvSpPr txBox="1"/>
            <p:nvPr/>
          </p:nvSpPr>
          <p:spPr>
            <a:xfrm>
              <a:off x="3581400" y="4191001"/>
              <a:ext cx="1905000" cy="461665"/>
            </a:xfrm>
            <a:prstGeom prst="rect">
              <a:avLst/>
            </a:prstGeom>
            <a:noFill/>
          </p:spPr>
          <p:txBody>
            <a:bodyPr wrap="square" rtlCol="0">
              <a:spAutoFit/>
            </a:bodyPr>
            <a:lstStyle/>
            <a:p>
              <a:r>
                <a:rPr lang="en-US" sz="1200" dirty="0" smtClean="0">
                  <a:latin typeface="Times New Roman" pitchFamily="18" charset="0"/>
                  <a:cs typeface="Times New Roman" pitchFamily="18" charset="0"/>
                </a:rPr>
                <a:t>          SOIL CARBON-  NITORGEN SUBMODEL</a:t>
              </a:r>
            </a:p>
          </p:txBody>
        </p:sp>
        <p:sp>
          <p:nvSpPr>
            <p:cNvPr id="102" name="TextBox 101"/>
            <p:cNvSpPr txBox="1"/>
            <p:nvPr/>
          </p:nvSpPr>
          <p:spPr>
            <a:xfrm>
              <a:off x="1143000" y="4724401"/>
              <a:ext cx="1524000" cy="461665"/>
            </a:xfrm>
            <a:prstGeom prst="rect">
              <a:avLst/>
            </a:prstGeom>
            <a:noFill/>
          </p:spPr>
          <p:txBody>
            <a:bodyPr wrap="square" rtlCol="0">
              <a:spAutoFit/>
            </a:bodyPr>
            <a:lstStyle/>
            <a:p>
              <a:r>
                <a:rPr lang="en-US" sz="1200" dirty="0" smtClean="0">
                  <a:latin typeface="Times New Roman" pitchFamily="18" charset="0"/>
                  <a:cs typeface="Times New Roman" pitchFamily="18" charset="0"/>
                </a:rPr>
                <a:t>NET ECOSYSTEM       PRODUCTION</a:t>
              </a:r>
              <a:endParaRPr lang="en-US" sz="1200" dirty="0">
                <a:latin typeface="Times New Roman" pitchFamily="18" charset="0"/>
                <a:cs typeface="Times New Roman" pitchFamily="18" charset="0"/>
              </a:endParaRPr>
            </a:p>
          </p:txBody>
        </p:sp>
        <p:sp>
          <p:nvSpPr>
            <p:cNvPr id="103" name="TextBox 102"/>
            <p:cNvSpPr txBox="1"/>
            <p:nvPr/>
          </p:nvSpPr>
          <p:spPr>
            <a:xfrm>
              <a:off x="1752600" y="3200400"/>
              <a:ext cx="2286000" cy="461665"/>
            </a:xfrm>
            <a:prstGeom prst="rect">
              <a:avLst/>
            </a:prstGeom>
            <a:noFill/>
          </p:spPr>
          <p:txBody>
            <a:bodyPr wrap="square" rtlCol="0">
              <a:spAutoFit/>
            </a:bodyPr>
            <a:lstStyle/>
            <a:p>
              <a:r>
                <a:rPr lang="en-US" sz="1200" dirty="0" smtClean="0">
                  <a:latin typeface="Times New Roman" pitchFamily="18" charset="0"/>
                  <a:cs typeface="Times New Roman" pitchFamily="18" charset="0"/>
                </a:rPr>
                <a:t>             NET PRIMARY PRODUCTIVITY SUBMODEL</a:t>
              </a:r>
              <a:endParaRPr lang="en-US" sz="1200" dirty="0">
                <a:latin typeface="Times New Roman" pitchFamily="18" charset="0"/>
                <a:cs typeface="Times New Roman" pitchFamily="18" charset="0"/>
              </a:endParaRPr>
            </a:p>
          </p:txBody>
        </p:sp>
        <p:sp>
          <p:nvSpPr>
            <p:cNvPr id="134" name="TextBox 133"/>
            <p:cNvSpPr txBox="1"/>
            <p:nvPr/>
          </p:nvSpPr>
          <p:spPr>
            <a:xfrm>
              <a:off x="990600" y="5867400"/>
              <a:ext cx="6934200" cy="307777"/>
            </a:xfrm>
            <a:prstGeom prst="rect">
              <a:avLst/>
            </a:prstGeom>
            <a:noFill/>
          </p:spPr>
          <p:txBody>
            <a:bodyPr wrap="square" rtlCol="0">
              <a:spAutoFit/>
            </a:bodyPr>
            <a:lstStyle/>
            <a:p>
              <a:r>
                <a:rPr lang="en-US" sz="1400" dirty="0" smtClean="0">
                  <a:latin typeface="Times New Roman" pitchFamily="18" charset="0"/>
                  <a:cs typeface="Times New Roman" pitchFamily="18" charset="0"/>
                </a:rPr>
                <a:t>Figure 3: Schematic diagram of NASA-CACA model (Potter et al. 1993).</a:t>
              </a:r>
              <a:endParaRPr lang="en-US" sz="1400" dirty="0">
                <a:latin typeface="Times New Roman" pitchFamily="18" charset="0"/>
                <a:cs typeface="Times New Roman" pitchFamily="18" charset="0"/>
              </a:endParaRPr>
            </a:p>
          </p:txBody>
        </p:sp>
        <p:sp>
          <p:nvSpPr>
            <p:cNvPr id="135" name="Rectangle 134"/>
            <p:cNvSpPr/>
            <p:nvPr/>
          </p:nvSpPr>
          <p:spPr>
            <a:xfrm>
              <a:off x="7848600" y="304800"/>
              <a:ext cx="1295400" cy="369332"/>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b="1" dirty="0" smtClean="0">
                  <a:ln/>
                  <a:solidFill>
                    <a:schemeClr val="accent3"/>
                  </a:solidFill>
                </a:rPr>
                <a:t>NASA-CASA</a:t>
              </a:r>
              <a:endParaRPr lang="en-US" b="1" cap="none" spc="0" dirty="0">
                <a:ln/>
                <a:solidFill>
                  <a:schemeClr val="accent3"/>
                </a:solidFill>
                <a:effectLst/>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a:buNone/>
            </a:pPr>
            <a:r>
              <a:rPr lang="en-US" sz="2600" dirty="0" smtClean="0"/>
              <a:t>WaSSI-C </a:t>
            </a:r>
            <a:r>
              <a:rPr lang="en-US" sz="2600" dirty="0"/>
              <a:t>(Water-Centric monthly scale Simulation model</a:t>
            </a:r>
            <a:r>
              <a:rPr lang="en-US" sz="2600" dirty="0" smtClean="0"/>
              <a:t>)</a:t>
            </a:r>
          </a:p>
          <a:p>
            <a:pPr>
              <a:buNone/>
            </a:pPr>
            <a:endParaRPr lang="en-US" sz="2600" dirty="0"/>
          </a:p>
          <a:p>
            <a:pPr>
              <a:buNone/>
            </a:pPr>
            <a:endParaRPr lang="en-US" sz="2000" dirty="0"/>
          </a:p>
          <a:p>
            <a:pPr lvl="0"/>
            <a:r>
              <a:rPr lang="en-US" sz="2000" dirty="0"/>
              <a:t>This model also operates at a monthly temporal scale and simulate full monthly water and carbon balances, </a:t>
            </a:r>
            <a:r>
              <a:rPr lang="en-US" sz="2000" dirty="0" smtClean="0"/>
              <a:t>including evapotranspiration </a:t>
            </a:r>
            <a:r>
              <a:rPr lang="en-US" sz="2000" dirty="0"/>
              <a:t>(ET), soil moisture content, water yield, gross ecosystem productivity (GEP), ecosystem respiration etc. and aggregate the fluxes to the entire water basin</a:t>
            </a:r>
            <a:r>
              <a:rPr lang="en-US" sz="2000" dirty="0" smtClean="0"/>
              <a:t>.</a:t>
            </a:r>
          </a:p>
          <a:p>
            <a:pPr lvl="0">
              <a:buNone/>
            </a:pPr>
            <a:endParaRPr lang="en-US" sz="2000" dirty="0"/>
          </a:p>
          <a:p>
            <a:pPr lvl="0"/>
            <a:r>
              <a:rPr lang="en-US" sz="2000" dirty="0"/>
              <a:t>Model is used to study the relation between regional water and carbon resources under a changing environment.</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TotalTime>
  <Words>2819</Words>
  <Application>Microsoft Office PowerPoint</Application>
  <PresentationFormat>On-screen Show (4:3)</PresentationFormat>
  <Paragraphs>352</Paragraphs>
  <Slides>28</Slides>
  <Notes>11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Aim 2 Modeling</vt:lpstr>
      <vt:lpstr>Model Types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Parameters Linking Models</vt:lpstr>
      <vt:lpstr>Climate Parameters for Models</vt:lpstr>
      <vt:lpstr>Climate Parameters for Models</vt:lpstr>
      <vt:lpstr>Differing Model Uses of LAI and fPAR</vt:lpstr>
      <vt:lpstr>Future Climatic Scenarios to  Calculate fPAR</vt:lpstr>
      <vt:lpstr>Model Sensitivity Analysis</vt:lpstr>
      <vt:lpstr>Model Sensitivity Analysis</vt:lpstr>
      <vt:lpstr>3-PG Sensitivity Analysis</vt:lpstr>
      <vt:lpstr>Sensitivity Analysis</vt:lpstr>
      <vt:lpstr>Assessing potential impact of fire and disease/pests</vt:lpstr>
      <vt:lpstr>Modeling of future fire regimes in PINEMAP</vt:lpstr>
      <vt:lpstr>Modeling of inset and pest attacks</vt:lpstr>
      <vt:lpstr>Stand N Efficiency from Models</vt:lpstr>
      <vt:lpstr>Adaptation of pine forests to climate change</vt:lpstr>
      <vt:lpstr>Understanding possible range shift</vt:lpstr>
      <vt:lpstr>Adaptation of pine forests to climate change</vt:lpstr>
      <vt:lpstr>Measurements required on tier-3 sites = Output of the models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Aim 2 Modeling</dc:title>
  <dc:creator>Wazel</dc:creator>
  <cp:lastModifiedBy>Ireland, Jessica JT</cp:lastModifiedBy>
  <cp:revision>12</cp:revision>
  <dcterms:created xsi:type="dcterms:W3CDTF">2012-03-02T02:42:39Z</dcterms:created>
  <dcterms:modified xsi:type="dcterms:W3CDTF">2012-03-26T20:43:16Z</dcterms:modified>
</cp:coreProperties>
</file>