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08813" cy="9294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Arrow Connector 55"/>
          <p:cNvCxnSpPr/>
          <p:nvPr/>
        </p:nvCxnSpPr>
        <p:spPr>
          <a:xfrm>
            <a:off x="6400800" y="38100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400800" y="32004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400800" y="23622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400800" y="1836632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400800" y="381000"/>
            <a:ext cx="0" cy="381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33400" y="228600"/>
            <a:ext cx="1905000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0-10 and 10-20 cm</a:t>
            </a:r>
            <a:endParaRPr lang="en-US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990600"/>
            <a:ext cx="17526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Air Dry if needed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1676400"/>
            <a:ext cx="27432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u="sng" dirty="0" smtClean="0"/>
              <a:t>Weigh total sample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447800" y="609600"/>
            <a:ext cx="0" cy="381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447800" y="1295400"/>
            <a:ext cx="0" cy="457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447800" y="19812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62600" y="152400"/>
            <a:ext cx="1752600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20-50, 50-100 cm</a:t>
            </a:r>
            <a:endParaRPr lang="en-US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419600" y="1337416"/>
            <a:ext cx="426720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Sub sample in field (~10% of whole mass)</a:t>
            </a:r>
          </a:p>
          <a:p>
            <a:pPr algn="ctr"/>
            <a:r>
              <a:rPr lang="en-US" sz="1600" dirty="0" smtClean="0"/>
              <a:t>1. Put roots &gt;2 mm in subsample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8778" y="3403362"/>
            <a:ext cx="3200400" cy="9848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Sieve (2 mm)</a:t>
            </a:r>
          </a:p>
          <a:p>
            <a:pPr marL="342900" indent="-342900">
              <a:buAutoNum type="arabicParenR"/>
            </a:pPr>
            <a:r>
              <a:rPr lang="en-US" sz="1400" dirty="0" smtClean="0"/>
              <a:t>Remove and </a:t>
            </a:r>
            <a:r>
              <a:rPr lang="en-US" sz="1400" b="1" u="sng" dirty="0" smtClean="0"/>
              <a:t>weigh rocks</a:t>
            </a:r>
          </a:p>
          <a:p>
            <a:pPr marL="342900" indent="-342900">
              <a:buAutoNum type="arabicParenR"/>
            </a:pPr>
            <a:r>
              <a:rPr lang="en-US" sz="1400" dirty="0" smtClean="0"/>
              <a:t>Remove roots and organic matter, store cold, sort later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152400" y="2286000"/>
            <a:ext cx="3657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u="sng" dirty="0" smtClean="0"/>
              <a:t>Immediately Collect </a:t>
            </a:r>
            <a:r>
              <a:rPr lang="en-US" sz="1600" b="1" i="1" u="sng" dirty="0" smtClean="0"/>
              <a:t>subsample</a:t>
            </a:r>
            <a:r>
              <a:rPr lang="en-US" sz="1600" dirty="0" smtClean="0"/>
              <a:t>, avoid roots and rocks</a:t>
            </a:r>
            <a:r>
              <a:rPr lang="en-US" sz="1600" b="1" i="1" u="sng" dirty="0" smtClean="0"/>
              <a:t>, get wet </a:t>
            </a:r>
            <a:r>
              <a:rPr lang="en-US" sz="1600" b="1" i="1" u="sng" dirty="0" err="1" smtClean="0"/>
              <a:t>wgt</a:t>
            </a:r>
            <a:r>
              <a:rPr lang="en-US" sz="1600" b="1" i="1" u="sng" dirty="0" smtClean="0"/>
              <a:t>, </a:t>
            </a:r>
            <a:r>
              <a:rPr lang="en-US" sz="1600" dirty="0" smtClean="0"/>
              <a:t>dry at </a:t>
            </a:r>
            <a:r>
              <a:rPr lang="en-US" sz="1600" dirty="0" smtClean="0">
                <a:solidFill>
                  <a:srgbClr val="FF0000"/>
                </a:solidFill>
              </a:rPr>
              <a:t>105 </a:t>
            </a:r>
            <a:r>
              <a:rPr lang="en-US" sz="1600" b="1" dirty="0" smtClean="0">
                <a:solidFill>
                  <a:srgbClr val="FF0000"/>
                </a:solidFill>
              </a:rPr>
              <a:t>°</a:t>
            </a:r>
            <a:r>
              <a:rPr lang="en-US" sz="1600" dirty="0" smtClean="0">
                <a:solidFill>
                  <a:srgbClr val="FF0000"/>
                </a:solidFill>
              </a:rPr>
              <a:t>C</a:t>
            </a:r>
            <a:r>
              <a:rPr lang="en-US" sz="1600" dirty="0" smtClean="0"/>
              <a:t>,</a:t>
            </a:r>
            <a:r>
              <a:rPr lang="en-US" sz="1600" b="1" i="1" u="sng" dirty="0" smtClean="0"/>
              <a:t> </a:t>
            </a:r>
            <a:r>
              <a:rPr lang="en-US" sz="1600" b="1" i="1" u="sng" dirty="0" smtClean="0"/>
              <a:t>get dry </a:t>
            </a:r>
            <a:r>
              <a:rPr lang="en-US" sz="1600" b="1" i="1" u="sng" dirty="0" err="1" smtClean="0"/>
              <a:t>wght</a:t>
            </a:r>
            <a:r>
              <a:rPr lang="en-US" sz="1600" b="1" i="1" u="sng" dirty="0" smtClean="0"/>
              <a:t> , toss sample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38600" y="753454"/>
            <a:ext cx="4572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Collect whole sample</a:t>
            </a:r>
            <a:r>
              <a:rPr lang="en-US" sz="1600" b="1" u="sng" dirty="0" smtClean="0"/>
              <a:t> weight </a:t>
            </a:r>
            <a:r>
              <a:rPr lang="en-US" sz="1600" dirty="0" smtClean="0"/>
              <a:t>in field or lab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6400800" y="1100270"/>
            <a:ext cx="0" cy="2286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572000" y="2141433"/>
            <a:ext cx="36576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u="sng" dirty="0" smtClean="0"/>
              <a:t>Wet weight </a:t>
            </a:r>
            <a:r>
              <a:rPr lang="en-US" sz="1600" i="1" dirty="0" smtClean="0"/>
              <a:t>total subsample</a:t>
            </a:r>
            <a:endParaRPr lang="en-US" sz="1600" b="1" i="1" u="sng" dirty="0" smtClean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461331" y="3119215"/>
            <a:ext cx="12107" cy="30764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962400" y="2667000"/>
            <a:ext cx="50292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u="sng" dirty="0" smtClean="0"/>
              <a:t>Immediately Collect subsample immediately</a:t>
            </a:r>
            <a:r>
              <a:rPr lang="en-US" sz="1600" dirty="0" smtClean="0"/>
              <a:t>, </a:t>
            </a:r>
            <a:r>
              <a:rPr lang="en-US" sz="1600" dirty="0" smtClean="0"/>
              <a:t>avoid roots and rocks, </a:t>
            </a:r>
            <a:r>
              <a:rPr lang="en-US" sz="1600" b="1" u="sng" dirty="0" smtClean="0"/>
              <a:t>get wet </a:t>
            </a:r>
            <a:r>
              <a:rPr lang="en-US" sz="1600" b="1" u="sng" dirty="0" err="1" smtClean="0"/>
              <a:t>wgt</a:t>
            </a:r>
            <a:r>
              <a:rPr lang="en-US" sz="1600" dirty="0" smtClean="0"/>
              <a:t>, dry </a:t>
            </a:r>
            <a:r>
              <a:rPr lang="en-US" sz="1600" dirty="0" smtClean="0"/>
              <a:t>at </a:t>
            </a:r>
            <a:r>
              <a:rPr lang="en-US" sz="1600" dirty="0" smtClean="0">
                <a:solidFill>
                  <a:srgbClr val="FF0000"/>
                </a:solidFill>
              </a:rPr>
              <a:t>105 </a:t>
            </a:r>
            <a:r>
              <a:rPr lang="en-US" sz="1600" b="1" dirty="0" smtClean="0">
                <a:solidFill>
                  <a:srgbClr val="FF0000"/>
                </a:solidFill>
              </a:rPr>
              <a:t>°</a:t>
            </a:r>
            <a:r>
              <a:rPr lang="en-US" sz="1600" dirty="0" smtClean="0">
                <a:solidFill>
                  <a:srgbClr val="FF0000"/>
                </a:solidFill>
              </a:rPr>
              <a:t>C</a:t>
            </a:r>
            <a:r>
              <a:rPr lang="en-US" sz="1600" b="1" u="sng" dirty="0" smtClean="0"/>
              <a:t>, get dry weight , toss this sample 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562600" y="3505200"/>
            <a:ext cx="17526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Air Dry if needed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657600" y="4114800"/>
            <a:ext cx="5257800" cy="769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Sieve (2 mm)</a:t>
            </a:r>
          </a:p>
          <a:p>
            <a:pPr marL="342900" indent="-342900">
              <a:buAutoNum type="arabicParenR"/>
            </a:pPr>
            <a:r>
              <a:rPr lang="en-US" sz="1400" dirty="0" smtClean="0"/>
              <a:t>Remove and </a:t>
            </a:r>
            <a:r>
              <a:rPr lang="en-US" sz="1400" b="1" u="sng" dirty="0" smtClean="0"/>
              <a:t>weigh rocks</a:t>
            </a:r>
          </a:p>
          <a:p>
            <a:pPr marL="342900" indent="-342900">
              <a:buAutoNum type="arabicParenR"/>
            </a:pPr>
            <a:r>
              <a:rPr lang="en-US" sz="1400" dirty="0" smtClean="0"/>
              <a:t>Remove roots and organic matter, store cold, sort later</a:t>
            </a:r>
            <a:endParaRPr lang="en-US" sz="1400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6400800" y="48768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114800" y="5257800"/>
            <a:ext cx="45720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Collect subsample </a:t>
            </a:r>
            <a:r>
              <a:rPr lang="en-US" sz="1600" b="1" dirty="0" smtClean="0"/>
              <a:t>(~50 g) </a:t>
            </a:r>
            <a:r>
              <a:rPr lang="en-US" sz="1600" dirty="0" smtClean="0"/>
              <a:t>for </a:t>
            </a:r>
            <a:r>
              <a:rPr lang="en-US" sz="1600" dirty="0" smtClean="0"/>
              <a:t>C and N analysis </a:t>
            </a:r>
            <a:r>
              <a:rPr lang="en-US" sz="1600" b="1" dirty="0" smtClean="0"/>
              <a:t>(Dry at </a:t>
            </a:r>
            <a:r>
              <a:rPr lang="en-US" sz="1600" b="1" dirty="0" smtClean="0">
                <a:solidFill>
                  <a:srgbClr val="FF0000"/>
                </a:solidFill>
              </a:rPr>
              <a:t>65 </a:t>
            </a:r>
            <a:r>
              <a:rPr lang="en-US" sz="1600" b="1" dirty="0" smtClean="0">
                <a:solidFill>
                  <a:srgbClr val="FF0000"/>
                </a:solidFill>
              </a:rPr>
              <a:t>°C</a:t>
            </a:r>
            <a:r>
              <a:rPr lang="en-US" sz="1600" b="1" dirty="0" smtClean="0"/>
              <a:t>, no wet </a:t>
            </a:r>
            <a:r>
              <a:rPr lang="en-US" sz="1600" b="1" dirty="0" smtClean="0"/>
              <a:t>or dry </a:t>
            </a:r>
            <a:r>
              <a:rPr lang="en-US" sz="1600" b="1" dirty="0" err="1" smtClean="0"/>
              <a:t>wgt</a:t>
            </a:r>
            <a:r>
              <a:rPr lang="en-US" sz="1600" b="1" dirty="0" smtClean="0"/>
              <a:t> needed)</a:t>
            </a:r>
            <a:endParaRPr lang="en-US" sz="1600" b="1" dirty="0" smtClean="0"/>
          </a:p>
        </p:txBody>
      </p:sp>
      <p:sp>
        <p:nvSpPr>
          <p:cNvPr id="59" name="TextBox 58"/>
          <p:cNvSpPr txBox="1"/>
          <p:nvPr/>
        </p:nvSpPr>
        <p:spPr>
          <a:xfrm>
            <a:off x="76200" y="4648200"/>
            <a:ext cx="2895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Collect </a:t>
            </a:r>
            <a:r>
              <a:rPr lang="en-US" sz="1600" b="1" dirty="0" smtClean="0"/>
              <a:t>subsample (~50 g) </a:t>
            </a:r>
            <a:r>
              <a:rPr lang="en-US" sz="1600" dirty="0" smtClean="0"/>
              <a:t>for C and N analysis </a:t>
            </a:r>
            <a:r>
              <a:rPr lang="en-US" sz="1600" b="1" dirty="0" smtClean="0"/>
              <a:t>(Dry at </a:t>
            </a:r>
            <a:r>
              <a:rPr lang="en-US" sz="1600" b="1" dirty="0" smtClean="0">
                <a:solidFill>
                  <a:srgbClr val="FF0000"/>
                </a:solidFill>
              </a:rPr>
              <a:t>65 </a:t>
            </a:r>
            <a:r>
              <a:rPr lang="en-US" sz="1600" b="1" dirty="0" smtClean="0">
                <a:solidFill>
                  <a:srgbClr val="FF0000"/>
                </a:solidFill>
              </a:rPr>
              <a:t>°C</a:t>
            </a:r>
            <a:r>
              <a:rPr lang="en-US" sz="1600" b="1" dirty="0" smtClean="0">
                <a:solidFill>
                  <a:srgbClr val="FF0000"/>
                </a:solidFill>
              </a:rPr>
              <a:t>,</a:t>
            </a:r>
            <a:r>
              <a:rPr lang="en-US" sz="1600" b="1" dirty="0" smtClean="0"/>
              <a:t> no wet </a:t>
            </a:r>
            <a:r>
              <a:rPr lang="en-US" sz="1600" b="1" dirty="0" smtClean="0"/>
              <a:t>or dry </a:t>
            </a:r>
            <a:r>
              <a:rPr lang="en-US" sz="1600" b="1" dirty="0" err="1" smtClean="0"/>
              <a:t>wgt</a:t>
            </a:r>
            <a:r>
              <a:rPr lang="en-US" sz="1600" b="1" dirty="0" smtClean="0"/>
              <a:t> </a:t>
            </a:r>
            <a:r>
              <a:rPr lang="en-US" sz="1600" b="1" dirty="0" smtClean="0"/>
              <a:t>needed)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1447800" y="4419600"/>
            <a:ext cx="0" cy="2286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1066800" y="5486400"/>
            <a:ext cx="1600200" cy="6096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66" idx="3"/>
          </p:cNvCxnSpPr>
          <p:nvPr/>
        </p:nvCxnSpPr>
        <p:spPr>
          <a:xfrm flipH="1">
            <a:off x="5334000" y="5791200"/>
            <a:ext cx="1066800" cy="32167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667000" y="5943600"/>
            <a:ext cx="2667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Grind on roller Mill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3810000" y="6248400"/>
            <a:ext cx="0" cy="2286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496220" y="6476716"/>
            <a:ext cx="497863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Soil C and N analysis and archive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4482</TotalTime>
  <Words>204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essm_laa</dc:creator>
  <cp:lastModifiedBy>essm_laa</cp:lastModifiedBy>
  <cp:revision>439</cp:revision>
  <dcterms:created xsi:type="dcterms:W3CDTF">2012-08-10T18:58:09Z</dcterms:created>
  <dcterms:modified xsi:type="dcterms:W3CDTF">2012-09-07T16:53:56Z</dcterms:modified>
</cp:coreProperties>
</file>