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61" r:id="rId2"/>
    <p:sldId id="264" r:id="rId3"/>
    <p:sldId id="257" r:id="rId4"/>
    <p:sldId id="256" r:id="rId5"/>
    <p:sldId id="258" r:id="rId6"/>
    <p:sldId id="259" r:id="rId7"/>
    <p:sldId id="260" r:id="rId8"/>
    <p:sldId id="262" r:id="rId9"/>
    <p:sldId id="263"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2" d="100"/>
          <a:sy n="122" d="100"/>
        </p:scale>
        <p:origin x="-145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37350E-AC60-4A46-AA1C-BC0A7B55BE5F}" type="datetimeFigureOut">
              <a:rPr lang="en-US" smtClean="0"/>
              <a:t>8/6/13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FBBE9E-05F7-3446-9E0D-34C76CC3A56E}" type="slidenum">
              <a:rPr lang="en-US" smtClean="0"/>
              <a:t>‹#›</a:t>
            </a:fld>
            <a:endParaRPr lang="en-US"/>
          </a:p>
        </p:txBody>
      </p:sp>
    </p:spTree>
    <p:extLst>
      <p:ext uri="{BB962C8B-B14F-4D97-AF65-F5344CB8AC3E}">
        <p14:creationId xmlns:p14="http://schemas.microsoft.com/office/powerpoint/2010/main" val="1737106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EE7756-ED1E-8D40-B24A-2B31571AA761}" type="datetimeFigureOut">
              <a:rPr lang="en-US" smtClean="0"/>
              <a:t>8/6/13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7ADB79-C848-4F45-A9D4-B14744118C5A}" type="slidenum">
              <a:rPr lang="en-US" smtClean="0"/>
              <a:t>‹#›</a:t>
            </a:fld>
            <a:endParaRPr lang="en-US"/>
          </a:p>
        </p:txBody>
      </p:sp>
    </p:spTree>
    <p:extLst>
      <p:ext uri="{BB962C8B-B14F-4D97-AF65-F5344CB8AC3E}">
        <p14:creationId xmlns:p14="http://schemas.microsoft.com/office/powerpoint/2010/main" val="39784097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ea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eaLnBrk="1" hangingPunct="1"/>
            <a:fld id="{2A5EA392-6635-C745-9100-E01A948E5E82}" type="slidenum">
              <a:rPr lang="en-US" sz="1200"/>
              <a:pPr eaLnBrk="1" hangingPunct="1"/>
              <a:t>2</a:t>
            </a:fld>
            <a:endParaRPr lang="en-US" sz="1200"/>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32D72A-0EE5-4B43-8220-8E729EDF162F}" type="datetimeFigureOut">
              <a:rPr lang="en-US" smtClean="0"/>
              <a:t>8/6/13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B6E03-FF3D-FD49-9FBE-ACC9E56D5E15}" type="slidenum">
              <a:rPr lang="en-US" smtClean="0"/>
              <a:t>‹#›</a:t>
            </a:fld>
            <a:endParaRPr lang="en-US"/>
          </a:p>
        </p:txBody>
      </p:sp>
    </p:spTree>
    <p:extLst>
      <p:ext uri="{BB962C8B-B14F-4D97-AF65-F5344CB8AC3E}">
        <p14:creationId xmlns:p14="http://schemas.microsoft.com/office/powerpoint/2010/main" val="54054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32D72A-0EE5-4B43-8220-8E729EDF162F}" type="datetimeFigureOut">
              <a:rPr lang="en-US" smtClean="0"/>
              <a:t>8/6/13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B6E03-FF3D-FD49-9FBE-ACC9E56D5E15}" type="slidenum">
              <a:rPr lang="en-US" smtClean="0"/>
              <a:t>‹#›</a:t>
            </a:fld>
            <a:endParaRPr lang="en-US"/>
          </a:p>
        </p:txBody>
      </p:sp>
    </p:spTree>
    <p:extLst>
      <p:ext uri="{BB962C8B-B14F-4D97-AF65-F5344CB8AC3E}">
        <p14:creationId xmlns:p14="http://schemas.microsoft.com/office/powerpoint/2010/main" val="257329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32D72A-0EE5-4B43-8220-8E729EDF162F}" type="datetimeFigureOut">
              <a:rPr lang="en-US" smtClean="0"/>
              <a:t>8/6/13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B6E03-FF3D-FD49-9FBE-ACC9E56D5E15}" type="slidenum">
              <a:rPr lang="en-US" smtClean="0"/>
              <a:t>‹#›</a:t>
            </a:fld>
            <a:endParaRPr lang="en-US"/>
          </a:p>
        </p:txBody>
      </p:sp>
    </p:spTree>
    <p:extLst>
      <p:ext uri="{BB962C8B-B14F-4D97-AF65-F5344CB8AC3E}">
        <p14:creationId xmlns:p14="http://schemas.microsoft.com/office/powerpoint/2010/main" val="105193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32D72A-0EE5-4B43-8220-8E729EDF162F}" type="datetimeFigureOut">
              <a:rPr lang="en-US" smtClean="0"/>
              <a:t>8/6/13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B6E03-FF3D-FD49-9FBE-ACC9E56D5E15}" type="slidenum">
              <a:rPr lang="en-US" smtClean="0"/>
              <a:t>‹#›</a:t>
            </a:fld>
            <a:endParaRPr lang="en-US"/>
          </a:p>
        </p:txBody>
      </p:sp>
    </p:spTree>
    <p:extLst>
      <p:ext uri="{BB962C8B-B14F-4D97-AF65-F5344CB8AC3E}">
        <p14:creationId xmlns:p14="http://schemas.microsoft.com/office/powerpoint/2010/main" val="334498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32D72A-0EE5-4B43-8220-8E729EDF162F}" type="datetimeFigureOut">
              <a:rPr lang="en-US" smtClean="0"/>
              <a:t>8/6/13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B6E03-FF3D-FD49-9FBE-ACC9E56D5E15}" type="slidenum">
              <a:rPr lang="en-US" smtClean="0"/>
              <a:t>‹#›</a:t>
            </a:fld>
            <a:endParaRPr lang="en-US"/>
          </a:p>
        </p:txBody>
      </p:sp>
    </p:spTree>
    <p:extLst>
      <p:ext uri="{BB962C8B-B14F-4D97-AF65-F5344CB8AC3E}">
        <p14:creationId xmlns:p14="http://schemas.microsoft.com/office/powerpoint/2010/main" val="4046106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32D72A-0EE5-4B43-8220-8E729EDF162F}" type="datetimeFigureOut">
              <a:rPr lang="en-US" smtClean="0"/>
              <a:t>8/6/13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B6E03-FF3D-FD49-9FBE-ACC9E56D5E15}" type="slidenum">
              <a:rPr lang="en-US" smtClean="0"/>
              <a:t>‹#›</a:t>
            </a:fld>
            <a:endParaRPr lang="en-US"/>
          </a:p>
        </p:txBody>
      </p:sp>
    </p:spTree>
    <p:extLst>
      <p:ext uri="{BB962C8B-B14F-4D97-AF65-F5344CB8AC3E}">
        <p14:creationId xmlns:p14="http://schemas.microsoft.com/office/powerpoint/2010/main" val="104368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32D72A-0EE5-4B43-8220-8E729EDF162F}" type="datetimeFigureOut">
              <a:rPr lang="en-US" smtClean="0"/>
              <a:t>8/6/13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3B6E03-FF3D-FD49-9FBE-ACC9E56D5E15}" type="slidenum">
              <a:rPr lang="en-US" smtClean="0"/>
              <a:t>‹#›</a:t>
            </a:fld>
            <a:endParaRPr lang="en-US"/>
          </a:p>
        </p:txBody>
      </p:sp>
    </p:spTree>
    <p:extLst>
      <p:ext uri="{BB962C8B-B14F-4D97-AF65-F5344CB8AC3E}">
        <p14:creationId xmlns:p14="http://schemas.microsoft.com/office/powerpoint/2010/main" val="298073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32D72A-0EE5-4B43-8220-8E729EDF162F}" type="datetimeFigureOut">
              <a:rPr lang="en-US" smtClean="0"/>
              <a:t>8/6/13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3B6E03-FF3D-FD49-9FBE-ACC9E56D5E15}" type="slidenum">
              <a:rPr lang="en-US" smtClean="0"/>
              <a:t>‹#›</a:t>
            </a:fld>
            <a:endParaRPr lang="en-US"/>
          </a:p>
        </p:txBody>
      </p:sp>
    </p:spTree>
    <p:extLst>
      <p:ext uri="{BB962C8B-B14F-4D97-AF65-F5344CB8AC3E}">
        <p14:creationId xmlns:p14="http://schemas.microsoft.com/office/powerpoint/2010/main" val="2238133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2D72A-0EE5-4B43-8220-8E729EDF162F}" type="datetimeFigureOut">
              <a:rPr lang="en-US" smtClean="0"/>
              <a:t>8/6/13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3B6E03-FF3D-FD49-9FBE-ACC9E56D5E15}" type="slidenum">
              <a:rPr lang="en-US" smtClean="0"/>
              <a:t>‹#›</a:t>
            </a:fld>
            <a:endParaRPr lang="en-US"/>
          </a:p>
        </p:txBody>
      </p:sp>
    </p:spTree>
    <p:extLst>
      <p:ext uri="{BB962C8B-B14F-4D97-AF65-F5344CB8AC3E}">
        <p14:creationId xmlns:p14="http://schemas.microsoft.com/office/powerpoint/2010/main" val="1450831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32D72A-0EE5-4B43-8220-8E729EDF162F}" type="datetimeFigureOut">
              <a:rPr lang="en-US" smtClean="0"/>
              <a:t>8/6/13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B6E03-FF3D-FD49-9FBE-ACC9E56D5E15}" type="slidenum">
              <a:rPr lang="en-US" smtClean="0"/>
              <a:t>‹#›</a:t>
            </a:fld>
            <a:endParaRPr lang="en-US"/>
          </a:p>
        </p:txBody>
      </p:sp>
    </p:spTree>
    <p:extLst>
      <p:ext uri="{BB962C8B-B14F-4D97-AF65-F5344CB8AC3E}">
        <p14:creationId xmlns:p14="http://schemas.microsoft.com/office/powerpoint/2010/main" val="2747538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32D72A-0EE5-4B43-8220-8E729EDF162F}" type="datetimeFigureOut">
              <a:rPr lang="en-US" smtClean="0"/>
              <a:t>8/6/13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B6E03-FF3D-FD49-9FBE-ACC9E56D5E15}" type="slidenum">
              <a:rPr lang="en-US" smtClean="0"/>
              <a:t>‹#›</a:t>
            </a:fld>
            <a:endParaRPr lang="en-US"/>
          </a:p>
        </p:txBody>
      </p:sp>
    </p:spTree>
    <p:extLst>
      <p:ext uri="{BB962C8B-B14F-4D97-AF65-F5344CB8AC3E}">
        <p14:creationId xmlns:p14="http://schemas.microsoft.com/office/powerpoint/2010/main" val="23137804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2D72A-0EE5-4B43-8220-8E729EDF162F}" type="datetimeFigureOut">
              <a:rPr lang="en-US" smtClean="0"/>
              <a:t>8/6/13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B6E03-FF3D-FD49-9FBE-ACC9E56D5E15}" type="slidenum">
              <a:rPr lang="en-US" smtClean="0"/>
              <a:t>‹#›</a:t>
            </a:fld>
            <a:endParaRPr lang="en-US"/>
          </a:p>
        </p:txBody>
      </p:sp>
    </p:spTree>
    <p:extLst>
      <p:ext uri="{BB962C8B-B14F-4D97-AF65-F5344CB8AC3E}">
        <p14:creationId xmlns:p14="http://schemas.microsoft.com/office/powerpoint/2010/main" val="1840407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kjgandhi@uga.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0532" y="347956"/>
            <a:ext cx="8428572" cy="5940089"/>
          </a:xfrm>
          <a:prstGeom prst="rect">
            <a:avLst/>
          </a:prstGeom>
          <a:noFill/>
        </p:spPr>
        <p:txBody>
          <a:bodyPr wrap="square" rtlCol="0">
            <a:spAutoFit/>
          </a:bodyPr>
          <a:lstStyle/>
          <a:p>
            <a:pPr algn="ctr"/>
            <a:r>
              <a:rPr lang="en-US" sz="3600" b="1" dirty="0" smtClean="0">
                <a:latin typeface="Arial"/>
                <a:cs typeface="Arial"/>
              </a:rPr>
              <a:t>INTRODUCTION TO BARK BEETLES IN </a:t>
            </a:r>
            <a:r>
              <a:rPr lang="en-US" sz="3600" b="1" dirty="0" smtClean="0">
                <a:latin typeface="Arial"/>
                <a:cs typeface="Arial"/>
              </a:rPr>
              <a:t>SOUTHEAST U.S.</a:t>
            </a:r>
            <a:endParaRPr lang="en-US" sz="3600" b="1" dirty="0" smtClean="0">
              <a:latin typeface="Arial"/>
              <a:cs typeface="Arial"/>
            </a:endParaRPr>
          </a:p>
          <a:p>
            <a:pPr algn="ctr"/>
            <a:endParaRPr lang="en-US" sz="2000" b="1" dirty="0" smtClean="0">
              <a:latin typeface="Arial"/>
              <a:cs typeface="Arial"/>
            </a:endParaRPr>
          </a:p>
          <a:p>
            <a:pPr algn="ctr"/>
            <a:endParaRPr lang="en-US" sz="2000" b="1" dirty="0">
              <a:latin typeface="Arial"/>
              <a:cs typeface="Arial"/>
            </a:endParaRPr>
          </a:p>
          <a:p>
            <a:pPr algn="ctr"/>
            <a:endParaRPr lang="en-US" sz="2000" b="1" dirty="0" smtClean="0">
              <a:latin typeface="Arial"/>
              <a:cs typeface="Arial"/>
            </a:endParaRPr>
          </a:p>
          <a:p>
            <a:pPr algn="ctr"/>
            <a:endParaRPr lang="en-US" sz="2000" b="1" dirty="0">
              <a:latin typeface="Arial"/>
              <a:cs typeface="Arial"/>
            </a:endParaRPr>
          </a:p>
          <a:p>
            <a:pPr algn="ctr"/>
            <a:r>
              <a:rPr lang="en-US" sz="2000" b="1" dirty="0" smtClean="0">
                <a:latin typeface="Arial"/>
                <a:cs typeface="Arial"/>
              </a:rPr>
              <a:t>A Brief Guide for the PINEMAP project</a:t>
            </a:r>
          </a:p>
          <a:p>
            <a:pPr algn="ctr"/>
            <a:endParaRPr lang="en-US" sz="2000" b="1" dirty="0">
              <a:latin typeface="Arial"/>
              <a:cs typeface="Arial"/>
            </a:endParaRPr>
          </a:p>
          <a:p>
            <a:pPr algn="ctr"/>
            <a:endParaRPr lang="en-US" sz="2000" b="1" dirty="0" smtClean="0">
              <a:latin typeface="Arial"/>
              <a:cs typeface="Arial"/>
            </a:endParaRPr>
          </a:p>
          <a:p>
            <a:pPr algn="ctr"/>
            <a:endParaRPr lang="en-US" sz="2000" b="1" dirty="0">
              <a:latin typeface="Arial"/>
              <a:cs typeface="Arial"/>
            </a:endParaRPr>
          </a:p>
          <a:p>
            <a:pPr algn="ctr"/>
            <a:endParaRPr lang="en-US" sz="2000" b="1" dirty="0" smtClean="0">
              <a:latin typeface="Arial"/>
              <a:cs typeface="Arial"/>
            </a:endParaRPr>
          </a:p>
          <a:p>
            <a:pPr algn="ctr"/>
            <a:r>
              <a:rPr lang="en-US" sz="1600" b="1" dirty="0" smtClean="0">
                <a:latin typeface="Arial"/>
                <a:cs typeface="Arial"/>
              </a:rPr>
              <a:t>Kamal JK Gandhi</a:t>
            </a:r>
          </a:p>
          <a:p>
            <a:pPr algn="ctr"/>
            <a:r>
              <a:rPr lang="en-US" sz="1600" b="1" dirty="0" smtClean="0">
                <a:latin typeface="Arial"/>
                <a:cs typeface="Arial"/>
              </a:rPr>
              <a:t>Warnell School of Forestry and Natural Resources</a:t>
            </a:r>
          </a:p>
          <a:p>
            <a:pPr algn="ctr"/>
            <a:r>
              <a:rPr lang="en-US" sz="1600" b="1" dirty="0" smtClean="0">
                <a:latin typeface="Arial"/>
                <a:cs typeface="Arial"/>
              </a:rPr>
              <a:t>University of Georgia</a:t>
            </a:r>
          </a:p>
          <a:p>
            <a:pPr algn="ctr"/>
            <a:r>
              <a:rPr lang="en-US" sz="1600" b="1" dirty="0" smtClean="0">
                <a:latin typeface="Arial"/>
                <a:cs typeface="Arial"/>
                <a:hlinkClick r:id="rId2"/>
              </a:rPr>
              <a:t>kjgandhi@uga.edu</a:t>
            </a:r>
            <a:r>
              <a:rPr lang="en-US" sz="1600" b="1" dirty="0" smtClean="0">
                <a:latin typeface="Arial"/>
                <a:cs typeface="Arial"/>
              </a:rPr>
              <a:t>; 706-542-4614</a:t>
            </a:r>
          </a:p>
          <a:p>
            <a:pPr algn="ctr"/>
            <a:endParaRPr lang="en-US" sz="1600" b="1" dirty="0" smtClean="0">
              <a:latin typeface="Arial"/>
              <a:cs typeface="Arial"/>
            </a:endParaRPr>
          </a:p>
          <a:p>
            <a:pPr algn="ctr"/>
            <a:endParaRPr lang="en-US" sz="1600" b="1" dirty="0">
              <a:latin typeface="Arial"/>
              <a:cs typeface="Arial"/>
            </a:endParaRPr>
          </a:p>
          <a:p>
            <a:pPr algn="ctr"/>
            <a:r>
              <a:rPr lang="en-US" sz="1600" b="1" dirty="0" smtClean="0">
                <a:latin typeface="Arial"/>
                <a:cs typeface="Arial"/>
              </a:rPr>
              <a:t>Note: If you suspect that you have pest issues on your trees, please contact me for further assistance</a:t>
            </a:r>
            <a:endParaRPr lang="en-US" sz="1600" b="1" dirty="0">
              <a:latin typeface="Arial"/>
              <a:cs typeface="Arial"/>
            </a:endParaRPr>
          </a:p>
        </p:txBody>
      </p:sp>
    </p:spTree>
    <p:extLst>
      <p:ext uri="{BB962C8B-B14F-4D97-AF65-F5344CB8AC3E}">
        <p14:creationId xmlns:p14="http://schemas.microsoft.com/office/powerpoint/2010/main" val="3682463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8519" y="174298"/>
            <a:ext cx="4099124" cy="400110"/>
          </a:xfrm>
          <a:prstGeom prst="rect">
            <a:avLst/>
          </a:prstGeom>
          <a:noFill/>
        </p:spPr>
        <p:txBody>
          <a:bodyPr wrap="none" rtlCol="0">
            <a:spAutoFit/>
          </a:bodyPr>
          <a:lstStyle/>
          <a:p>
            <a:r>
              <a:rPr lang="en-US" sz="2000" b="1" dirty="0" smtClean="0">
                <a:latin typeface="Arial"/>
                <a:cs typeface="Arial"/>
              </a:rPr>
              <a:t>BARK BEETLES: Deodar Weevil</a:t>
            </a:r>
            <a:endParaRPr lang="en-US" sz="2000" b="1" dirty="0">
              <a:latin typeface="Arial"/>
              <a:cs typeface="Arial"/>
            </a:endParaRPr>
          </a:p>
        </p:txBody>
      </p:sp>
      <p:pic>
        <p:nvPicPr>
          <p:cNvPr id="3" name="Picture 2"/>
          <p:cNvPicPr>
            <a:picLocks noChangeAspect="1"/>
          </p:cNvPicPr>
          <p:nvPr/>
        </p:nvPicPr>
        <p:blipFill>
          <a:blip r:embed="rId2"/>
          <a:stretch>
            <a:fillRect/>
          </a:stretch>
        </p:blipFill>
        <p:spPr>
          <a:xfrm>
            <a:off x="385983" y="773128"/>
            <a:ext cx="2640996" cy="3521328"/>
          </a:xfrm>
          <a:prstGeom prst="rect">
            <a:avLst/>
          </a:prstGeom>
          <a:ln>
            <a:solidFill>
              <a:srgbClr val="000000"/>
            </a:solidFill>
          </a:ln>
        </p:spPr>
      </p:pic>
      <p:sp>
        <p:nvSpPr>
          <p:cNvPr id="4" name="TextBox 3"/>
          <p:cNvSpPr txBox="1"/>
          <p:nvPr/>
        </p:nvSpPr>
        <p:spPr>
          <a:xfrm>
            <a:off x="299001" y="4433305"/>
            <a:ext cx="2727978" cy="1384995"/>
          </a:xfrm>
          <a:prstGeom prst="rect">
            <a:avLst/>
          </a:prstGeom>
          <a:noFill/>
        </p:spPr>
        <p:txBody>
          <a:bodyPr wrap="square" rtlCol="0">
            <a:spAutoFit/>
          </a:bodyPr>
          <a:lstStyle/>
          <a:p>
            <a:r>
              <a:rPr lang="en-US" sz="1400" b="1" dirty="0" smtClean="0">
                <a:latin typeface="Arial"/>
                <a:cs typeface="Arial"/>
              </a:rPr>
              <a:t>A. I found chip cocoons as above on trees at GA site.  There wasn’t much visible signs on the bark, but peeling of bark revealed these cocoons</a:t>
            </a:r>
            <a:endParaRPr lang="en-US" sz="1400" b="1" dirty="0">
              <a:latin typeface="Arial"/>
              <a:cs typeface="Arial"/>
            </a:endParaRPr>
          </a:p>
        </p:txBody>
      </p:sp>
      <p:pic>
        <p:nvPicPr>
          <p:cNvPr id="5" name="Picture 4"/>
          <p:cNvPicPr>
            <a:picLocks noChangeAspect="1"/>
          </p:cNvPicPr>
          <p:nvPr/>
        </p:nvPicPr>
        <p:blipFill>
          <a:blip r:embed="rId3"/>
          <a:stretch>
            <a:fillRect/>
          </a:stretch>
        </p:blipFill>
        <p:spPr>
          <a:xfrm>
            <a:off x="3358150" y="773128"/>
            <a:ext cx="3602960" cy="2401973"/>
          </a:xfrm>
          <a:prstGeom prst="rect">
            <a:avLst/>
          </a:prstGeom>
          <a:ln>
            <a:solidFill>
              <a:srgbClr val="000000"/>
            </a:solidFill>
          </a:ln>
        </p:spPr>
      </p:pic>
      <p:sp>
        <p:nvSpPr>
          <p:cNvPr id="6" name="TextBox 5"/>
          <p:cNvSpPr txBox="1"/>
          <p:nvPr/>
        </p:nvSpPr>
        <p:spPr>
          <a:xfrm>
            <a:off x="6961110" y="773128"/>
            <a:ext cx="1997689" cy="1815882"/>
          </a:xfrm>
          <a:prstGeom prst="rect">
            <a:avLst/>
          </a:prstGeom>
          <a:noFill/>
        </p:spPr>
        <p:txBody>
          <a:bodyPr wrap="square" rtlCol="0">
            <a:spAutoFit/>
          </a:bodyPr>
          <a:lstStyle/>
          <a:p>
            <a:r>
              <a:rPr lang="en-US" sz="1400" b="1" dirty="0" smtClean="0">
                <a:latin typeface="Arial"/>
                <a:cs typeface="Arial"/>
              </a:rPr>
              <a:t>B. The chip cocoons typically had a larva or pupa in them.  I didn’t rear out the insects, however I suspect that they were those of deodar weevil</a:t>
            </a:r>
            <a:endParaRPr lang="en-US" sz="1400" b="1" dirty="0">
              <a:latin typeface="Arial"/>
              <a:cs typeface="Arial"/>
            </a:endParaRPr>
          </a:p>
        </p:txBody>
      </p:sp>
      <p:pic>
        <p:nvPicPr>
          <p:cNvPr id="7" name="Picture 6"/>
          <p:cNvPicPr>
            <a:picLocks noChangeAspect="1"/>
          </p:cNvPicPr>
          <p:nvPr/>
        </p:nvPicPr>
        <p:blipFill>
          <a:blip r:embed="rId4"/>
          <a:stretch>
            <a:fillRect/>
          </a:stretch>
        </p:blipFill>
        <p:spPr>
          <a:xfrm>
            <a:off x="3358150" y="3842113"/>
            <a:ext cx="3626793" cy="2417862"/>
          </a:xfrm>
          <a:prstGeom prst="rect">
            <a:avLst/>
          </a:prstGeom>
          <a:ln>
            <a:solidFill>
              <a:srgbClr val="000000"/>
            </a:solidFill>
          </a:ln>
        </p:spPr>
      </p:pic>
      <p:sp>
        <p:nvSpPr>
          <p:cNvPr id="8" name="TextBox 7"/>
          <p:cNvSpPr txBox="1"/>
          <p:nvPr/>
        </p:nvSpPr>
        <p:spPr>
          <a:xfrm>
            <a:off x="6961110" y="3830370"/>
            <a:ext cx="2076337" cy="1384995"/>
          </a:xfrm>
          <a:prstGeom prst="rect">
            <a:avLst/>
          </a:prstGeom>
          <a:noFill/>
        </p:spPr>
        <p:txBody>
          <a:bodyPr wrap="square" rtlCol="0">
            <a:spAutoFit/>
          </a:bodyPr>
          <a:lstStyle/>
          <a:p>
            <a:r>
              <a:rPr lang="en-US" sz="1400" b="1" dirty="0" smtClean="0">
                <a:latin typeface="Arial"/>
                <a:cs typeface="Arial"/>
              </a:rPr>
              <a:t>C. Here’s an adult weevil which is about the same size as black turpentine beetle.  They typically attacks stressed trees </a:t>
            </a:r>
            <a:endParaRPr lang="en-US" sz="1400" b="1" dirty="0">
              <a:latin typeface="Arial"/>
              <a:cs typeface="Arial"/>
            </a:endParaRPr>
          </a:p>
        </p:txBody>
      </p:sp>
      <p:sp>
        <p:nvSpPr>
          <p:cNvPr id="9" name="Down Arrow 8"/>
          <p:cNvSpPr/>
          <p:nvPr/>
        </p:nvSpPr>
        <p:spPr>
          <a:xfrm rot="5400000">
            <a:off x="2412272" y="1989781"/>
            <a:ext cx="385089" cy="1018289"/>
          </a:xfrm>
          <a:prstGeom prst="down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862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TI Poster of SPBB"/>
          <p:cNvPicPr>
            <a:picLocks noChangeAspect="1" noChangeArrowheads="1"/>
          </p:cNvPicPr>
          <p:nvPr/>
        </p:nvPicPr>
        <p:blipFill>
          <a:blip r:embed="rId3">
            <a:extLst>
              <a:ext uri="{28A0092B-C50C-407E-A947-70E740481C1C}">
                <a14:useLocalDpi xmlns:a14="http://schemas.microsoft.com/office/drawing/2010/main" val="0"/>
              </a:ext>
            </a:extLst>
          </a:blip>
          <a:srcRect l="43524" t="6288"/>
          <a:stretch>
            <a:fillRect/>
          </a:stretch>
        </p:blipFill>
        <p:spPr bwMode="auto">
          <a:xfrm>
            <a:off x="182067" y="961676"/>
            <a:ext cx="4745533" cy="58046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23" name="Text Box 3"/>
          <p:cNvSpPr txBox="1">
            <a:spLocks noChangeArrowheads="1"/>
          </p:cNvSpPr>
          <p:nvPr/>
        </p:nvSpPr>
        <p:spPr bwMode="auto">
          <a:xfrm>
            <a:off x="314326" y="52388"/>
            <a:ext cx="87318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2400" dirty="0" smtClean="0">
                <a:solidFill>
                  <a:srgbClr val="000000"/>
                </a:solidFill>
                <a:latin typeface="Arial"/>
                <a:cs typeface="Arial"/>
              </a:rPr>
              <a:t>Five pine bark beetles generally tend to occupy different parts of the bole</a:t>
            </a:r>
            <a:endParaRPr lang="en-US" sz="2400" dirty="0">
              <a:solidFill>
                <a:srgbClr val="000000"/>
              </a:solidFill>
              <a:latin typeface="Arial"/>
              <a:cs typeface="Arial"/>
            </a:endParaRPr>
          </a:p>
        </p:txBody>
      </p:sp>
      <p:sp>
        <p:nvSpPr>
          <p:cNvPr id="5124" name="Text Box 4"/>
          <p:cNvSpPr txBox="1">
            <a:spLocks noChangeArrowheads="1"/>
          </p:cNvSpPr>
          <p:nvPr/>
        </p:nvSpPr>
        <p:spPr bwMode="auto">
          <a:xfrm>
            <a:off x="5731438" y="1762437"/>
            <a:ext cx="20300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lgn="ctr"/>
            <a:r>
              <a:rPr lang="en-US" sz="2400" dirty="0" smtClean="0">
                <a:solidFill>
                  <a:srgbClr val="000000"/>
                </a:solidFill>
                <a:latin typeface="Arial"/>
                <a:cs typeface="Arial"/>
              </a:rPr>
              <a:t>3 </a:t>
            </a:r>
            <a:r>
              <a:rPr lang="en-US" sz="2400" i="1" dirty="0" err="1">
                <a:solidFill>
                  <a:srgbClr val="000000"/>
                </a:solidFill>
                <a:latin typeface="Arial"/>
                <a:cs typeface="Arial"/>
              </a:rPr>
              <a:t>Ips</a:t>
            </a:r>
            <a:r>
              <a:rPr lang="en-US" sz="2400" dirty="0">
                <a:solidFill>
                  <a:srgbClr val="000000"/>
                </a:solidFill>
                <a:latin typeface="Arial"/>
                <a:cs typeface="Arial"/>
              </a:rPr>
              <a:t> species</a:t>
            </a:r>
            <a:endParaRPr lang="en-US" sz="2400" i="1" dirty="0">
              <a:solidFill>
                <a:srgbClr val="000000"/>
              </a:solidFill>
              <a:latin typeface="Arial"/>
              <a:cs typeface="Arial"/>
            </a:endParaRPr>
          </a:p>
        </p:txBody>
      </p:sp>
      <p:sp>
        <p:nvSpPr>
          <p:cNvPr id="5125" name="Text Box 5"/>
          <p:cNvSpPr txBox="1">
            <a:spLocks noChangeArrowheads="1"/>
          </p:cNvSpPr>
          <p:nvPr/>
        </p:nvSpPr>
        <p:spPr bwMode="auto">
          <a:xfrm>
            <a:off x="4927600" y="3964540"/>
            <a:ext cx="32915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r>
              <a:rPr lang="en-US" sz="2400" dirty="0">
                <a:solidFill>
                  <a:srgbClr val="000000"/>
                </a:solidFill>
                <a:latin typeface="Arial"/>
                <a:cs typeface="Arial"/>
              </a:rPr>
              <a:t>Southern Pine Beetle</a:t>
            </a:r>
          </a:p>
          <a:p>
            <a:r>
              <a:rPr lang="en-US" sz="2400" i="1" dirty="0" err="1">
                <a:solidFill>
                  <a:srgbClr val="000000"/>
                </a:solidFill>
                <a:latin typeface="Arial"/>
                <a:cs typeface="Arial"/>
              </a:rPr>
              <a:t>Dendroctonus</a:t>
            </a:r>
            <a:r>
              <a:rPr lang="en-US" sz="2400" i="1" dirty="0">
                <a:solidFill>
                  <a:srgbClr val="000000"/>
                </a:solidFill>
                <a:latin typeface="Arial"/>
                <a:cs typeface="Arial"/>
              </a:rPr>
              <a:t> </a:t>
            </a:r>
            <a:r>
              <a:rPr lang="en-US" sz="2400" i="1" dirty="0" err="1">
                <a:solidFill>
                  <a:srgbClr val="000000"/>
                </a:solidFill>
                <a:latin typeface="Arial"/>
                <a:cs typeface="Arial"/>
              </a:rPr>
              <a:t>frontalis</a:t>
            </a:r>
            <a:endParaRPr lang="en-US" sz="2400" dirty="0">
              <a:solidFill>
                <a:srgbClr val="000000"/>
              </a:solidFill>
              <a:latin typeface="Arial"/>
              <a:cs typeface="Arial"/>
            </a:endParaRPr>
          </a:p>
        </p:txBody>
      </p:sp>
      <p:sp>
        <p:nvSpPr>
          <p:cNvPr id="5126" name="Text Box 6"/>
          <p:cNvSpPr txBox="1">
            <a:spLocks noChangeArrowheads="1"/>
          </p:cNvSpPr>
          <p:nvPr/>
        </p:nvSpPr>
        <p:spPr bwMode="auto">
          <a:xfrm>
            <a:off x="4927600" y="5297503"/>
            <a:ext cx="35096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ＭＳ Ｐゴシック" charset="0"/>
              </a:defRPr>
            </a:lvl1pPr>
            <a:lvl2pPr marL="742950" indent="-285750" eaLnBrk="0" hangingPunct="0">
              <a:defRPr sz="2800">
                <a:solidFill>
                  <a:schemeClr val="tx1"/>
                </a:solidFill>
                <a:latin typeface="Arial" charset="0"/>
                <a:ea typeface="ＭＳ Ｐゴシック" charset="0"/>
              </a:defRPr>
            </a:lvl2pPr>
            <a:lvl3pPr marL="1143000" indent="-228600" eaLnBrk="0" hangingPunct="0">
              <a:defRPr sz="2800">
                <a:solidFill>
                  <a:schemeClr val="tx1"/>
                </a:solidFill>
                <a:latin typeface="Arial" charset="0"/>
                <a:ea typeface="ＭＳ Ｐゴシック" charset="0"/>
              </a:defRPr>
            </a:lvl3pPr>
            <a:lvl4pPr marL="1600200" indent="-228600" eaLnBrk="0" hangingPunct="0">
              <a:defRPr sz="2800">
                <a:solidFill>
                  <a:schemeClr val="tx1"/>
                </a:solidFill>
                <a:latin typeface="Arial" charset="0"/>
                <a:ea typeface="ＭＳ Ｐゴシック" charset="0"/>
              </a:defRPr>
            </a:lvl4pPr>
            <a:lvl5pPr marL="2057400" indent="-228600" eaLnBrk="0" hangingPunct="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r>
              <a:rPr lang="en-US" sz="2400" dirty="0">
                <a:solidFill>
                  <a:srgbClr val="000000"/>
                </a:solidFill>
                <a:latin typeface="Arial"/>
                <a:cs typeface="Arial"/>
              </a:rPr>
              <a:t>Black Turpentine Beetle</a:t>
            </a:r>
          </a:p>
          <a:p>
            <a:r>
              <a:rPr lang="en-US" sz="2400" i="1" dirty="0" err="1">
                <a:solidFill>
                  <a:srgbClr val="000000"/>
                </a:solidFill>
                <a:latin typeface="Arial"/>
                <a:cs typeface="Arial"/>
              </a:rPr>
              <a:t>Dendroctonus</a:t>
            </a:r>
            <a:r>
              <a:rPr lang="en-US" sz="2400" i="1" dirty="0">
                <a:solidFill>
                  <a:srgbClr val="000000"/>
                </a:solidFill>
                <a:latin typeface="Arial"/>
                <a:cs typeface="Arial"/>
              </a:rPr>
              <a:t> </a:t>
            </a:r>
            <a:r>
              <a:rPr lang="en-US" sz="2400" i="1" dirty="0" err="1">
                <a:solidFill>
                  <a:srgbClr val="000000"/>
                </a:solidFill>
                <a:latin typeface="Arial"/>
                <a:cs typeface="Arial"/>
              </a:rPr>
              <a:t>terebrans</a:t>
            </a:r>
            <a:endParaRPr lang="en-US" sz="2400" dirty="0">
              <a:solidFill>
                <a:srgbClr val="000000"/>
              </a:solidFill>
              <a:latin typeface="Arial"/>
              <a:cs typeface="Arial"/>
            </a:endParaRPr>
          </a:p>
        </p:txBody>
      </p:sp>
      <p:sp>
        <p:nvSpPr>
          <p:cNvPr id="5127" name="Line 7"/>
          <p:cNvSpPr>
            <a:spLocks noChangeShapeType="1"/>
          </p:cNvSpPr>
          <p:nvPr/>
        </p:nvSpPr>
        <p:spPr bwMode="auto">
          <a:xfrm flipH="1" flipV="1">
            <a:off x="4927600" y="1135063"/>
            <a:ext cx="693738" cy="457200"/>
          </a:xfrm>
          <a:prstGeom prst="line">
            <a:avLst/>
          </a:prstGeom>
          <a:noFill/>
          <a:ln w="38100">
            <a:solidFill>
              <a:srgbClr val="005C2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Arial"/>
              <a:cs typeface="Arial"/>
            </a:endParaRPr>
          </a:p>
        </p:txBody>
      </p:sp>
      <p:sp>
        <p:nvSpPr>
          <p:cNvPr id="5128" name="Line 8"/>
          <p:cNvSpPr>
            <a:spLocks noChangeShapeType="1"/>
          </p:cNvSpPr>
          <p:nvPr/>
        </p:nvSpPr>
        <p:spPr bwMode="auto">
          <a:xfrm flipH="1">
            <a:off x="4927600" y="2420938"/>
            <a:ext cx="693738" cy="406400"/>
          </a:xfrm>
          <a:prstGeom prst="line">
            <a:avLst/>
          </a:prstGeom>
          <a:noFill/>
          <a:ln w="38100">
            <a:solidFill>
              <a:srgbClr val="005C2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Arial"/>
              <a:cs typeface="Arial"/>
            </a:endParaRPr>
          </a:p>
        </p:txBody>
      </p:sp>
      <p:sp>
        <p:nvSpPr>
          <p:cNvPr id="5129" name="Line 9"/>
          <p:cNvSpPr>
            <a:spLocks noChangeShapeType="1"/>
          </p:cNvSpPr>
          <p:nvPr/>
        </p:nvSpPr>
        <p:spPr bwMode="auto">
          <a:xfrm flipH="1">
            <a:off x="4927600" y="1968582"/>
            <a:ext cx="693738" cy="68262"/>
          </a:xfrm>
          <a:prstGeom prst="line">
            <a:avLst/>
          </a:prstGeom>
          <a:noFill/>
          <a:ln w="38100">
            <a:solidFill>
              <a:srgbClr val="005C2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Arial"/>
              <a:cs typeface="Arial"/>
            </a:endParaRPr>
          </a:p>
        </p:txBody>
      </p:sp>
    </p:spTree>
    <p:extLst>
      <p:ext uri="{BB962C8B-B14F-4D97-AF65-F5344CB8AC3E}">
        <p14:creationId xmlns:p14="http://schemas.microsoft.com/office/powerpoint/2010/main" val="23606008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4967" y="157906"/>
            <a:ext cx="4891083" cy="523220"/>
          </a:xfrm>
          <a:prstGeom prst="rect">
            <a:avLst/>
          </a:prstGeom>
          <a:noFill/>
        </p:spPr>
        <p:txBody>
          <a:bodyPr wrap="none" rtlCol="0">
            <a:spAutoFit/>
          </a:bodyPr>
          <a:lstStyle/>
          <a:p>
            <a:r>
              <a:rPr lang="en-US" sz="2800" b="1" dirty="0" smtClean="0">
                <a:latin typeface="Arial"/>
                <a:cs typeface="Arial"/>
              </a:rPr>
              <a:t>TREE SYMPTOMS: Dieback</a:t>
            </a:r>
            <a:endParaRPr lang="en-US" sz="2800" b="1" dirty="0">
              <a:latin typeface="Arial"/>
              <a:cs typeface="Arial"/>
            </a:endParaRPr>
          </a:p>
        </p:txBody>
      </p:sp>
      <p:pic>
        <p:nvPicPr>
          <p:cNvPr id="5" name="Picture 4"/>
          <p:cNvPicPr>
            <a:picLocks noChangeAspect="1"/>
          </p:cNvPicPr>
          <p:nvPr/>
        </p:nvPicPr>
        <p:blipFill>
          <a:blip r:embed="rId2"/>
          <a:stretch>
            <a:fillRect/>
          </a:stretch>
        </p:blipFill>
        <p:spPr>
          <a:xfrm>
            <a:off x="4012413" y="1320959"/>
            <a:ext cx="4876800" cy="3263900"/>
          </a:xfrm>
          <a:prstGeom prst="rect">
            <a:avLst/>
          </a:prstGeom>
          <a:ln>
            <a:solidFill>
              <a:srgbClr val="000000"/>
            </a:solidFill>
          </a:ln>
        </p:spPr>
      </p:pic>
      <p:pic>
        <p:nvPicPr>
          <p:cNvPr id="8" name="Picture 7"/>
          <p:cNvPicPr>
            <a:picLocks noChangeAspect="1"/>
          </p:cNvPicPr>
          <p:nvPr/>
        </p:nvPicPr>
        <p:blipFill>
          <a:blip r:embed="rId3"/>
          <a:stretch>
            <a:fillRect/>
          </a:stretch>
        </p:blipFill>
        <p:spPr>
          <a:xfrm>
            <a:off x="252248" y="1094986"/>
            <a:ext cx="3527070" cy="3880788"/>
          </a:xfrm>
          <a:prstGeom prst="rect">
            <a:avLst/>
          </a:prstGeom>
          <a:ln>
            <a:solidFill>
              <a:srgbClr val="000000"/>
            </a:solidFill>
          </a:ln>
        </p:spPr>
      </p:pic>
      <p:sp>
        <p:nvSpPr>
          <p:cNvPr id="9" name="TextBox 8"/>
          <p:cNvSpPr txBox="1"/>
          <p:nvPr/>
        </p:nvSpPr>
        <p:spPr>
          <a:xfrm>
            <a:off x="131157" y="5076000"/>
            <a:ext cx="3648161" cy="954107"/>
          </a:xfrm>
          <a:prstGeom prst="rect">
            <a:avLst/>
          </a:prstGeom>
          <a:noFill/>
        </p:spPr>
        <p:txBody>
          <a:bodyPr wrap="square" rtlCol="0">
            <a:spAutoFit/>
          </a:bodyPr>
          <a:lstStyle/>
          <a:p>
            <a:r>
              <a:rPr lang="en-US" sz="1400" b="1" dirty="0" smtClean="0">
                <a:latin typeface="Arial"/>
                <a:cs typeface="Arial"/>
              </a:rPr>
              <a:t>A. The tree above shows flagging where individual branches are dying.  Trees could show dieback either top-down (as seen in this image) or bottom-up</a:t>
            </a:r>
            <a:endParaRPr lang="en-US" sz="1400" b="1" dirty="0">
              <a:latin typeface="Arial"/>
              <a:cs typeface="Arial"/>
            </a:endParaRPr>
          </a:p>
        </p:txBody>
      </p:sp>
      <p:sp>
        <p:nvSpPr>
          <p:cNvPr id="11" name="TextBox 10"/>
          <p:cNvSpPr txBox="1"/>
          <p:nvPr/>
        </p:nvSpPr>
        <p:spPr>
          <a:xfrm>
            <a:off x="4012413" y="4694634"/>
            <a:ext cx="4876799" cy="738664"/>
          </a:xfrm>
          <a:prstGeom prst="rect">
            <a:avLst/>
          </a:prstGeom>
          <a:noFill/>
        </p:spPr>
        <p:txBody>
          <a:bodyPr wrap="square" rtlCol="0">
            <a:spAutoFit/>
          </a:bodyPr>
          <a:lstStyle/>
          <a:p>
            <a:r>
              <a:rPr lang="en-US" sz="1400" b="1" dirty="0" smtClean="0">
                <a:latin typeface="Arial"/>
                <a:cs typeface="Arial"/>
              </a:rPr>
              <a:t>B. The entire stand is affected above by bark beetles.  The needles typically turn from green to yellow, reddish, and then brown color</a:t>
            </a:r>
            <a:endParaRPr lang="en-US" sz="1400" b="1" dirty="0">
              <a:latin typeface="Arial"/>
              <a:cs typeface="Arial"/>
            </a:endParaRPr>
          </a:p>
        </p:txBody>
      </p:sp>
      <p:sp>
        <p:nvSpPr>
          <p:cNvPr id="12" name="TextBox 11"/>
          <p:cNvSpPr txBox="1"/>
          <p:nvPr/>
        </p:nvSpPr>
        <p:spPr>
          <a:xfrm>
            <a:off x="3305322" y="1233256"/>
            <a:ext cx="352906" cy="400110"/>
          </a:xfrm>
          <a:prstGeom prst="rect">
            <a:avLst/>
          </a:prstGeom>
          <a:solidFill>
            <a:srgbClr val="FFFFFF"/>
          </a:solidFill>
          <a:ln>
            <a:solidFill>
              <a:srgbClr val="000000"/>
            </a:solidFill>
          </a:ln>
        </p:spPr>
        <p:txBody>
          <a:bodyPr wrap="none" rtlCol="0">
            <a:spAutoFit/>
          </a:bodyPr>
          <a:lstStyle/>
          <a:p>
            <a:r>
              <a:rPr lang="en-US" sz="2000" b="1" dirty="0" smtClean="0"/>
              <a:t>A</a:t>
            </a:r>
            <a:endParaRPr lang="en-US" sz="2000" b="1" dirty="0"/>
          </a:p>
        </p:txBody>
      </p:sp>
      <p:sp>
        <p:nvSpPr>
          <p:cNvPr id="13" name="TextBox 12"/>
          <p:cNvSpPr txBox="1"/>
          <p:nvPr/>
        </p:nvSpPr>
        <p:spPr>
          <a:xfrm>
            <a:off x="8441798" y="1385656"/>
            <a:ext cx="328435" cy="400110"/>
          </a:xfrm>
          <a:prstGeom prst="rect">
            <a:avLst/>
          </a:prstGeom>
          <a:solidFill>
            <a:srgbClr val="FFFFFF"/>
          </a:solidFill>
          <a:ln>
            <a:solidFill>
              <a:srgbClr val="000000"/>
            </a:solidFill>
          </a:ln>
        </p:spPr>
        <p:txBody>
          <a:bodyPr wrap="none" rtlCol="0">
            <a:spAutoFit/>
          </a:bodyPr>
          <a:lstStyle/>
          <a:p>
            <a:r>
              <a:rPr lang="en-US" sz="2000" b="1" dirty="0" smtClean="0"/>
              <a:t>B</a:t>
            </a:r>
            <a:endParaRPr lang="en-US" sz="2000" b="1" dirty="0"/>
          </a:p>
        </p:txBody>
      </p:sp>
      <p:sp>
        <p:nvSpPr>
          <p:cNvPr id="15" name="Down Arrow 14"/>
          <p:cNvSpPr/>
          <p:nvPr/>
        </p:nvSpPr>
        <p:spPr>
          <a:xfrm rot="5400000">
            <a:off x="2956539" y="1607029"/>
            <a:ext cx="385089" cy="1018289"/>
          </a:xfrm>
          <a:prstGeom prst="down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2820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22553" y="104465"/>
            <a:ext cx="3690609" cy="400110"/>
          </a:xfrm>
          <a:prstGeom prst="rect">
            <a:avLst/>
          </a:prstGeom>
          <a:noFill/>
        </p:spPr>
        <p:txBody>
          <a:bodyPr wrap="none" rtlCol="0">
            <a:spAutoFit/>
          </a:bodyPr>
          <a:lstStyle/>
          <a:p>
            <a:r>
              <a:rPr lang="en-US" sz="2000" b="1" dirty="0" smtClean="0">
                <a:latin typeface="Arial"/>
                <a:cs typeface="Arial"/>
              </a:rPr>
              <a:t>BARK BEETLES: </a:t>
            </a:r>
            <a:r>
              <a:rPr lang="en-US" sz="2000" b="1" i="1" dirty="0" err="1" smtClean="0">
                <a:latin typeface="Arial"/>
                <a:cs typeface="Arial"/>
              </a:rPr>
              <a:t>Ips</a:t>
            </a:r>
            <a:r>
              <a:rPr lang="en-US" sz="2000" b="1" dirty="0" smtClean="0">
                <a:latin typeface="Arial"/>
                <a:cs typeface="Arial"/>
              </a:rPr>
              <a:t> Beetles</a:t>
            </a:r>
            <a:endParaRPr lang="en-US" sz="2000" b="1" dirty="0">
              <a:latin typeface="Arial"/>
              <a:cs typeface="Arial"/>
            </a:endParaRPr>
          </a:p>
        </p:txBody>
      </p:sp>
      <p:sp>
        <p:nvSpPr>
          <p:cNvPr id="5" name="TextBox 4"/>
          <p:cNvSpPr txBox="1"/>
          <p:nvPr/>
        </p:nvSpPr>
        <p:spPr>
          <a:xfrm>
            <a:off x="94911" y="3200280"/>
            <a:ext cx="4028044" cy="523220"/>
          </a:xfrm>
          <a:prstGeom prst="rect">
            <a:avLst/>
          </a:prstGeom>
          <a:noFill/>
        </p:spPr>
        <p:txBody>
          <a:bodyPr wrap="square" rtlCol="0">
            <a:spAutoFit/>
          </a:bodyPr>
          <a:lstStyle/>
          <a:p>
            <a:r>
              <a:rPr lang="en-US" sz="1400" b="1" dirty="0" smtClean="0">
                <a:latin typeface="Arial"/>
                <a:cs typeface="Arial"/>
              </a:rPr>
              <a:t>A. On the bark, you may see boring dust that tends to get washed away by rain or wind</a:t>
            </a:r>
            <a:endParaRPr lang="en-US" sz="1400" b="1" dirty="0">
              <a:latin typeface="Arial"/>
              <a:cs typeface="Arial"/>
            </a:endParaRPr>
          </a:p>
        </p:txBody>
      </p:sp>
      <p:pic>
        <p:nvPicPr>
          <p:cNvPr id="11" name="Picture 10"/>
          <p:cNvPicPr>
            <a:picLocks noChangeAspect="1"/>
          </p:cNvPicPr>
          <p:nvPr/>
        </p:nvPicPr>
        <p:blipFill>
          <a:blip r:embed="rId2"/>
          <a:stretch>
            <a:fillRect/>
          </a:stretch>
        </p:blipFill>
        <p:spPr>
          <a:xfrm>
            <a:off x="199289" y="586247"/>
            <a:ext cx="3849077" cy="2562753"/>
          </a:xfrm>
          <a:prstGeom prst="rect">
            <a:avLst/>
          </a:prstGeom>
          <a:ln>
            <a:solidFill>
              <a:srgbClr val="000000"/>
            </a:solidFill>
          </a:ln>
        </p:spPr>
      </p:pic>
      <p:sp>
        <p:nvSpPr>
          <p:cNvPr id="13" name="TextBox 12"/>
          <p:cNvSpPr txBox="1"/>
          <p:nvPr/>
        </p:nvSpPr>
        <p:spPr>
          <a:xfrm>
            <a:off x="4679676" y="3312528"/>
            <a:ext cx="3901972" cy="1169551"/>
          </a:xfrm>
          <a:prstGeom prst="rect">
            <a:avLst/>
          </a:prstGeom>
          <a:noFill/>
        </p:spPr>
        <p:txBody>
          <a:bodyPr wrap="square" rtlCol="0">
            <a:spAutoFit/>
          </a:bodyPr>
          <a:lstStyle/>
          <a:p>
            <a:r>
              <a:rPr lang="en-US" sz="1400" b="1" dirty="0" smtClean="0">
                <a:latin typeface="Arial"/>
                <a:cs typeface="Arial"/>
              </a:rPr>
              <a:t>B. There could be resin pitch tubes on the bark as the tree is trying to defend itself from beetles.  Typically, the healthier the tree, the greater the likelihood that there will be pitch tubes</a:t>
            </a:r>
            <a:endParaRPr lang="en-US" sz="1400" b="1" dirty="0">
              <a:latin typeface="Arial"/>
              <a:cs typeface="Arial"/>
            </a:endParaRPr>
          </a:p>
        </p:txBody>
      </p:sp>
      <p:pic>
        <p:nvPicPr>
          <p:cNvPr id="15" name="Picture 14"/>
          <p:cNvPicPr>
            <a:picLocks noChangeAspect="1"/>
          </p:cNvPicPr>
          <p:nvPr/>
        </p:nvPicPr>
        <p:blipFill>
          <a:blip r:embed="rId3"/>
          <a:stretch>
            <a:fillRect/>
          </a:stretch>
        </p:blipFill>
        <p:spPr>
          <a:xfrm>
            <a:off x="4688373" y="586247"/>
            <a:ext cx="3635042" cy="2726281"/>
          </a:xfrm>
          <a:prstGeom prst="rect">
            <a:avLst/>
          </a:prstGeom>
          <a:ln>
            <a:solidFill>
              <a:srgbClr val="000000"/>
            </a:solidFill>
          </a:ln>
        </p:spPr>
      </p:pic>
      <p:sp>
        <p:nvSpPr>
          <p:cNvPr id="16" name="TextBox 15"/>
          <p:cNvSpPr txBox="1"/>
          <p:nvPr/>
        </p:nvSpPr>
        <p:spPr>
          <a:xfrm>
            <a:off x="3562963" y="646285"/>
            <a:ext cx="352906" cy="400110"/>
          </a:xfrm>
          <a:prstGeom prst="rect">
            <a:avLst/>
          </a:prstGeom>
          <a:solidFill>
            <a:srgbClr val="FFFFFF"/>
          </a:solidFill>
          <a:ln>
            <a:solidFill>
              <a:srgbClr val="000000"/>
            </a:solidFill>
          </a:ln>
        </p:spPr>
        <p:txBody>
          <a:bodyPr wrap="none" rtlCol="0">
            <a:spAutoFit/>
          </a:bodyPr>
          <a:lstStyle/>
          <a:p>
            <a:r>
              <a:rPr lang="en-US" sz="2000" b="1" dirty="0" smtClean="0"/>
              <a:t>A</a:t>
            </a:r>
            <a:endParaRPr lang="en-US" sz="2000" b="1" dirty="0"/>
          </a:p>
        </p:txBody>
      </p:sp>
      <p:sp>
        <p:nvSpPr>
          <p:cNvPr id="17" name="TextBox 16"/>
          <p:cNvSpPr txBox="1"/>
          <p:nvPr/>
        </p:nvSpPr>
        <p:spPr>
          <a:xfrm>
            <a:off x="7876415" y="666213"/>
            <a:ext cx="328435" cy="400110"/>
          </a:xfrm>
          <a:prstGeom prst="rect">
            <a:avLst/>
          </a:prstGeom>
          <a:solidFill>
            <a:srgbClr val="FFFFFF"/>
          </a:solidFill>
          <a:ln>
            <a:solidFill>
              <a:srgbClr val="000000"/>
            </a:solidFill>
          </a:ln>
        </p:spPr>
        <p:txBody>
          <a:bodyPr wrap="none" rtlCol="0">
            <a:spAutoFit/>
          </a:bodyPr>
          <a:lstStyle/>
          <a:p>
            <a:r>
              <a:rPr lang="en-US" sz="2000" b="1" dirty="0" smtClean="0"/>
              <a:t>B</a:t>
            </a:r>
            <a:endParaRPr lang="en-US" sz="2000" b="1" dirty="0"/>
          </a:p>
        </p:txBody>
      </p:sp>
      <p:pic>
        <p:nvPicPr>
          <p:cNvPr id="20" name="Picture 19"/>
          <p:cNvPicPr>
            <a:picLocks noChangeAspect="1"/>
          </p:cNvPicPr>
          <p:nvPr/>
        </p:nvPicPr>
        <p:blipFill>
          <a:blip r:embed="rId4"/>
          <a:stretch>
            <a:fillRect/>
          </a:stretch>
        </p:blipFill>
        <p:spPr>
          <a:xfrm>
            <a:off x="1107168" y="3827461"/>
            <a:ext cx="2149696" cy="2952249"/>
          </a:xfrm>
          <a:prstGeom prst="rect">
            <a:avLst/>
          </a:prstGeom>
        </p:spPr>
      </p:pic>
      <p:sp>
        <p:nvSpPr>
          <p:cNvPr id="18" name="TextBox 17"/>
          <p:cNvSpPr txBox="1"/>
          <p:nvPr/>
        </p:nvSpPr>
        <p:spPr>
          <a:xfrm>
            <a:off x="2801252" y="3895454"/>
            <a:ext cx="320420" cy="400110"/>
          </a:xfrm>
          <a:prstGeom prst="rect">
            <a:avLst/>
          </a:prstGeom>
          <a:solidFill>
            <a:srgbClr val="FFFFFF"/>
          </a:solidFill>
          <a:ln>
            <a:solidFill>
              <a:srgbClr val="000000"/>
            </a:solidFill>
          </a:ln>
        </p:spPr>
        <p:txBody>
          <a:bodyPr wrap="none" rtlCol="0">
            <a:spAutoFit/>
          </a:bodyPr>
          <a:lstStyle/>
          <a:p>
            <a:r>
              <a:rPr lang="en-US" sz="2000" b="1" dirty="0"/>
              <a:t>C</a:t>
            </a:r>
          </a:p>
        </p:txBody>
      </p:sp>
      <p:sp>
        <p:nvSpPr>
          <p:cNvPr id="21" name="TextBox 20"/>
          <p:cNvSpPr txBox="1"/>
          <p:nvPr/>
        </p:nvSpPr>
        <p:spPr>
          <a:xfrm>
            <a:off x="3562963" y="5822330"/>
            <a:ext cx="3901972" cy="738664"/>
          </a:xfrm>
          <a:prstGeom prst="rect">
            <a:avLst/>
          </a:prstGeom>
          <a:noFill/>
        </p:spPr>
        <p:txBody>
          <a:bodyPr wrap="square" rtlCol="0">
            <a:spAutoFit/>
          </a:bodyPr>
          <a:lstStyle/>
          <a:p>
            <a:r>
              <a:rPr lang="en-US" sz="1400" b="1" dirty="0" smtClean="0">
                <a:latin typeface="Arial"/>
                <a:cs typeface="Arial"/>
              </a:rPr>
              <a:t>C. You would also see small round exit/entrance made by adult beetles on the bark.  </a:t>
            </a:r>
            <a:r>
              <a:rPr lang="en-US" sz="1400" b="1" u="sng" dirty="0" smtClean="0">
                <a:latin typeface="Arial"/>
                <a:cs typeface="Arial"/>
              </a:rPr>
              <a:t>All bark beetles will make these holes</a:t>
            </a:r>
            <a:endParaRPr lang="en-US" sz="1400" b="1" u="sng" dirty="0">
              <a:latin typeface="Arial"/>
              <a:cs typeface="Arial"/>
            </a:endParaRPr>
          </a:p>
        </p:txBody>
      </p:sp>
      <p:sp>
        <p:nvSpPr>
          <p:cNvPr id="22" name="Down Arrow 21"/>
          <p:cNvSpPr/>
          <p:nvPr/>
        </p:nvSpPr>
        <p:spPr>
          <a:xfrm rot="5400000">
            <a:off x="7621726" y="1563534"/>
            <a:ext cx="385089" cy="1018289"/>
          </a:xfrm>
          <a:prstGeom prst="down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wn Arrow 22"/>
          <p:cNvSpPr/>
          <p:nvPr/>
        </p:nvSpPr>
        <p:spPr>
          <a:xfrm rot="5400000">
            <a:off x="3246982" y="980708"/>
            <a:ext cx="385089" cy="1018289"/>
          </a:xfrm>
          <a:prstGeom prst="down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wn Arrow 23"/>
          <p:cNvSpPr/>
          <p:nvPr/>
        </p:nvSpPr>
        <p:spPr>
          <a:xfrm rot="5400000">
            <a:off x="2861274" y="5283067"/>
            <a:ext cx="385089" cy="1018289"/>
          </a:xfrm>
          <a:prstGeom prst="down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062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2721" y="5366316"/>
            <a:ext cx="8514243" cy="523220"/>
          </a:xfrm>
          <a:prstGeom prst="rect">
            <a:avLst/>
          </a:prstGeom>
          <a:noFill/>
        </p:spPr>
        <p:txBody>
          <a:bodyPr wrap="square" rtlCol="0">
            <a:spAutoFit/>
          </a:bodyPr>
          <a:lstStyle/>
          <a:p>
            <a:r>
              <a:rPr lang="en-US" sz="1400" b="1" dirty="0" smtClean="0">
                <a:latin typeface="Arial"/>
                <a:cs typeface="Arial"/>
              </a:rPr>
              <a:t>A-C. If you peel bark, then you may galleries of </a:t>
            </a:r>
            <a:r>
              <a:rPr lang="en-US" sz="1400" b="1" i="1" dirty="0" err="1" smtClean="0">
                <a:latin typeface="Arial"/>
                <a:cs typeface="Arial"/>
              </a:rPr>
              <a:t>Ips</a:t>
            </a:r>
            <a:r>
              <a:rPr lang="en-US" sz="1400" b="1" dirty="0" smtClean="0">
                <a:latin typeface="Arial"/>
                <a:cs typeface="Arial"/>
              </a:rPr>
              <a:t> beetles as above.  These galleries could be straight (A), and Y or X-shaped (B and C)</a:t>
            </a:r>
            <a:endParaRPr lang="en-US" sz="1400" b="1" dirty="0">
              <a:latin typeface="Arial"/>
              <a:cs typeface="Arial"/>
            </a:endParaRPr>
          </a:p>
        </p:txBody>
      </p:sp>
      <p:pic>
        <p:nvPicPr>
          <p:cNvPr id="6" name="Picture 5"/>
          <p:cNvPicPr>
            <a:picLocks noChangeAspect="1"/>
          </p:cNvPicPr>
          <p:nvPr/>
        </p:nvPicPr>
        <p:blipFill>
          <a:blip r:embed="rId2"/>
          <a:stretch>
            <a:fillRect/>
          </a:stretch>
        </p:blipFill>
        <p:spPr>
          <a:xfrm>
            <a:off x="98217" y="1364656"/>
            <a:ext cx="3806031" cy="2537354"/>
          </a:xfrm>
          <a:prstGeom prst="rect">
            <a:avLst/>
          </a:prstGeom>
          <a:ln>
            <a:solidFill>
              <a:srgbClr val="000000"/>
            </a:solidFill>
          </a:ln>
        </p:spPr>
      </p:pic>
      <p:pic>
        <p:nvPicPr>
          <p:cNvPr id="8" name="Picture 7"/>
          <p:cNvPicPr>
            <a:picLocks noChangeAspect="1"/>
          </p:cNvPicPr>
          <p:nvPr/>
        </p:nvPicPr>
        <p:blipFill>
          <a:blip r:embed="rId3"/>
          <a:stretch>
            <a:fillRect/>
          </a:stretch>
        </p:blipFill>
        <p:spPr>
          <a:xfrm>
            <a:off x="4025192" y="1138484"/>
            <a:ext cx="2375607" cy="3167477"/>
          </a:xfrm>
          <a:prstGeom prst="rect">
            <a:avLst/>
          </a:prstGeom>
          <a:ln>
            <a:solidFill>
              <a:srgbClr val="000000"/>
            </a:solidFill>
          </a:ln>
        </p:spPr>
      </p:pic>
      <p:pic>
        <p:nvPicPr>
          <p:cNvPr id="9" name="Picture 8"/>
          <p:cNvPicPr>
            <a:picLocks noChangeAspect="1"/>
          </p:cNvPicPr>
          <p:nvPr/>
        </p:nvPicPr>
        <p:blipFill>
          <a:blip r:embed="rId4"/>
          <a:stretch>
            <a:fillRect/>
          </a:stretch>
        </p:blipFill>
        <p:spPr>
          <a:xfrm>
            <a:off x="6514964" y="1138484"/>
            <a:ext cx="2510763" cy="3766145"/>
          </a:xfrm>
          <a:prstGeom prst="rect">
            <a:avLst/>
          </a:prstGeom>
          <a:ln>
            <a:solidFill>
              <a:srgbClr val="000000"/>
            </a:solidFill>
          </a:ln>
        </p:spPr>
      </p:pic>
      <p:sp>
        <p:nvSpPr>
          <p:cNvPr id="7" name="TextBox 6"/>
          <p:cNvSpPr txBox="1"/>
          <p:nvPr/>
        </p:nvSpPr>
        <p:spPr>
          <a:xfrm>
            <a:off x="3386510" y="1393283"/>
            <a:ext cx="352906" cy="400110"/>
          </a:xfrm>
          <a:prstGeom prst="rect">
            <a:avLst/>
          </a:prstGeom>
          <a:solidFill>
            <a:srgbClr val="FFFFFF"/>
          </a:solidFill>
          <a:ln>
            <a:solidFill>
              <a:srgbClr val="000000"/>
            </a:solidFill>
          </a:ln>
        </p:spPr>
        <p:txBody>
          <a:bodyPr wrap="none" rtlCol="0">
            <a:spAutoFit/>
          </a:bodyPr>
          <a:lstStyle/>
          <a:p>
            <a:r>
              <a:rPr lang="en-US" sz="2000" b="1" dirty="0" smtClean="0"/>
              <a:t>A</a:t>
            </a:r>
            <a:endParaRPr lang="en-US" sz="2000" b="1" dirty="0"/>
          </a:p>
        </p:txBody>
      </p:sp>
      <p:sp>
        <p:nvSpPr>
          <p:cNvPr id="10" name="TextBox 9"/>
          <p:cNvSpPr txBox="1"/>
          <p:nvPr/>
        </p:nvSpPr>
        <p:spPr>
          <a:xfrm>
            <a:off x="5928015" y="1193228"/>
            <a:ext cx="328435" cy="400110"/>
          </a:xfrm>
          <a:prstGeom prst="rect">
            <a:avLst/>
          </a:prstGeom>
          <a:solidFill>
            <a:srgbClr val="FFFFFF"/>
          </a:solidFill>
          <a:ln>
            <a:solidFill>
              <a:srgbClr val="000000"/>
            </a:solidFill>
          </a:ln>
        </p:spPr>
        <p:txBody>
          <a:bodyPr wrap="none" rtlCol="0">
            <a:spAutoFit/>
          </a:bodyPr>
          <a:lstStyle/>
          <a:p>
            <a:r>
              <a:rPr lang="en-US" sz="2000" b="1" dirty="0" smtClean="0"/>
              <a:t>B</a:t>
            </a:r>
            <a:endParaRPr lang="en-US" sz="2000" b="1" dirty="0"/>
          </a:p>
        </p:txBody>
      </p:sp>
      <p:sp>
        <p:nvSpPr>
          <p:cNvPr id="11" name="TextBox 10"/>
          <p:cNvSpPr txBox="1"/>
          <p:nvPr/>
        </p:nvSpPr>
        <p:spPr>
          <a:xfrm>
            <a:off x="8576545" y="1268434"/>
            <a:ext cx="320420" cy="400110"/>
          </a:xfrm>
          <a:prstGeom prst="rect">
            <a:avLst/>
          </a:prstGeom>
          <a:solidFill>
            <a:srgbClr val="FFFFFF"/>
          </a:solidFill>
          <a:ln>
            <a:solidFill>
              <a:srgbClr val="000000"/>
            </a:solidFill>
          </a:ln>
        </p:spPr>
        <p:txBody>
          <a:bodyPr wrap="none" rtlCol="0">
            <a:spAutoFit/>
          </a:bodyPr>
          <a:lstStyle/>
          <a:p>
            <a:r>
              <a:rPr lang="en-US" sz="2000" b="1" dirty="0"/>
              <a:t>C</a:t>
            </a:r>
          </a:p>
        </p:txBody>
      </p:sp>
      <p:sp>
        <p:nvSpPr>
          <p:cNvPr id="12" name="Down Arrow 11"/>
          <p:cNvSpPr/>
          <p:nvPr/>
        </p:nvSpPr>
        <p:spPr>
          <a:xfrm rot="5400000">
            <a:off x="8092818" y="1850599"/>
            <a:ext cx="385089" cy="1018289"/>
          </a:xfrm>
          <a:prstGeom prst="down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rot="5400000">
            <a:off x="6322419" y="1658054"/>
            <a:ext cx="385089" cy="1018289"/>
          </a:xfrm>
          <a:prstGeom prst="down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p:cNvSpPr/>
          <p:nvPr/>
        </p:nvSpPr>
        <p:spPr>
          <a:xfrm>
            <a:off x="864599" y="629339"/>
            <a:ext cx="385089" cy="1018289"/>
          </a:xfrm>
          <a:prstGeom prst="down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2722553" y="104465"/>
            <a:ext cx="3690609" cy="400110"/>
          </a:xfrm>
          <a:prstGeom prst="rect">
            <a:avLst/>
          </a:prstGeom>
          <a:noFill/>
        </p:spPr>
        <p:txBody>
          <a:bodyPr wrap="none" rtlCol="0">
            <a:spAutoFit/>
          </a:bodyPr>
          <a:lstStyle/>
          <a:p>
            <a:r>
              <a:rPr lang="en-US" sz="2000" b="1" dirty="0" smtClean="0">
                <a:latin typeface="Arial"/>
                <a:cs typeface="Arial"/>
              </a:rPr>
              <a:t>BARK BEETLES: </a:t>
            </a:r>
            <a:r>
              <a:rPr lang="en-US" sz="2000" b="1" i="1" dirty="0" err="1" smtClean="0">
                <a:latin typeface="Arial"/>
                <a:cs typeface="Arial"/>
              </a:rPr>
              <a:t>Ips</a:t>
            </a:r>
            <a:r>
              <a:rPr lang="en-US" sz="2000" b="1" dirty="0" smtClean="0">
                <a:latin typeface="Arial"/>
                <a:cs typeface="Arial"/>
              </a:rPr>
              <a:t> Beetles</a:t>
            </a:r>
            <a:endParaRPr lang="en-US" sz="2000" b="1" dirty="0">
              <a:latin typeface="Arial"/>
              <a:cs typeface="Arial"/>
            </a:endParaRPr>
          </a:p>
        </p:txBody>
      </p:sp>
    </p:spTree>
    <p:extLst>
      <p:ext uri="{BB962C8B-B14F-4D97-AF65-F5344CB8AC3E}">
        <p14:creationId xmlns:p14="http://schemas.microsoft.com/office/powerpoint/2010/main" val="4155265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0474" y="4016016"/>
            <a:ext cx="3853309" cy="1384995"/>
          </a:xfrm>
          <a:prstGeom prst="rect">
            <a:avLst/>
          </a:prstGeom>
          <a:noFill/>
        </p:spPr>
        <p:txBody>
          <a:bodyPr wrap="square" rtlCol="0">
            <a:spAutoFit/>
          </a:bodyPr>
          <a:lstStyle/>
          <a:p>
            <a:r>
              <a:rPr lang="en-US" sz="1400" b="1" dirty="0" smtClean="0">
                <a:latin typeface="Arial"/>
                <a:cs typeface="Arial"/>
              </a:rPr>
              <a:t>A-C. The adult beetles themselves are quite small in size (see scale on C).  All </a:t>
            </a:r>
            <a:r>
              <a:rPr lang="en-US" sz="1400" b="1" i="1" dirty="0" err="1" smtClean="0">
                <a:latin typeface="Arial"/>
                <a:cs typeface="Arial"/>
              </a:rPr>
              <a:t>Ips</a:t>
            </a:r>
            <a:r>
              <a:rPr lang="en-US" sz="1400" b="1" dirty="0" smtClean="0">
                <a:latin typeface="Arial"/>
                <a:cs typeface="Arial"/>
              </a:rPr>
              <a:t> beetles have spines at the end of their wing-cover (see arrows on A and C).  The number of spines are species-specific. </a:t>
            </a:r>
            <a:r>
              <a:rPr lang="en-US" sz="1400" b="1" i="1" dirty="0" err="1" smtClean="0">
                <a:latin typeface="Arial"/>
                <a:cs typeface="Arial"/>
              </a:rPr>
              <a:t>Ips</a:t>
            </a:r>
            <a:r>
              <a:rPr lang="en-US" sz="1400" b="1" dirty="0" smtClean="0">
                <a:latin typeface="Arial"/>
                <a:cs typeface="Arial"/>
              </a:rPr>
              <a:t> beetles typically attacks stressed trees </a:t>
            </a:r>
            <a:endParaRPr lang="en-US" sz="1400" b="1" dirty="0">
              <a:latin typeface="Arial"/>
              <a:cs typeface="Arial"/>
            </a:endParaRPr>
          </a:p>
        </p:txBody>
      </p:sp>
      <p:pic>
        <p:nvPicPr>
          <p:cNvPr id="2" name="Picture 1"/>
          <p:cNvPicPr>
            <a:picLocks noChangeAspect="1"/>
          </p:cNvPicPr>
          <p:nvPr/>
        </p:nvPicPr>
        <p:blipFill>
          <a:blip r:embed="rId2"/>
          <a:stretch>
            <a:fillRect/>
          </a:stretch>
        </p:blipFill>
        <p:spPr>
          <a:xfrm>
            <a:off x="130474" y="779383"/>
            <a:ext cx="3606860" cy="2723931"/>
          </a:xfrm>
          <a:prstGeom prst="rect">
            <a:avLst/>
          </a:prstGeom>
          <a:ln>
            <a:solidFill>
              <a:srgbClr val="000000"/>
            </a:solidFill>
          </a:ln>
        </p:spPr>
      </p:pic>
      <p:sp>
        <p:nvSpPr>
          <p:cNvPr id="7" name="TextBox 6"/>
          <p:cNvSpPr txBox="1"/>
          <p:nvPr/>
        </p:nvSpPr>
        <p:spPr>
          <a:xfrm>
            <a:off x="3177281" y="932241"/>
            <a:ext cx="352906" cy="400110"/>
          </a:xfrm>
          <a:prstGeom prst="rect">
            <a:avLst/>
          </a:prstGeom>
          <a:solidFill>
            <a:srgbClr val="FFFFFF"/>
          </a:solidFill>
          <a:ln>
            <a:solidFill>
              <a:srgbClr val="000000"/>
            </a:solidFill>
          </a:ln>
        </p:spPr>
        <p:txBody>
          <a:bodyPr wrap="none" rtlCol="0">
            <a:spAutoFit/>
          </a:bodyPr>
          <a:lstStyle/>
          <a:p>
            <a:r>
              <a:rPr lang="en-US" sz="2000" b="1" dirty="0" smtClean="0"/>
              <a:t>A</a:t>
            </a:r>
            <a:endParaRPr lang="en-US" sz="2000" b="1" dirty="0"/>
          </a:p>
        </p:txBody>
      </p:sp>
      <p:pic>
        <p:nvPicPr>
          <p:cNvPr id="12" name="Picture 11"/>
          <p:cNvPicPr>
            <a:picLocks noChangeAspect="1"/>
          </p:cNvPicPr>
          <p:nvPr/>
        </p:nvPicPr>
        <p:blipFill>
          <a:blip r:embed="rId3"/>
          <a:stretch>
            <a:fillRect/>
          </a:stretch>
        </p:blipFill>
        <p:spPr>
          <a:xfrm>
            <a:off x="4153434" y="779383"/>
            <a:ext cx="4587116" cy="2018809"/>
          </a:xfrm>
          <a:prstGeom prst="rect">
            <a:avLst/>
          </a:prstGeom>
          <a:ln>
            <a:solidFill>
              <a:srgbClr val="000000"/>
            </a:solidFill>
          </a:ln>
        </p:spPr>
      </p:pic>
      <p:pic>
        <p:nvPicPr>
          <p:cNvPr id="13" name="Picture 12"/>
          <p:cNvPicPr>
            <a:picLocks noChangeAspect="1"/>
          </p:cNvPicPr>
          <p:nvPr/>
        </p:nvPicPr>
        <p:blipFill>
          <a:blip r:embed="rId4"/>
          <a:stretch>
            <a:fillRect/>
          </a:stretch>
        </p:blipFill>
        <p:spPr>
          <a:xfrm>
            <a:off x="4153434" y="3024802"/>
            <a:ext cx="4587116" cy="3464228"/>
          </a:xfrm>
          <a:prstGeom prst="rect">
            <a:avLst/>
          </a:prstGeom>
          <a:ln>
            <a:solidFill>
              <a:srgbClr val="000000"/>
            </a:solidFill>
          </a:ln>
        </p:spPr>
      </p:pic>
      <p:sp>
        <p:nvSpPr>
          <p:cNvPr id="11" name="TextBox 10"/>
          <p:cNvSpPr txBox="1"/>
          <p:nvPr/>
        </p:nvSpPr>
        <p:spPr>
          <a:xfrm>
            <a:off x="8293246" y="3234387"/>
            <a:ext cx="320420" cy="400110"/>
          </a:xfrm>
          <a:prstGeom prst="rect">
            <a:avLst/>
          </a:prstGeom>
          <a:solidFill>
            <a:srgbClr val="FFFFFF"/>
          </a:solidFill>
          <a:ln>
            <a:solidFill>
              <a:srgbClr val="000000"/>
            </a:solidFill>
          </a:ln>
        </p:spPr>
        <p:txBody>
          <a:bodyPr wrap="none" rtlCol="0">
            <a:spAutoFit/>
          </a:bodyPr>
          <a:lstStyle/>
          <a:p>
            <a:r>
              <a:rPr lang="en-US" sz="2000" b="1" dirty="0"/>
              <a:t>C</a:t>
            </a:r>
          </a:p>
        </p:txBody>
      </p:sp>
      <p:sp>
        <p:nvSpPr>
          <p:cNvPr id="10" name="TextBox 9"/>
          <p:cNvSpPr txBox="1"/>
          <p:nvPr/>
        </p:nvSpPr>
        <p:spPr>
          <a:xfrm>
            <a:off x="8285231" y="862650"/>
            <a:ext cx="328435" cy="400110"/>
          </a:xfrm>
          <a:prstGeom prst="rect">
            <a:avLst/>
          </a:prstGeom>
          <a:solidFill>
            <a:srgbClr val="FFFFFF"/>
          </a:solidFill>
          <a:ln>
            <a:solidFill>
              <a:srgbClr val="000000"/>
            </a:solidFill>
          </a:ln>
        </p:spPr>
        <p:txBody>
          <a:bodyPr wrap="none" rtlCol="0">
            <a:spAutoFit/>
          </a:bodyPr>
          <a:lstStyle/>
          <a:p>
            <a:r>
              <a:rPr lang="en-US" sz="2000" b="1" dirty="0" smtClean="0"/>
              <a:t>B</a:t>
            </a:r>
            <a:endParaRPr lang="en-US" sz="2000" b="1" dirty="0"/>
          </a:p>
        </p:txBody>
      </p:sp>
      <p:sp>
        <p:nvSpPr>
          <p:cNvPr id="14" name="Down Arrow 13"/>
          <p:cNvSpPr/>
          <p:nvPr/>
        </p:nvSpPr>
        <p:spPr>
          <a:xfrm rot="5400000">
            <a:off x="8432448" y="3965792"/>
            <a:ext cx="495798" cy="774202"/>
          </a:xfrm>
          <a:prstGeom prst="down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rot="5400000">
            <a:off x="3669389" y="1761697"/>
            <a:ext cx="495798" cy="774202"/>
          </a:xfrm>
          <a:prstGeom prst="down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722553" y="104465"/>
            <a:ext cx="3690609" cy="400110"/>
          </a:xfrm>
          <a:prstGeom prst="rect">
            <a:avLst/>
          </a:prstGeom>
          <a:noFill/>
        </p:spPr>
        <p:txBody>
          <a:bodyPr wrap="none" rtlCol="0">
            <a:spAutoFit/>
          </a:bodyPr>
          <a:lstStyle/>
          <a:p>
            <a:r>
              <a:rPr lang="en-US" sz="2000" b="1" dirty="0" smtClean="0">
                <a:latin typeface="Arial"/>
                <a:cs typeface="Arial"/>
              </a:rPr>
              <a:t>BARK BEETLES: </a:t>
            </a:r>
            <a:r>
              <a:rPr lang="en-US" sz="2000" b="1" i="1" dirty="0" err="1" smtClean="0">
                <a:latin typeface="Arial"/>
                <a:cs typeface="Arial"/>
              </a:rPr>
              <a:t>Ips</a:t>
            </a:r>
            <a:r>
              <a:rPr lang="en-US" sz="2000" b="1" dirty="0" smtClean="0">
                <a:latin typeface="Arial"/>
                <a:cs typeface="Arial"/>
              </a:rPr>
              <a:t> Beetles</a:t>
            </a:r>
            <a:endParaRPr lang="en-US" sz="2000" b="1" dirty="0">
              <a:latin typeface="Arial"/>
              <a:cs typeface="Arial"/>
            </a:endParaRPr>
          </a:p>
        </p:txBody>
      </p:sp>
    </p:spTree>
    <p:extLst>
      <p:ext uri="{BB962C8B-B14F-4D97-AF65-F5344CB8AC3E}">
        <p14:creationId xmlns:p14="http://schemas.microsoft.com/office/powerpoint/2010/main" val="706669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7406" y="156620"/>
            <a:ext cx="5253536" cy="400110"/>
          </a:xfrm>
          <a:prstGeom prst="rect">
            <a:avLst/>
          </a:prstGeom>
          <a:noFill/>
        </p:spPr>
        <p:txBody>
          <a:bodyPr wrap="none" rtlCol="0">
            <a:spAutoFit/>
          </a:bodyPr>
          <a:lstStyle/>
          <a:p>
            <a:r>
              <a:rPr lang="en-US" sz="2000" b="1" dirty="0" smtClean="0">
                <a:latin typeface="Arial"/>
                <a:cs typeface="Arial"/>
              </a:rPr>
              <a:t>BARK BEETLES: Black Turpentine Beetle</a:t>
            </a:r>
            <a:endParaRPr lang="en-US" sz="2000" b="1" dirty="0">
              <a:latin typeface="Arial"/>
              <a:cs typeface="Arial"/>
            </a:endParaRPr>
          </a:p>
        </p:txBody>
      </p:sp>
      <p:pic>
        <p:nvPicPr>
          <p:cNvPr id="4" name="Picture 3"/>
          <p:cNvPicPr>
            <a:picLocks noChangeAspect="1"/>
          </p:cNvPicPr>
          <p:nvPr/>
        </p:nvPicPr>
        <p:blipFill>
          <a:blip r:embed="rId2"/>
          <a:stretch>
            <a:fillRect/>
          </a:stretch>
        </p:blipFill>
        <p:spPr>
          <a:xfrm>
            <a:off x="302213" y="742685"/>
            <a:ext cx="2370385" cy="3555578"/>
          </a:xfrm>
          <a:prstGeom prst="rect">
            <a:avLst/>
          </a:prstGeom>
          <a:ln>
            <a:solidFill>
              <a:srgbClr val="000000"/>
            </a:solidFill>
          </a:ln>
        </p:spPr>
      </p:pic>
      <p:sp>
        <p:nvSpPr>
          <p:cNvPr id="5" name="TextBox 4"/>
          <p:cNvSpPr txBox="1"/>
          <p:nvPr/>
        </p:nvSpPr>
        <p:spPr>
          <a:xfrm>
            <a:off x="302213" y="4337404"/>
            <a:ext cx="2370385" cy="1815882"/>
          </a:xfrm>
          <a:prstGeom prst="rect">
            <a:avLst/>
          </a:prstGeom>
          <a:noFill/>
        </p:spPr>
        <p:txBody>
          <a:bodyPr wrap="square" rtlCol="0">
            <a:spAutoFit/>
          </a:bodyPr>
          <a:lstStyle/>
          <a:p>
            <a:r>
              <a:rPr lang="en-US" sz="1400" b="1" dirty="0" smtClean="0">
                <a:latin typeface="Arial"/>
                <a:cs typeface="Arial"/>
              </a:rPr>
              <a:t>A. Black turpentine beetles tend to attack the lower part of the bole, and have large pitch-tubes that are the size of a popcorn kernel. They typically attacks stressed trees </a:t>
            </a:r>
            <a:endParaRPr lang="en-US" sz="1400" b="1" dirty="0">
              <a:latin typeface="Arial"/>
              <a:cs typeface="Arial"/>
            </a:endParaRPr>
          </a:p>
        </p:txBody>
      </p:sp>
      <p:pic>
        <p:nvPicPr>
          <p:cNvPr id="6" name="Picture 5"/>
          <p:cNvPicPr>
            <a:picLocks noChangeAspect="1"/>
          </p:cNvPicPr>
          <p:nvPr/>
        </p:nvPicPr>
        <p:blipFill>
          <a:blip r:embed="rId3"/>
          <a:stretch>
            <a:fillRect/>
          </a:stretch>
        </p:blipFill>
        <p:spPr>
          <a:xfrm>
            <a:off x="2948696" y="742685"/>
            <a:ext cx="2396479" cy="3594719"/>
          </a:xfrm>
          <a:prstGeom prst="rect">
            <a:avLst/>
          </a:prstGeom>
          <a:ln>
            <a:solidFill>
              <a:srgbClr val="000000"/>
            </a:solidFill>
          </a:ln>
        </p:spPr>
      </p:pic>
      <p:sp>
        <p:nvSpPr>
          <p:cNvPr id="7" name="TextBox 6"/>
          <p:cNvSpPr txBox="1"/>
          <p:nvPr/>
        </p:nvSpPr>
        <p:spPr>
          <a:xfrm>
            <a:off x="2933545" y="4482274"/>
            <a:ext cx="2370385" cy="1600438"/>
          </a:xfrm>
          <a:prstGeom prst="rect">
            <a:avLst/>
          </a:prstGeom>
          <a:noFill/>
        </p:spPr>
        <p:txBody>
          <a:bodyPr wrap="square" rtlCol="0">
            <a:spAutoFit/>
          </a:bodyPr>
          <a:lstStyle/>
          <a:p>
            <a:r>
              <a:rPr lang="en-US" sz="1400" b="1" dirty="0" smtClean="0">
                <a:latin typeface="Arial"/>
                <a:cs typeface="Arial"/>
              </a:rPr>
              <a:t>B-C. If you peel bark, you may find a ?-shaped gallery (B).  More likely that you will find an area where white larvae are feeding under the bark (C)</a:t>
            </a:r>
            <a:endParaRPr lang="en-US" sz="1400" b="1" dirty="0">
              <a:latin typeface="Arial"/>
              <a:cs typeface="Arial"/>
            </a:endParaRPr>
          </a:p>
        </p:txBody>
      </p:sp>
      <p:pic>
        <p:nvPicPr>
          <p:cNvPr id="8" name="Picture 7"/>
          <p:cNvPicPr>
            <a:picLocks noChangeAspect="1"/>
          </p:cNvPicPr>
          <p:nvPr/>
        </p:nvPicPr>
        <p:blipFill>
          <a:blip r:embed="rId4"/>
          <a:stretch>
            <a:fillRect/>
          </a:stretch>
        </p:blipFill>
        <p:spPr>
          <a:xfrm>
            <a:off x="5423352" y="3326261"/>
            <a:ext cx="3624002" cy="2736877"/>
          </a:xfrm>
          <a:prstGeom prst="rect">
            <a:avLst/>
          </a:prstGeom>
          <a:ln>
            <a:solidFill>
              <a:srgbClr val="000000"/>
            </a:solidFill>
          </a:ln>
        </p:spPr>
      </p:pic>
      <p:pic>
        <p:nvPicPr>
          <p:cNvPr id="9" name="Picture 8"/>
          <p:cNvPicPr>
            <a:picLocks noChangeAspect="1"/>
          </p:cNvPicPr>
          <p:nvPr/>
        </p:nvPicPr>
        <p:blipFill>
          <a:blip r:embed="rId5"/>
          <a:stretch>
            <a:fillRect/>
          </a:stretch>
        </p:blipFill>
        <p:spPr>
          <a:xfrm>
            <a:off x="5438922" y="742685"/>
            <a:ext cx="3608432" cy="2415018"/>
          </a:xfrm>
          <a:prstGeom prst="rect">
            <a:avLst/>
          </a:prstGeom>
        </p:spPr>
      </p:pic>
      <p:sp>
        <p:nvSpPr>
          <p:cNvPr id="10" name="TextBox 9"/>
          <p:cNvSpPr txBox="1"/>
          <p:nvPr/>
        </p:nvSpPr>
        <p:spPr>
          <a:xfrm>
            <a:off x="5404130" y="6104609"/>
            <a:ext cx="3608432" cy="738664"/>
          </a:xfrm>
          <a:prstGeom prst="rect">
            <a:avLst/>
          </a:prstGeom>
          <a:noFill/>
        </p:spPr>
        <p:txBody>
          <a:bodyPr wrap="square" rtlCol="0">
            <a:spAutoFit/>
          </a:bodyPr>
          <a:lstStyle/>
          <a:p>
            <a:r>
              <a:rPr lang="en-US" sz="1400" b="1" dirty="0" smtClean="0">
                <a:latin typeface="Arial"/>
                <a:cs typeface="Arial"/>
              </a:rPr>
              <a:t>D. Adults are the largest among bark beetles (see scale), and their end of the wing-cover is rounded (arrow)</a:t>
            </a:r>
            <a:endParaRPr lang="en-US" sz="1400" b="1" dirty="0">
              <a:latin typeface="Arial"/>
              <a:cs typeface="Arial"/>
            </a:endParaRPr>
          </a:p>
        </p:txBody>
      </p:sp>
      <p:sp>
        <p:nvSpPr>
          <p:cNvPr id="11" name="TextBox 10"/>
          <p:cNvSpPr txBox="1"/>
          <p:nvPr/>
        </p:nvSpPr>
        <p:spPr>
          <a:xfrm>
            <a:off x="2211779" y="862650"/>
            <a:ext cx="352906" cy="400110"/>
          </a:xfrm>
          <a:prstGeom prst="rect">
            <a:avLst/>
          </a:prstGeom>
          <a:solidFill>
            <a:srgbClr val="FFFFFF"/>
          </a:solidFill>
          <a:ln>
            <a:solidFill>
              <a:srgbClr val="000000"/>
            </a:solidFill>
          </a:ln>
        </p:spPr>
        <p:txBody>
          <a:bodyPr wrap="none" rtlCol="0">
            <a:spAutoFit/>
          </a:bodyPr>
          <a:lstStyle/>
          <a:p>
            <a:r>
              <a:rPr lang="en-US" sz="2000" b="1" dirty="0" smtClean="0"/>
              <a:t>A</a:t>
            </a:r>
            <a:endParaRPr lang="en-US" sz="2000" b="1" dirty="0"/>
          </a:p>
        </p:txBody>
      </p:sp>
      <p:sp>
        <p:nvSpPr>
          <p:cNvPr id="12" name="TextBox 11"/>
          <p:cNvSpPr txBox="1"/>
          <p:nvPr/>
        </p:nvSpPr>
        <p:spPr>
          <a:xfrm>
            <a:off x="8613666" y="878442"/>
            <a:ext cx="320420" cy="400110"/>
          </a:xfrm>
          <a:prstGeom prst="rect">
            <a:avLst/>
          </a:prstGeom>
          <a:solidFill>
            <a:srgbClr val="FFFFFF"/>
          </a:solidFill>
          <a:ln>
            <a:solidFill>
              <a:srgbClr val="000000"/>
            </a:solidFill>
          </a:ln>
        </p:spPr>
        <p:txBody>
          <a:bodyPr wrap="none" rtlCol="0">
            <a:spAutoFit/>
          </a:bodyPr>
          <a:lstStyle/>
          <a:p>
            <a:r>
              <a:rPr lang="en-US" sz="2000" b="1" dirty="0"/>
              <a:t>C</a:t>
            </a:r>
          </a:p>
        </p:txBody>
      </p:sp>
      <p:sp>
        <p:nvSpPr>
          <p:cNvPr id="13" name="TextBox 12"/>
          <p:cNvSpPr txBox="1"/>
          <p:nvPr/>
        </p:nvSpPr>
        <p:spPr>
          <a:xfrm>
            <a:off x="4901624" y="829313"/>
            <a:ext cx="328435" cy="400110"/>
          </a:xfrm>
          <a:prstGeom prst="rect">
            <a:avLst/>
          </a:prstGeom>
          <a:solidFill>
            <a:srgbClr val="FFFFFF"/>
          </a:solidFill>
          <a:ln>
            <a:solidFill>
              <a:srgbClr val="000000"/>
            </a:solidFill>
          </a:ln>
        </p:spPr>
        <p:txBody>
          <a:bodyPr wrap="none" rtlCol="0">
            <a:spAutoFit/>
          </a:bodyPr>
          <a:lstStyle/>
          <a:p>
            <a:r>
              <a:rPr lang="en-US" sz="2000" b="1" dirty="0" smtClean="0"/>
              <a:t>B</a:t>
            </a:r>
            <a:endParaRPr lang="en-US" sz="2000" b="1" dirty="0"/>
          </a:p>
        </p:txBody>
      </p:sp>
      <p:sp>
        <p:nvSpPr>
          <p:cNvPr id="14" name="TextBox 13"/>
          <p:cNvSpPr txBox="1"/>
          <p:nvPr/>
        </p:nvSpPr>
        <p:spPr>
          <a:xfrm>
            <a:off x="8658366" y="3396944"/>
            <a:ext cx="346344" cy="400110"/>
          </a:xfrm>
          <a:prstGeom prst="rect">
            <a:avLst/>
          </a:prstGeom>
          <a:solidFill>
            <a:srgbClr val="FFFFFF"/>
          </a:solidFill>
          <a:ln>
            <a:solidFill>
              <a:srgbClr val="000000"/>
            </a:solidFill>
          </a:ln>
        </p:spPr>
        <p:txBody>
          <a:bodyPr wrap="none" rtlCol="0">
            <a:spAutoFit/>
          </a:bodyPr>
          <a:lstStyle/>
          <a:p>
            <a:r>
              <a:rPr lang="en-US" sz="2000" b="1" dirty="0" smtClean="0"/>
              <a:t>D</a:t>
            </a:r>
            <a:endParaRPr lang="en-US" sz="2000" b="1" dirty="0"/>
          </a:p>
        </p:txBody>
      </p:sp>
      <p:sp>
        <p:nvSpPr>
          <p:cNvPr id="15" name="Down Arrow 14"/>
          <p:cNvSpPr/>
          <p:nvPr/>
        </p:nvSpPr>
        <p:spPr>
          <a:xfrm rot="5400000">
            <a:off x="8646663" y="4125079"/>
            <a:ext cx="385089" cy="433688"/>
          </a:xfrm>
          <a:prstGeom prst="downArrow">
            <a:avLst/>
          </a:prstGeom>
          <a:solidFill>
            <a:schemeClr val="bg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rot="5400000">
            <a:off x="8232397" y="1372159"/>
            <a:ext cx="385089" cy="1018289"/>
          </a:xfrm>
          <a:prstGeom prst="downArrow">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rot="5400000">
            <a:off x="4602241" y="1757248"/>
            <a:ext cx="385089" cy="1018289"/>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rot="5400000">
            <a:off x="2093313" y="1879653"/>
            <a:ext cx="416377" cy="742191"/>
          </a:xfrm>
          <a:prstGeom prst="downArrow">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6518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8519" y="174298"/>
            <a:ext cx="4915904" cy="400110"/>
          </a:xfrm>
          <a:prstGeom prst="rect">
            <a:avLst/>
          </a:prstGeom>
          <a:noFill/>
        </p:spPr>
        <p:txBody>
          <a:bodyPr wrap="none" rtlCol="0">
            <a:spAutoFit/>
          </a:bodyPr>
          <a:lstStyle/>
          <a:p>
            <a:r>
              <a:rPr lang="en-US" sz="2000" b="1" dirty="0" smtClean="0">
                <a:latin typeface="Arial"/>
                <a:cs typeface="Arial"/>
              </a:rPr>
              <a:t>BARK BEETLES: Southern Pine Beetle</a:t>
            </a:r>
            <a:endParaRPr lang="en-US" sz="2000" b="1" dirty="0">
              <a:latin typeface="Arial"/>
              <a:cs typeface="Arial"/>
            </a:endParaRPr>
          </a:p>
        </p:txBody>
      </p:sp>
      <p:sp>
        <p:nvSpPr>
          <p:cNvPr id="5" name="TextBox 4"/>
          <p:cNvSpPr txBox="1"/>
          <p:nvPr/>
        </p:nvSpPr>
        <p:spPr>
          <a:xfrm>
            <a:off x="313338" y="4322165"/>
            <a:ext cx="2370385" cy="1169551"/>
          </a:xfrm>
          <a:prstGeom prst="rect">
            <a:avLst/>
          </a:prstGeom>
          <a:noFill/>
        </p:spPr>
        <p:txBody>
          <a:bodyPr wrap="square" rtlCol="0">
            <a:spAutoFit/>
          </a:bodyPr>
          <a:lstStyle/>
          <a:p>
            <a:r>
              <a:rPr lang="en-US" sz="1400" b="1" dirty="0" smtClean="0">
                <a:latin typeface="Arial"/>
                <a:cs typeface="Arial"/>
              </a:rPr>
              <a:t>A. Southern pine beetle is amongst the most aggressive beetle. They also tend to have pitch tubes on the bark</a:t>
            </a:r>
            <a:endParaRPr lang="en-US" sz="1400" b="1" dirty="0">
              <a:latin typeface="Arial"/>
              <a:cs typeface="Arial"/>
            </a:endParaRPr>
          </a:p>
        </p:txBody>
      </p:sp>
      <p:sp>
        <p:nvSpPr>
          <p:cNvPr id="7" name="TextBox 6"/>
          <p:cNvSpPr txBox="1"/>
          <p:nvPr/>
        </p:nvSpPr>
        <p:spPr>
          <a:xfrm>
            <a:off x="3185795" y="4280509"/>
            <a:ext cx="2370385" cy="954107"/>
          </a:xfrm>
          <a:prstGeom prst="rect">
            <a:avLst/>
          </a:prstGeom>
          <a:noFill/>
        </p:spPr>
        <p:txBody>
          <a:bodyPr wrap="square" rtlCol="0">
            <a:spAutoFit/>
          </a:bodyPr>
          <a:lstStyle/>
          <a:p>
            <a:r>
              <a:rPr lang="en-US" sz="1400" b="1" dirty="0" smtClean="0">
                <a:latin typeface="Arial"/>
                <a:cs typeface="Arial"/>
              </a:rPr>
              <a:t>B. Boring dust can be seen either on the bark or fallen at the base of the tree </a:t>
            </a:r>
            <a:endParaRPr lang="en-US" sz="1400" b="1" dirty="0">
              <a:latin typeface="Arial"/>
              <a:cs typeface="Arial"/>
            </a:endParaRPr>
          </a:p>
        </p:txBody>
      </p:sp>
      <p:sp>
        <p:nvSpPr>
          <p:cNvPr id="10" name="TextBox 9"/>
          <p:cNvSpPr txBox="1"/>
          <p:nvPr/>
        </p:nvSpPr>
        <p:spPr>
          <a:xfrm>
            <a:off x="3577123" y="6002852"/>
            <a:ext cx="3094027" cy="738664"/>
          </a:xfrm>
          <a:prstGeom prst="rect">
            <a:avLst/>
          </a:prstGeom>
          <a:noFill/>
        </p:spPr>
        <p:txBody>
          <a:bodyPr wrap="square" rtlCol="0">
            <a:spAutoFit/>
          </a:bodyPr>
          <a:lstStyle/>
          <a:p>
            <a:r>
              <a:rPr lang="en-US" sz="1400" b="1" dirty="0" smtClean="0">
                <a:latin typeface="Arial"/>
                <a:cs typeface="Arial"/>
              </a:rPr>
              <a:t>C-D. Peeling of bark would reveal serpentine galleries with round chambers on the side</a:t>
            </a:r>
            <a:endParaRPr lang="en-US" sz="1400" b="1" dirty="0">
              <a:latin typeface="Arial"/>
              <a:cs typeface="Arial"/>
            </a:endParaRPr>
          </a:p>
        </p:txBody>
      </p:sp>
      <p:pic>
        <p:nvPicPr>
          <p:cNvPr id="3" name="Picture 2"/>
          <p:cNvPicPr>
            <a:picLocks noChangeAspect="1"/>
          </p:cNvPicPr>
          <p:nvPr/>
        </p:nvPicPr>
        <p:blipFill>
          <a:blip r:embed="rId2"/>
          <a:stretch>
            <a:fillRect/>
          </a:stretch>
        </p:blipFill>
        <p:spPr>
          <a:xfrm>
            <a:off x="397892" y="829312"/>
            <a:ext cx="2324457" cy="3473119"/>
          </a:xfrm>
          <a:prstGeom prst="rect">
            <a:avLst/>
          </a:prstGeom>
          <a:ln>
            <a:solidFill>
              <a:srgbClr val="000000"/>
            </a:solidFill>
          </a:ln>
        </p:spPr>
      </p:pic>
      <p:pic>
        <p:nvPicPr>
          <p:cNvPr id="16" name="Picture 15"/>
          <p:cNvPicPr>
            <a:picLocks noChangeAspect="1"/>
          </p:cNvPicPr>
          <p:nvPr/>
        </p:nvPicPr>
        <p:blipFill>
          <a:blip r:embed="rId3"/>
          <a:stretch>
            <a:fillRect/>
          </a:stretch>
        </p:blipFill>
        <p:spPr>
          <a:xfrm>
            <a:off x="3298872" y="829313"/>
            <a:ext cx="2257308" cy="3385962"/>
          </a:xfrm>
          <a:prstGeom prst="rect">
            <a:avLst/>
          </a:prstGeom>
          <a:ln>
            <a:solidFill>
              <a:srgbClr val="000000"/>
            </a:solidFill>
          </a:ln>
        </p:spPr>
      </p:pic>
      <p:pic>
        <p:nvPicPr>
          <p:cNvPr id="17" name="Picture 16"/>
          <p:cNvPicPr>
            <a:picLocks noChangeAspect="1"/>
          </p:cNvPicPr>
          <p:nvPr/>
        </p:nvPicPr>
        <p:blipFill>
          <a:blip r:embed="rId4"/>
          <a:stretch>
            <a:fillRect/>
          </a:stretch>
        </p:blipFill>
        <p:spPr>
          <a:xfrm>
            <a:off x="6654532" y="4302430"/>
            <a:ext cx="1703713" cy="2555569"/>
          </a:xfrm>
          <a:prstGeom prst="rect">
            <a:avLst/>
          </a:prstGeom>
          <a:ln>
            <a:solidFill>
              <a:srgbClr val="000000"/>
            </a:solidFill>
          </a:ln>
        </p:spPr>
      </p:pic>
      <p:pic>
        <p:nvPicPr>
          <p:cNvPr id="18" name="Picture 17"/>
          <p:cNvPicPr>
            <a:picLocks noChangeAspect="1"/>
          </p:cNvPicPr>
          <p:nvPr/>
        </p:nvPicPr>
        <p:blipFill>
          <a:blip r:embed="rId5"/>
          <a:stretch>
            <a:fillRect/>
          </a:stretch>
        </p:blipFill>
        <p:spPr>
          <a:xfrm>
            <a:off x="6057447" y="829312"/>
            <a:ext cx="2300798" cy="3451197"/>
          </a:xfrm>
          <a:prstGeom prst="rect">
            <a:avLst/>
          </a:prstGeom>
          <a:ln>
            <a:solidFill>
              <a:srgbClr val="000000"/>
            </a:solidFill>
          </a:ln>
        </p:spPr>
      </p:pic>
      <p:sp>
        <p:nvSpPr>
          <p:cNvPr id="11" name="TextBox 10"/>
          <p:cNvSpPr txBox="1"/>
          <p:nvPr/>
        </p:nvSpPr>
        <p:spPr>
          <a:xfrm>
            <a:off x="2241595" y="965431"/>
            <a:ext cx="352906" cy="400110"/>
          </a:xfrm>
          <a:prstGeom prst="rect">
            <a:avLst/>
          </a:prstGeom>
          <a:solidFill>
            <a:srgbClr val="FFFFFF"/>
          </a:solidFill>
          <a:ln>
            <a:solidFill>
              <a:srgbClr val="000000"/>
            </a:solidFill>
          </a:ln>
        </p:spPr>
        <p:txBody>
          <a:bodyPr wrap="none" rtlCol="0">
            <a:spAutoFit/>
          </a:bodyPr>
          <a:lstStyle/>
          <a:p>
            <a:r>
              <a:rPr lang="en-US" sz="2000" b="1" dirty="0" smtClean="0"/>
              <a:t>A</a:t>
            </a:r>
            <a:endParaRPr lang="en-US" sz="2000" b="1" dirty="0"/>
          </a:p>
        </p:txBody>
      </p:sp>
      <p:sp>
        <p:nvSpPr>
          <p:cNvPr id="13" name="TextBox 12"/>
          <p:cNvSpPr txBox="1"/>
          <p:nvPr/>
        </p:nvSpPr>
        <p:spPr>
          <a:xfrm>
            <a:off x="5028459" y="955657"/>
            <a:ext cx="328435" cy="400110"/>
          </a:xfrm>
          <a:prstGeom prst="rect">
            <a:avLst/>
          </a:prstGeom>
          <a:solidFill>
            <a:srgbClr val="FFFFFF"/>
          </a:solidFill>
          <a:ln>
            <a:solidFill>
              <a:srgbClr val="000000"/>
            </a:solidFill>
          </a:ln>
        </p:spPr>
        <p:txBody>
          <a:bodyPr wrap="none" rtlCol="0">
            <a:spAutoFit/>
          </a:bodyPr>
          <a:lstStyle/>
          <a:p>
            <a:r>
              <a:rPr lang="en-US" sz="2000" b="1" dirty="0" smtClean="0"/>
              <a:t>B</a:t>
            </a:r>
            <a:endParaRPr lang="en-US" sz="2000" b="1" dirty="0"/>
          </a:p>
        </p:txBody>
      </p:sp>
      <p:sp>
        <p:nvSpPr>
          <p:cNvPr id="12" name="TextBox 11"/>
          <p:cNvSpPr txBox="1"/>
          <p:nvPr/>
        </p:nvSpPr>
        <p:spPr>
          <a:xfrm>
            <a:off x="7931564" y="938112"/>
            <a:ext cx="320420" cy="400110"/>
          </a:xfrm>
          <a:prstGeom prst="rect">
            <a:avLst/>
          </a:prstGeom>
          <a:solidFill>
            <a:srgbClr val="FFFFFF"/>
          </a:solidFill>
          <a:ln>
            <a:solidFill>
              <a:srgbClr val="000000"/>
            </a:solidFill>
          </a:ln>
        </p:spPr>
        <p:txBody>
          <a:bodyPr wrap="none" rtlCol="0">
            <a:spAutoFit/>
          </a:bodyPr>
          <a:lstStyle/>
          <a:p>
            <a:r>
              <a:rPr lang="en-US" sz="2000" b="1" dirty="0"/>
              <a:t>C</a:t>
            </a:r>
          </a:p>
        </p:txBody>
      </p:sp>
      <p:sp>
        <p:nvSpPr>
          <p:cNvPr id="14" name="TextBox 13"/>
          <p:cNvSpPr txBox="1"/>
          <p:nvPr/>
        </p:nvSpPr>
        <p:spPr>
          <a:xfrm>
            <a:off x="7931564" y="4395285"/>
            <a:ext cx="346344" cy="400110"/>
          </a:xfrm>
          <a:prstGeom prst="rect">
            <a:avLst/>
          </a:prstGeom>
          <a:solidFill>
            <a:srgbClr val="FFFFFF"/>
          </a:solidFill>
          <a:ln>
            <a:solidFill>
              <a:srgbClr val="000000"/>
            </a:solidFill>
          </a:ln>
        </p:spPr>
        <p:txBody>
          <a:bodyPr wrap="none" rtlCol="0">
            <a:spAutoFit/>
          </a:bodyPr>
          <a:lstStyle/>
          <a:p>
            <a:r>
              <a:rPr lang="en-US" sz="2000" b="1" dirty="0" smtClean="0"/>
              <a:t>D</a:t>
            </a:r>
            <a:endParaRPr lang="en-US" sz="2000" b="1" dirty="0"/>
          </a:p>
        </p:txBody>
      </p:sp>
      <p:sp>
        <p:nvSpPr>
          <p:cNvPr id="19" name="Down Arrow 18"/>
          <p:cNvSpPr/>
          <p:nvPr/>
        </p:nvSpPr>
        <p:spPr>
          <a:xfrm rot="5400000">
            <a:off x="7917034" y="2068071"/>
            <a:ext cx="385089" cy="1018289"/>
          </a:xfrm>
          <a:prstGeom prst="down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wn Arrow 19"/>
          <p:cNvSpPr/>
          <p:nvPr/>
        </p:nvSpPr>
        <p:spPr>
          <a:xfrm rot="5400000">
            <a:off x="8085363" y="4565212"/>
            <a:ext cx="385089" cy="1018289"/>
          </a:xfrm>
          <a:prstGeom prst="down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451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8519" y="174298"/>
            <a:ext cx="4915904" cy="400110"/>
          </a:xfrm>
          <a:prstGeom prst="rect">
            <a:avLst/>
          </a:prstGeom>
          <a:noFill/>
        </p:spPr>
        <p:txBody>
          <a:bodyPr wrap="none" rtlCol="0">
            <a:spAutoFit/>
          </a:bodyPr>
          <a:lstStyle/>
          <a:p>
            <a:r>
              <a:rPr lang="en-US" sz="2000" b="1" dirty="0" smtClean="0">
                <a:latin typeface="Arial"/>
                <a:cs typeface="Arial"/>
              </a:rPr>
              <a:t>BARK BEETLES: Southern Pine Beetle</a:t>
            </a:r>
            <a:endParaRPr lang="en-US" sz="2000" b="1" dirty="0">
              <a:latin typeface="Arial"/>
              <a:cs typeface="Arial"/>
            </a:endParaRPr>
          </a:p>
        </p:txBody>
      </p:sp>
      <p:pic>
        <p:nvPicPr>
          <p:cNvPr id="4" name="Picture 3"/>
          <p:cNvPicPr>
            <a:picLocks noChangeAspect="1"/>
          </p:cNvPicPr>
          <p:nvPr/>
        </p:nvPicPr>
        <p:blipFill>
          <a:blip r:embed="rId2"/>
          <a:stretch>
            <a:fillRect/>
          </a:stretch>
        </p:blipFill>
        <p:spPr>
          <a:xfrm>
            <a:off x="501122" y="729095"/>
            <a:ext cx="3254794" cy="2585188"/>
          </a:xfrm>
          <a:prstGeom prst="rect">
            <a:avLst/>
          </a:prstGeom>
          <a:ln>
            <a:solidFill>
              <a:srgbClr val="000000"/>
            </a:solidFill>
          </a:ln>
        </p:spPr>
      </p:pic>
      <p:pic>
        <p:nvPicPr>
          <p:cNvPr id="5" name="Picture 4"/>
          <p:cNvPicPr>
            <a:picLocks noChangeAspect="1"/>
          </p:cNvPicPr>
          <p:nvPr/>
        </p:nvPicPr>
        <p:blipFill>
          <a:blip r:embed="rId3"/>
          <a:stretch>
            <a:fillRect/>
          </a:stretch>
        </p:blipFill>
        <p:spPr>
          <a:xfrm>
            <a:off x="4627450" y="729095"/>
            <a:ext cx="3969122" cy="2646081"/>
          </a:xfrm>
          <a:prstGeom prst="rect">
            <a:avLst/>
          </a:prstGeom>
          <a:ln>
            <a:solidFill>
              <a:srgbClr val="000000"/>
            </a:solidFill>
          </a:ln>
        </p:spPr>
      </p:pic>
      <p:pic>
        <p:nvPicPr>
          <p:cNvPr id="6" name="Picture 5"/>
          <p:cNvPicPr>
            <a:picLocks noChangeAspect="1"/>
          </p:cNvPicPr>
          <p:nvPr/>
        </p:nvPicPr>
        <p:blipFill>
          <a:blip r:embed="rId4"/>
          <a:stretch>
            <a:fillRect/>
          </a:stretch>
        </p:blipFill>
        <p:spPr>
          <a:xfrm>
            <a:off x="4593678" y="3769353"/>
            <a:ext cx="4053951" cy="2702634"/>
          </a:xfrm>
          <a:prstGeom prst="rect">
            <a:avLst/>
          </a:prstGeom>
          <a:ln>
            <a:solidFill>
              <a:srgbClr val="000000"/>
            </a:solidFill>
          </a:ln>
        </p:spPr>
      </p:pic>
      <p:sp>
        <p:nvSpPr>
          <p:cNvPr id="7" name="TextBox 6"/>
          <p:cNvSpPr txBox="1"/>
          <p:nvPr/>
        </p:nvSpPr>
        <p:spPr>
          <a:xfrm>
            <a:off x="383493" y="3371152"/>
            <a:ext cx="3254794" cy="954107"/>
          </a:xfrm>
          <a:prstGeom prst="rect">
            <a:avLst/>
          </a:prstGeom>
          <a:noFill/>
        </p:spPr>
        <p:txBody>
          <a:bodyPr wrap="square" rtlCol="0">
            <a:spAutoFit/>
          </a:bodyPr>
          <a:lstStyle/>
          <a:p>
            <a:r>
              <a:rPr lang="en-US" sz="1400" b="1" dirty="0" smtClean="0">
                <a:latin typeface="Arial"/>
                <a:cs typeface="Arial"/>
              </a:rPr>
              <a:t>A. Southern pine beetles are small in size, and tend to mass attack trees.  The end of their wing-cover is rounded (arrow)</a:t>
            </a:r>
            <a:endParaRPr lang="en-US" sz="1400" b="1" dirty="0">
              <a:latin typeface="Arial"/>
              <a:cs typeface="Arial"/>
            </a:endParaRPr>
          </a:p>
        </p:txBody>
      </p:sp>
      <p:sp>
        <p:nvSpPr>
          <p:cNvPr id="8" name="TextBox 7"/>
          <p:cNvSpPr txBox="1"/>
          <p:nvPr/>
        </p:nvSpPr>
        <p:spPr>
          <a:xfrm>
            <a:off x="895917" y="5733323"/>
            <a:ext cx="3461890" cy="738664"/>
          </a:xfrm>
          <a:prstGeom prst="rect">
            <a:avLst/>
          </a:prstGeom>
          <a:noFill/>
        </p:spPr>
        <p:txBody>
          <a:bodyPr wrap="square" rtlCol="0">
            <a:spAutoFit/>
          </a:bodyPr>
          <a:lstStyle/>
          <a:p>
            <a:r>
              <a:rPr lang="en-US" sz="1400" b="1" dirty="0" smtClean="0">
                <a:latin typeface="Arial"/>
                <a:cs typeface="Arial"/>
              </a:rPr>
              <a:t>B-C. This species can kill trees on a large scale, and can move through the forest relatively quickly</a:t>
            </a:r>
            <a:endParaRPr lang="en-US" sz="1400" b="1" dirty="0">
              <a:latin typeface="Arial"/>
              <a:cs typeface="Arial"/>
            </a:endParaRPr>
          </a:p>
        </p:txBody>
      </p:sp>
      <p:sp>
        <p:nvSpPr>
          <p:cNvPr id="10" name="TextBox 9"/>
          <p:cNvSpPr txBox="1"/>
          <p:nvPr/>
        </p:nvSpPr>
        <p:spPr>
          <a:xfrm>
            <a:off x="3285381" y="843647"/>
            <a:ext cx="352906" cy="400110"/>
          </a:xfrm>
          <a:prstGeom prst="rect">
            <a:avLst/>
          </a:prstGeom>
          <a:solidFill>
            <a:srgbClr val="FFFFFF"/>
          </a:solidFill>
          <a:ln>
            <a:solidFill>
              <a:srgbClr val="000000"/>
            </a:solidFill>
          </a:ln>
        </p:spPr>
        <p:txBody>
          <a:bodyPr wrap="none" rtlCol="0">
            <a:spAutoFit/>
          </a:bodyPr>
          <a:lstStyle/>
          <a:p>
            <a:r>
              <a:rPr lang="en-US" sz="2000" b="1" dirty="0" smtClean="0"/>
              <a:t>A</a:t>
            </a:r>
            <a:endParaRPr lang="en-US" sz="2000" b="1" dirty="0"/>
          </a:p>
        </p:txBody>
      </p:sp>
      <p:sp>
        <p:nvSpPr>
          <p:cNvPr id="11" name="TextBox 10"/>
          <p:cNvSpPr txBox="1"/>
          <p:nvPr/>
        </p:nvSpPr>
        <p:spPr>
          <a:xfrm>
            <a:off x="8243969" y="765376"/>
            <a:ext cx="328435" cy="400110"/>
          </a:xfrm>
          <a:prstGeom prst="rect">
            <a:avLst/>
          </a:prstGeom>
          <a:solidFill>
            <a:srgbClr val="FFFFFF"/>
          </a:solidFill>
          <a:ln>
            <a:solidFill>
              <a:srgbClr val="000000"/>
            </a:solidFill>
          </a:ln>
        </p:spPr>
        <p:txBody>
          <a:bodyPr wrap="none" rtlCol="0">
            <a:spAutoFit/>
          </a:bodyPr>
          <a:lstStyle/>
          <a:p>
            <a:r>
              <a:rPr lang="en-US" sz="2000" b="1" dirty="0" smtClean="0"/>
              <a:t>B</a:t>
            </a:r>
            <a:endParaRPr lang="en-US" sz="2000" b="1" dirty="0"/>
          </a:p>
        </p:txBody>
      </p:sp>
      <p:sp>
        <p:nvSpPr>
          <p:cNvPr id="12" name="TextBox 11"/>
          <p:cNvSpPr txBox="1"/>
          <p:nvPr/>
        </p:nvSpPr>
        <p:spPr>
          <a:xfrm>
            <a:off x="8251984" y="3866721"/>
            <a:ext cx="320420" cy="400110"/>
          </a:xfrm>
          <a:prstGeom prst="rect">
            <a:avLst/>
          </a:prstGeom>
          <a:solidFill>
            <a:srgbClr val="FFFFFF"/>
          </a:solidFill>
          <a:ln>
            <a:solidFill>
              <a:srgbClr val="000000"/>
            </a:solidFill>
          </a:ln>
        </p:spPr>
        <p:txBody>
          <a:bodyPr wrap="none" rtlCol="0">
            <a:spAutoFit/>
          </a:bodyPr>
          <a:lstStyle/>
          <a:p>
            <a:r>
              <a:rPr lang="en-US" sz="2000" b="1" dirty="0"/>
              <a:t>C</a:t>
            </a:r>
          </a:p>
        </p:txBody>
      </p:sp>
      <p:sp>
        <p:nvSpPr>
          <p:cNvPr id="13" name="Down Arrow 12"/>
          <p:cNvSpPr/>
          <p:nvPr/>
        </p:nvSpPr>
        <p:spPr>
          <a:xfrm rot="5400000">
            <a:off x="8379859" y="4259026"/>
            <a:ext cx="385089" cy="1018289"/>
          </a:xfrm>
          <a:prstGeom prst="down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p:cNvSpPr/>
          <p:nvPr/>
        </p:nvSpPr>
        <p:spPr>
          <a:xfrm rot="5400000">
            <a:off x="3954887" y="1280989"/>
            <a:ext cx="385089" cy="1018289"/>
          </a:xfrm>
          <a:prstGeom prst="down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rot="5400000">
            <a:off x="8404027" y="1823154"/>
            <a:ext cx="385089" cy="1018289"/>
          </a:xfrm>
          <a:prstGeom prst="down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1732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TotalTime>
  <Words>683</Words>
  <Application>Microsoft Macintosh PowerPoint</Application>
  <PresentationFormat>On-screen Show (4:3)</PresentationFormat>
  <Paragraphs>72</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Kamal Gandhi</dc:creator>
  <cp:lastModifiedBy>Kamal Gandhi</cp:lastModifiedBy>
  <cp:revision>18</cp:revision>
  <cp:lastPrinted>2013-07-18T15:55:43Z</cp:lastPrinted>
  <dcterms:created xsi:type="dcterms:W3CDTF">2013-07-18T13:15:18Z</dcterms:created>
  <dcterms:modified xsi:type="dcterms:W3CDTF">2013-08-06T14:49:08Z</dcterms:modified>
</cp:coreProperties>
</file>